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8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58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body"/>
          </p:nvPr>
        </p:nvSpPr>
        <p:spPr>
          <a:xfrm>
            <a:off x="791633" y="4850551"/>
            <a:ext cx="6332700" cy="4595066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435300" cy="510238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174" name="PlaceHolder 3"/>
          <p:cNvSpPr>
            <a:spLocks noGrp="1"/>
          </p:cNvSpPr>
          <p:nvPr>
            <p:ph type="dt"/>
          </p:nvPr>
        </p:nvSpPr>
        <p:spPr>
          <a:xfrm>
            <a:off x="4480667" y="0"/>
            <a:ext cx="3435300" cy="510238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175" name="PlaceHolder 4"/>
          <p:cNvSpPr>
            <a:spLocks noGrp="1"/>
          </p:cNvSpPr>
          <p:nvPr>
            <p:ph type="ftr"/>
          </p:nvPr>
        </p:nvSpPr>
        <p:spPr>
          <a:xfrm>
            <a:off x="0" y="9701467"/>
            <a:ext cx="3435300" cy="51023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176" name="PlaceHolder 5"/>
          <p:cNvSpPr>
            <a:spLocks noGrp="1"/>
          </p:cNvSpPr>
          <p:nvPr>
            <p:ph type="sldNum"/>
          </p:nvPr>
        </p:nvSpPr>
        <p:spPr>
          <a:xfrm>
            <a:off x="4480667" y="9701467"/>
            <a:ext cx="3435300" cy="51023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E1425819-1C3D-48A1-9F6A-DDF3008F2F4A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946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0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3530108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6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55683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2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2056874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6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158214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8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71268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0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1367872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E1425819-1C3D-48A1-9F6A-DDF3008F2F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34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2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733156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4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3864413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body"/>
          </p:nvPr>
        </p:nvSpPr>
        <p:spPr>
          <a:xfrm>
            <a:off x="698500" y="4467872"/>
            <a:ext cx="5587267" cy="3654635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4" name="CustomShape 2"/>
          <p:cNvSpPr/>
          <p:nvPr/>
        </p:nvSpPr>
        <p:spPr>
          <a:xfrm>
            <a:off x="3956700" y="8818053"/>
            <a:ext cx="3026100" cy="464916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1617213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1" name="Picture 40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42" name="Picture 41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4" name="Picture 83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85" name="Picture 84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27" name="Picture 126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128" name="Picture 127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70" name="Picture 169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171" name="Picture 170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"/>
          <p:cNvSpPr/>
          <p:nvPr/>
        </p:nvSpPr>
        <p:spPr>
          <a:xfrm>
            <a:off x="0" y="822240"/>
            <a:ext cx="9144000" cy="0"/>
          </a:xfrm>
          <a:prstGeom prst="line">
            <a:avLst/>
          </a:prstGeom>
          <a:ln w="57240">
            <a:solidFill>
              <a:srgbClr val="00279F"/>
            </a:solidFill>
            <a:round/>
          </a:ln>
        </p:spPr>
      </p:sp>
      <p:sp>
        <p:nvSpPr>
          <p:cNvPr id="10" name="Line 2"/>
          <p:cNvSpPr/>
          <p:nvPr/>
        </p:nvSpPr>
        <p:spPr>
          <a:xfrm>
            <a:off x="0" y="6608520"/>
            <a:ext cx="9142200" cy="0"/>
          </a:xfrm>
          <a:prstGeom prst="line">
            <a:avLst/>
          </a:prstGeom>
          <a:ln w="101520">
            <a:solidFill>
              <a:srgbClr val="00279F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2849400" y="6375240"/>
            <a:ext cx="4037400" cy="376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/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339966"/>
                </a:solidFill>
                <a:latin typeface="Arial"/>
                <a:ea typeface="ＭＳ Ｐゴシック"/>
              </a:rPr>
              <a:t>   </a:t>
            </a:r>
            <a:endParaRPr/>
          </a:p>
          <a:p>
            <a:pPr algn="ctr">
              <a:lnSpc>
                <a:spcPct val="80000"/>
              </a:lnSpc>
            </a:pPr>
            <a:r>
              <a:rPr lang="en-US" sz="1100" b="1">
                <a:solidFill>
                  <a:srgbClr val="339966"/>
                </a:solidFill>
                <a:latin typeface="Arial"/>
                <a:ea typeface="ＭＳ Ｐゴシック"/>
              </a:rPr>
              <a:t>Thomas Jefferson National Accelerator Facility</a:t>
            </a: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  <p:pic>
        <p:nvPicPr>
          <p:cNvPr id="3" name="Picture 9"/>
          <p:cNvPicPr/>
          <p:nvPr/>
        </p:nvPicPr>
        <p:blipFill>
          <a:blip r:embed="rId14"/>
          <a:stretch>
            <a:fillRect/>
          </a:stretch>
        </p:blipFill>
        <p:spPr>
          <a:xfrm>
            <a:off x="7338960" y="6364440"/>
            <a:ext cx="1611720" cy="421200"/>
          </a:xfrm>
          <a:prstGeom prst="rect">
            <a:avLst/>
          </a:prstGeom>
        </p:spPr>
      </p:pic>
      <p:sp>
        <p:nvSpPr>
          <p:cNvPr id="4" name="CustomShape 4"/>
          <p:cNvSpPr/>
          <p:nvPr/>
        </p:nvSpPr>
        <p:spPr>
          <a:xfrm>
            <a:off x="6839280" y="6570720"/>
            <a:ext cx="571680" cy="9108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n-US" sz="600" b="1">
                <a:solidFill>
                  <a:srgbClr val="FFFFFF"/>
                </a:solidFill>
                <a:latin typeface="Arial"/>
                <a:ea typeface="ＭＳ Ｐゴシック"/>
              </a:rPr>
              <a:t>Page </a:t>
            </a:r>
            <a:endParaRPr/>
          </a:p>
        </p:txBody>
      </p:sp>
      <p:pic>
        <p:nvPicPr>
          <p:cNvPr id="5" name="Picture 12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6324480"/>
            <a:ext cx="1294200" cy="532440"/>
          </a:xfrm>
          <a:prstGeom prst="rect">
            <a:avLst/>
          </a:prstGeom>
        </p:spPr>
      </p:pic>
      <p:pic>
        <p:nvPicPr>
          <p:cNvPr id="6" name="Picture 13"/>
          <p:cNvPicPr/>
          <p:nvPr/>
        </p:nvPicPr>
        <p:blipFill>
          <a:blip r:embed="rId16"/>
          <a:stretch>
            <a:fillRect/>
          </a:stretch>
        </p:blipFill>
        <p:spPr>
          <a:xfrm>
            <a:off x="1600200" y="6375240"/>
            <a:ext cx="913320" cy="481680"/>
          </a:xfrm>
          <a:prstGeom prst="rect">
            <a:avLst/>
          </a:prstGeom>
        </p:spPr>
      </p:pic>
      <p:sp>
        <p:nvSpPr>
          <p:cNvPr id="7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8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Line 1"/>
          <p:cNvSpPr/>
          <p:nvPr/>
        </p:nvSpPr>
        <p:spPr>
          <a:xfrm>
            <a:off x="0" y="822240"/>
            <a:ext cx="9144000" cy="0"/>
          </a:xfrm>
          <a:prstGeom prst="line">
            <a:avLst/>
          </a:prstGeom>
          <a:ln w="57240">
            <a:solidFill>
              <a:srgbClr val="00279F"/>
            </a:solidFill>
            <a:round/>
          </a:ln>
        </p:spPr>
      </p:sp>
      <p:sp>
        <p:nvSpPr>
          <p:cNvPr id="44" name="Line 2"/>
          <p:cNvSpPr/>
          <p:nvPr/>
        </p:nvSpPr>
        <p:spPr>
          <a:xfrm>
            <a:off x="0" y="6608520"/>
            <a:ext cx="9142200" cy="0"/>
          </a:xfrm>
          <a:prstGeom prst="line">
            <a:avLst/>
          </a:prstGeom>
          <a:ln w="101520">
            <a:solidFill>
              <a:srgbClr val="00279F"/>
            </a:solidFill>
            <a:round/>
          </a:ln>
        </p:spPr>
      </p:sp>
      <p:sp>
        <p:nvSpPr>
          <p:cNvPr id="45" name="CustomShape 3"/>
          <p:cNvSpPr/>
          <p:nvPr/>
        </p:nvSpPr>
        <p:spPr>
          <a:xfrm>
            <a:off x="2849400" y="6375240"/>
            <a:ext cx="4037400" cy="376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/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339966"/>
                </a:solidFill>
                <a:latin typeface="Arial"/>
                <a:ea typeface="ＭＳ Ｐゴシック"/>
              </a:rPr>
              <a:t>   </a:t>
            </a:r>
            <a:endParaRPr/>
          </a:p>
          <a:p>
            <a:pPr algn="ctr">
              <a:lnSpc>
                <a:spcPct val="80000"/>
              </a:lnSpc>
            </a:pPr>
            <a:r>
              <a:rPr lang="en-US" sz="1100" b="1">
                <a:solidFill>
                  <a:srgbClr val="339966"/>
                </a:solidFill>
                <a:latin typeface="Arial"/>
                <a:ea typeface="ＭＳ Ｐゴシック"/>
              </a:rPr>
              <a:t>Thomas Jefferson National Accelerator Facility</a:t>
            </a: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  <p:pic>
        <p:nvPicPr>
          <p:cNvPr id="46" name="Picture 9"/>
          <p:cNvPicPr/>
          <p:nvPr/>
        </p:nvPicPr>
        <p:blipFill>
          <a:blip r:embed="rId14"/>
          <a:stretch>
            <a:fillRect/>
          </a:stretch>
        </p:blipFill>
        <p:spPr>
          <a:xfrm>
            <a:off x="7338960" y="6364440"/>
            <a:ext cx="1611720" cy="421200"/>
          </a:xfrm>
          <a:prstGeom prst="rect">
            <a:avLst/>
          </a:prstGeom>
        </p:spPr>
      </p:pic>
      <p:sp>
        <p:nvSpPr>
          <p:cNvPr id="47" name="CustomShape 4"/>
          <p:cNvSpPr/>
          <p:nvPr/>
        </p:nvSpPr>
        <p:spPr>
          <a:xfrm>
            <a:off x="6839280" y="6570720"/>
            <a:ext cx="571680" cy="9108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n-US" sz="600" b="1">
                <a:solidFill>
                  <a:srgbClr val="FFFFFF"/>
                </a:solidFill>
                <a:latin typeface="Arial"/>
                <a:ea typeface="ＭＳ Ｐゴシック"/>
              </a:rPr>
              <a:t>Page </a:t>
            </a:r>
            <a:endParaRPr/>
          </a:p>
        </p:txBody>
      </p:sp>
      <p:pic>
        <p:nvPicPr>
          <p:cNvPr id="48" name="Picture 12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6324480"/>
            <a:ext cx="1294200" cy="532440"/>
          </a:xfrm>
          <a:prstGeom prst="rect">
            <a:avLst/>
          </a:prstGeom>
        </p:spPr>
      </p:pic>
      <p:pic>
        <p:nvPicPr>
          <p:cNvPr id="49" name="Picture 13"/>
          <p:cNvPicPr/>
          <p:nvPr/>
        </p:nvPicPr>
        <p:blipFill>
          <a:blip r:embed="rId16"/>
          <a:stretch>
            <a:fillRect/>
          </a:stretch>
        </p:blipFill>
        <p:spPr>
          <a:xfrm>
            <a:off x="1600200" y="6375240"/>
            <a:ext cx="913320" cy="481680"/>
          </a:xfrm>
          <a:prstGeom prst="rect">
            <a:avLst/>
          </a:prstGeom>
        </p:spPr>
      </p:pic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Line 1"/>
          <p:cNvSpPr/>
          <p:nvPr/>
        </p:nvSpPr>
        <p:spPr>
          <a:xfrm>
            <a:off x="0" y="822240"/>
            <a:ext cx="9144000" cy="0"/>
          </a:xfrm>
          <a:prstGeom prst="line">
            <a:avLst/>
          </a:prstGeom>
          <a:ln w="57240">
            <a:solidFill>
              <a:srgbClr val="00279F"/>
            </a:solidFill>
            <a:round/>
          </a:ln>
        </p:spPr>
      </p:sp>
      <p:sp>
        <p:nvSpPr>
          <p:cNvPr id="87" name="Line 2"/>
          <p:cNvSpPr/>
          <p:nvPr/>
        </p:nvSpPr>
        <p:spPr>
          <a:xfrm>
            <a:off x="0" y="6608520"/>
            <a:ext cx="9142200" cy="0"/>
          </a:xfrm>
          <a:prstGeom prst="line">
            <a:avLst/>
          </a:prstGeom>
          <a:ln w="101520">
            <a:solidFill>
              <a:srgbClr val="00279F"/>
            </a:solidFill>
            <a:round/>
          </a:ln>
        </p:spPr>
      </p:sp>
      <p:sp>
        <p:nvSpPr>
          <p:cNvPr id="88" name="CustomShape 3"/>
          <p:cNvSpPr/>
          <p:nvPr/>
        </p:nvSpPr>
        <p:spPr>
          <a:xfrm>
            <a:off x="2849400" y="6375240"/>
            <a:ext cx="4037400" cy="376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/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339966"/>
                </a:solidFill>
                <a:latin typeface="Arial"/>
                <a:ea typeface="ＭＳ Ｐゴシック"/>
              </a:rPr>
              <a:t>   </a:t>
            </a:r>
            <a:endParaRPr/>
          </a:p>
          <a:p>
            <a:pPr algn="ctr">
              <a:lnSpc>
                <a:spcPct val="80000"/>
              </a:lnSpc>
            </a:pPr>
            <a:r>
              <a:rPr lang="en-US" sz="1100" b="1">
                <a:solidFill>
                  <a:srgbClr val="339966"/>
                </a:solidFill>
                <a:latin typeface="Arial"/>
                <a:ea typeface="ＭＳ Ｐゴシック"/>
              </a:rPr>
              <a:t>Thomas Jefferson National Accelerator Facility</a:t>
            </a: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  <p:pic>
        <p:nvPicPr>
          <p:cNvPr id="89" name="Picture 9"/>
          <p:cNvPicPr/>
          <p:nvPr/>
        </p:nvPicPr>
        <p:blipFill>
          <a:blip r:embed="rId14"/>
          <a:stretch>
            <a:fillRect/>
          </a:stretch>
        </p:blipFill>
        <p:spPr>
          <a:xfrm>
            <a:off x="7338960" y="6364440"/>
            <a:ext cx="1611720" cy="421200"/>
          </a:xfrm>
          <a:prstGeom prst="rect">
            <a:avLst/>
          </a:prstGeom>
        </p:spPr>
      </p:pic>
      <p:sp>
        <p:nvSpPr>
          <p:cNvPr id="90" name="CustomShape 4"/>
          <p:cNvSpPr/>
          <p:nvPr/>
        </p:nvSpPr>
        <p:spPr>
          <a:xfrm>
            <a:off x="6839280" y="6570720"/>
            <a:ext cx="571680" cy="9108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n-US" sz="600" b="1">
                <a:solidFill>
                  <a:srgbClr val="FFFFFF"/>
                </a:solidFill>
                <a:latin typeface="Arial"/>
                <a:ea typeface="ＭＳ Ｐゴシック"/>
              </a:rPr>
              <a:t>Page </a:t>
            </a:r>
            <a:endParaRPr/>
          </a:p>
        </p:txBody>
      </p:sp>
      <p:pic>
        <p:nvPicPr>
          <p:cNvPr id="91" name="Picture 12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6324480"/>
            <a:ext cx="1294200" cy="532440"/>
          </a:xfrm>
          <a:prstGeom prst="rect">
            <a:avLst/>
          </a:prstGeom>
        </p:spPr>
      </p:pic>
      <p:pic>
        <p:nvPicPr>
          <p:cNvPr id="92" name="Picture 13"/>
          <p:cNvPicPr/>
          <p:nvPr/>
        </p:nvPicPr>
        <p:blipFill>
          <a:blip r:embed="rId16"/>
          <a:stretch>
            <a:fillRect/>
          </a:stretch>
        </p:blipFill>
        <p:spPr>
          <a:xfrm>
            <a:off x="1600200" y="6375240"/>
            <a:ext cx="913320" cy="481680"/>
          </a:xfrm>
          <a:prstGeom prst="rect">
            <a:avLst/>
          </a:prstGeom>
        </p:spPr>
      </p:pic>
      <p:sp>
        <p:nvSpPr>
          <p:cNvPr id="93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ine 1"/>
          <p:cNvSpPr/>
          <p:nvPr/>
        </p:nvSpPr>
        <p:spPr>
          <a:xfrm>
            <a:off x="0" y="822240"/>
            <a:ext cx="9144000" cy="0"/>
          </a:xfrm>
          <a:prstGeom prst="line">
            <a:avLst/>
          </a:prstGeom>
          <a:ln w="57240">
            <a:solidFill>
              <a:srgbClr val="00279F"/>
            </a:solidFill>
            <a:round/>
          </a:ln>
        </p:spPr>
      </p:sp>
      <p:sp>
        <p:nvSpPr>
          <p:cNvPr id="130" name="Line 2"/>
          <p:cNvSpPr/>
          <p:nvPr/>
        </p:nvSpPr>
        <p:spPr>
          <a:xfrm>
            <a:off x="0" y="6608520"/>
            <a:ext cx="9142200" cy="0"/>
          </a:xfrm>
          <a:prstGeom prst="line">
            <a:avLst/>
          </a:prstGeom>
          <a:ln w="101520">
            <a:solidFill>
              <a:srgbClr val="00279F"/>
            </a:solidFill>
            <a:round/>
          </a:ln>
        </p:spPr>
      </p:sp>
      <p:sp>
        <p:nvSpPr>
          <p:cNvPr id="131" name="CustomShape 3"/>
          <p:cNvSpPr/>
          <p:nvPr/>
        </p:nvSpPr>
        <p:spPr>
          <a:xfrm>
            <a:off x="2849400" y="6375240"/>
            <a:ext cx="4037400" cy="376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/>
          <a:lstStyle/>
          <a:p>
            <a:pPr algn="ctr">
              <a:lnSpc>
                <a:spcPct val="80000"/>
              </a:lnSpc>
            </a:pPr>
            <a:r>
              <a:rPr lang="en-US" sz="1000" b="1">
                <a:solidFill>
                  <a:srgbClr val="339966"/>
                </a:solidFill>
                <a:latin typeface="Arial"/>
                <a:ea typeface="ＭＳ Ｐゴシック"/>
              </a:rPr>
              <a:t>   </a:t>
            </a:r>
            <a:endParaRPr/>
          </a:p>
          <a:p>
            <a:pPr algn="ctr">
              <a:lnSpc>
                <a:spcPct val="80000"/>
              </a:lnSpc>
            </a:pPr>
            <a:r>
              <a:rPr lang="en-US" sz="1100" b="1">
                <a:solidFill>
                  <a:srgbClr val="339966"/>
                </a:solidFill>
                <a:latin typeface="Arial"/>
                <a:ea typeface="ＭＳ Ｐゴシック"/>
              </a:rPr>
              <a:t>Thomas Jefferson National Accelerator Facility</a:t>
            </a: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  <p:pic>
        <p:nvPicPr>
          <p:cNvPr id="132" name="Picture 9"/>
          <p:cNvPicPr/>
          <p:nvPr/>
        </p:nvPicPr>
        <p:blipFill>
          <a:blip r:embed="rId14"/>
          <a:stretch>
            <a:fillRect/>
          </a:stretch>
        </p:blipFill>
        <p:spPr>
          <a:xfrm>
            <a:off x="7338960" y="6364440"/>
            <a:ext cx="1611720" cy="421200"/>
          </a:xfrm>
          <a:prstGeom prst="rect">
            <a:avLst/>
          </a:prstGeom>
        </p:spPr>
      </p:pic>
      <p:sp>
        <p:nvSpPr>
          <p:cNvPr id="133" name="CustomShape 4"/>
          <p:cNvSpPr/>
          <p:nvPr/>
        </p:nvSpPr>
        <p:spPr>
          <a:xfrm>
            <a:off x="6839280" y="6570720"/>
            <a:ext cx="571680" cy="91080"/>
          </a:xfrm>
          <a:prstGeom prst="rect">
            <a:avLst/>
          </a:prstGeom>
          <a:noFill/>
        </p:spPr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n-US" sz="600" b="1">
                <a:solidFill>
                  <a:srgbClr val="FFFFFF"/>
                </a:solidFill>
                <a:latin typeface="Arial"/>
                <a:ea typeface="ＭＳ Ｐゴシック"/>
              </a:rPr>
              <a:t>Page </a:t>
            </a:r>
            <a:endParaRPr/>
          </a:p>
        </p:txBody>
      </p:sp>
      <p:pic>
        <p:nvPicPr>
          <p:cNvPr id="134" name="Picture 12"/>
          <p:cNvPicPr/>
          <p:nvPr/>
        </p:nvPicPr>
        <p:blipFill>
          <a:blip r:embed="rId15"/>
          <a:stretch>
            <a:fillRect/>
          </a:stretch>
        </p:blipFill>
        <p:spPr>
          <a:xfrm>
            <a:off x="0" y="6324480"/>
            <a:ext cx="1294200" cy="532440"/>
          </a:xfrm>
          <a:prstGeom prst="rect">
            <a:avLst/>
          </a:prstGeom>
        </p:spPr>
      </p:pic>
      <p:pic>
        <p:nvPicPr>
          <p:cNvPr id="135" name="Picture 13"/>
          <p:cNvPicPr/>
          <p:nvPr/>
        </p:nvPicPr>
        <p:blipFill>
          <a:blip r:embed="rId16"/>
          <a:stretch>
            <a:fillRect/>
          </a:stretch>
        </p:blipFill>
        <p:spPr>
          <a:xfrm>
            <a:off x="1600200" y="6375240"/>
            <a:ext cx="913320" cy="481680"/>
          </a:xfrm>
          <a:prstGeom prst="rect">
            <a:avLst/>
          </a:prstGeom>
        </p:spPr>
      </p:pic>
      <p:sp>
        <p:nvSpPr>
          <p:cNvPr id="136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3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685800" y="2130480"/>
            <a:ext cx="7770960" cy="14684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000099"/>
                </a:solidFill>
                <a:latin typeface="Arial"/>
                <a:ea typeface="DejaVu Sans"/>
              </a:rPr>
              <a:t>Hall </a:t>
            </a:r>
            <a:r>
              <a:rPr lang="en-US" sz="4000" b="1" dirty="0" smtClean="0">
                <a:solidFill>
                  <a:srgbClr val="000099"/>
                </a:solidFill>
                <a:latin typeface="Arial"/>
                <a:ea typeface="DejaVu Sans"/>
              </a:rPr>
              <a:t>B:User Software Contributions</a:t>
            </a:r>
            <a:endParaRPr dirty="0"/>
          </a:p>
        </p:txBody>
      </p:sp>
      <p:sp>
        <p:nvSpPr>
          <p:cNvPr id="178" name="CustomShape 2"/>
          <p:cNvSpPr/>
          <p:nvPr/>
        </p:nvSpPr>
        <p:spPr>
          <a:xfrm>
            <a:off x="1371600" y="3886200"/>
            <a:ext cx="6399360" cy="17510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rial"/>
                <a:ea typeface="ＭＳ Ｐゴシック"/>
              </a:rPr>
              <a:t>Gerard Gilfoyle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Arial"/>
                <a:ea typeface="ＭＳ Ｐゴシック"/>
              </a:rPr>
              <a:t>University of Richmond</a:t>
            </a:r>
            <a:endParaRPr/>
          </a:p>
        </p:txBody>
      </p:sp>
      <p:sp>
        <p:nvSpPr>
          <p:cNvPr id="179" name="CustomShape 3"/>
          <p:cNvSpPr/>
          <p:nvPr/>
        </p:nvSpPr>
        <p:spPr>
          <a:xfrm>
            <a:off x="3844800" y="5452920"/>
            <a:ext cx="4916520" cy="850320"/>
          </a:xfrm>
          <a:prstGeom prst="rect">
            <a:avLst/>
          </a:prstGeom>
          <a:solidFill>
            <a:srgbClr val="FFFFFF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>
                <a:solidFill>
                  <a:srgbClr val="002060"/>
                </a:solidFill>
                <a:latin typeface="Arial"/>
                <a:ea typeface="DejaVu Sans"/>
              </a:rPr>
              <a:t>12 GeV Upgrade Software Review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400" b="1">
                <a:solidFill>
                  <a:srgbClr val="002060"/>
                </a:solidFill>
                <a:latin typeface="Arial"/>
                <a:ea typeface="DejaVu Sans"/>
              </a:rPr>
              <a:t>Jefferson Lab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400" b="1">
                <a:solidFill>
                  <a:srgbClr val="002060"/>
                </a:solidFill>
                <a:latin typeface="Arial"/>
                <a:ea typeface="DejaVu Sans"/>
              </a:rPr>
              <a:t>November 6-7, 2014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0" y="0"/>
            <a:ext cx="9142920" cy="639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0099"/>
                </a:solidFill>
                <a:ea typeface="ＭＳ Ｐゴシック"/>
              </a:rPr>
              <a:t>Connection to Charge</a:t>
            </a:r>
            <a:endParaRPr sz="3200" dirty="0"/>
          </a:p>
        </p:txBody>
      </p:sp>
      <p:sp>
        <p:nvSpPr>
          <p:cNvPr id="205" name="CustomShape 2"/>
          <p:cNvSpPr/>
          <p:nvPr/>
        </p:nvSpPr>
        <p:spPr>
          <a:xfrm>
            <a:off x="228600" y="838080"/>
            <a:ext cx="8685720" cy="528732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228600" y="797511"/>
            <a:ext cx="86857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</a:rPr>
              <a:t>Are users engaged at a sufficient level to demonstrate usability and readiness from a user’s perspective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Gilfoyle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(Richmond),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Golovach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(Moscow State) and their students have been able to make significant contributions to the time-of-flight reconstruction package.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Time spent on-site is crucial for start-up.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</a:rPr>
              <a:t>Has the CLAS Collaboration identified appropriate </a:t>
            </a:r>
            <a:r>
              <a:rPr lang="en-US" sz="2000" dirty="0" smtClean="0">
                <a:solidFill>
                  <a:srgbClr val="000000"/>
                </a:solidFill>
              </a:rPr>
              <a:t>mechanisms </a:t>
            </a:r>
            <a:r>
              <a:rPr lang="en-US" sz="2000" dirty="0">
                <a:solidFill>
                  <a:srgbClr val="000000"/>
                </a:solidFill>
              </a:rPr>
              <a:t>to support utilization of the software by the entire collaborations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TOF project the common tools are far enough along for off-site users to make contributions.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Simulations with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gemc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and analysis in the Clara framework are ongoing at Richmond and MSU.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</a:rPr>
              <a:t>Is the level of user documentation appropriate for this point in time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Lots of material for FTOF, but should be localized (CLAS12 wiki?).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Bug reporting, access to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JLab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staff for support can be crucial to get software working offsite.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622453" y="2917648"/>
            <a:ext cx="8229240" cy="114516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2"/>
                </a:solidFill>
              </a:rPr>
              <a:t>Additional Slides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30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7747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000099"/>
                </a:solidFill>
                <a:ea typeface="ＭＳ Ｐゴシック"/>
              </a:rPr>
              <a:t>T</a:t>
            </a:r>
            <a:r>
              <a:rPr lang="en-US" sz="3600" b="1" dirty="0" smtClean="0">
                <a:solidFill>
                  <a:srgbClr val="000099"/>
                </a:solidFill>
                <a:ea typeface="ＭＳ Ｐゴシック"/>
              </a:rPr>
              <a:t>rack Matching with Drift Chambers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28420" y="1016000"/>
            <a:ext cx="87885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atch drift chamber track with FTOF hit.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Hit-based tracking results are used 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DC track is propagated from last DC plane to front face of FTOF panel (</a:t>
            </a:r>
            <a:r>
              <a:rPr lang="en-US" sz="2400" b="1" dirty="0" smtClean="0"/>
              <a:t>B</a:t>
            </a:r>
            <a:r>
              <a:rPr lang="en-US" sz="2400" dirty="0" smtClean="0"/>
              <a:t>=0) using geometry service tools.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FTOF returns </a:t>
            </a:r>
            <a:r>
              <a:rPr lang="en-US" sz="2400" dirty="0" smtClean="0"/>
              <a:t>(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hit</a:t>
            </a:r>
            <a:r>
              <a:rPr lang="en-US" sz="2400" dirty="0" err="1" smtClean="0"/>
              <a:t>,y</a:t>
            </a:r>
            <a:r>
              <a:rPr lang="en-US" sz="2400" baseline="-25000" dirty="0" err="1" smtClean="0"/>
              <a:t>hit</a:t>
            </a:r>
            <a:r>
              <a:rPr lang="en-US" sz="2400" dirty="0" smtClean="0"/>
              <a:t>) where </a:t>
            </a:r>
            <a:r>
              <a:rPr lang="en-US" sz="2400" dirty="0" err="1"/>
              <a:t>z</a:t>
            </a:r>
            <a:r>
              <a:rPr lang="en-US" sz="2400" baseline="-25000" smtClean="0"/>
              <a:t>hit</a:t>
            </a:r>
            <a:r>
              <a:rPr lang="en-US" sz="2400" dirty="0" smtClean="0"/>
              <a:t> </a:t>
            </a:r>
            <a:r>
              <a:rPr lang="en-US" sz="2400" dirty="0" smtClean="0"/>
              <a:t>is in the center of the paddle.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Consider only single                                                         paddle clusters.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First results: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00" y="2947983"/>
            <a:ext cx="4711340" cy="314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15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8598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  <a:ea typeface="ＭＳ Ｐゴシック"/>
              </a:rPr>
              <a:t>Energy-weighted </a:t>
            </a:r>
            <a:r>
              <a:rPr lang="en-US" sz="3600" b="1" dirty="0" err="1" smtClean="0">
                <a:solidFill>
                  <a:srgbClr val="000099"/>
                </a:solidFill>
                <a:ea typeface="ＭＳ Ｐゴシック"/>
              </a:rPr>
              <a:t>T</a:t>
            </a:r>
            <a:r>
              <a:rPr lang="en-US" sz="3600" b="1" baseline="-25000" dirty="0" err="1" smtClean="0">
                <a:solidFill>
                  <a:srgbClr val="000099"/>
                </a:solidFill>
                <a:ea typeface="ＭＳ Ｐゴシック"/>
              </a:rPr>
              <a:t>hit</a:t>
            </a:r>
            <a:r>
              <a:rPr lang="en-US" sz="3600" b="1" dirty="0" smtClean="0">
                <a:solidFill>
                  <a:srgbClr val="000099"/>
                </a:solidFill>
                <a:ea typeface="ＭＳ Ｐゴシック"/>
              </a:rPr>
              <a:t> vs. Earliest </a:t>
            </a:r>
            <a:r>
              <a:rPr lang="en-US" sz="3600" b="1" dirty="0" err="1">
                <a:solidFill>
                  <a:srgbClr val="000099"/>
                </a:solidFill>
                <a:ea typeface="ＭＳ Ｐゴシック"/>
              </a:rPr>
              <a:t>T</a:t>
            </a:r>
            <a:r>
              <a:rPr lang="en-US" sz="3600" b="1" baseline="-25000" dirty="0" err="1">
                <a:solidFill>
                  <a:srgbClr val="000099"/>
                </a:solidFill>
                <a:ea typeface="ＭＳ Ｐゴシック"/>
              </a:rPr>
              <a:t>hit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06976" y="1048371"/>
            <a:ext cx="85005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smtClean="0">
                <a:ea typeface="ＭＳ Ｐゴシック"/>
                <a:cs typeface="Arial" panose="020B0604020202020204" pitchFamily="34" charset="0"/>
              </a:rPr>
              <a:t>Cluster</a:t>
            </a:r>
            <a:r>
              <a:rPr lang="en-US" sz="2400" dirty="0" smtClean="0">
                <a:ea typeface="ＭＳ Ｐゴシック"/>
              </a:rPr>
              <a:t> </a:t>
            </a:r>
            <a:r>
              <a:rPr lang="en-US" sz="2400" dirty="0">
                <a:ea typeface="ＭＳ Ｐゴシック"/>
              </a:rPr>
              <a:t>hit times have been calculated as the energy-weighted </a:t>
            </a:r>
            <a:r>
              <a:rPr lang="en-US" sz="2400" dirty="0" smtClean="0">
                <a:ea typeface="ＭＳ Ｐゴシック"/>
              </a:rPr>
              <a:t>sum of the paddle hit times.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smtClean="0">
                <a:ea typeface="ＭＳ Ｐゴシック"/>
              </a:rPr>
              <a:t>We also considered taking                                                the earliest </a:t>
            </a:r>
            <a:r>
              <a:rPr lang="en-US" sz="2400" dirty="0" err="1" smtClean="0">
                <a:ea typeface="ＭＳ Ｐゴシック"/>
              </a:rPr>
              <a:t>T</a:t>
            </a:r>
            <a:r>
              <a:rPr lang="en-US" sz="2400" baseline="-25000" dirty="0" err="1" smtClean="0">
                <a:ea typeface="ＭＳ Ｐゴシック"/>
              </a:rPr>
              <a:t>hit</a:t>
            </a:r>
            <a:r>
              <a:rPr lang="en-US" sz="2400" dirty="0" smtClean="0">
                <a:ea typeface="ＭＳ Ｐゴシック"/>
              </a:rPr>
              <a:t> among the                                               paddles of each cluster.</a:t>
            </a:r>
            <a:endParaRPr lang="en-US" sz="2400" dirty="0">
              <a:ea typeface="ＭＳ Ｐゴシック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904" y="1872867"/>
            <a:ext cx="4474742" cy="42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8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1014480" y="1065240"/>
            <a:ext cx="7066440" cy="12326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3600" i="1">
                <a:solidFill>
                  <a:srgbClr val="333399"/>
                </a:solidFill>
                <a:latin typeface="Arial"/>
                <a:ea typeface="DejaVu Sans"/>
              </a:rPr>
              <a:t>   </a:t>
            </a:r>
            <a:endParaRPr/>
          </a:p>
        </p:txBody>
      </p:sp>
      <p:sp>
        <p:nvSpPr>
          <p:cNvPr id="181" name="CustomShape 2"/>
          <p:cNvSpPr/>
          <p:nvPr/>
        </p:nvSpPr>
        <p:spPr>
          <a:xfrm>
            <a:off x="918720" y="52200"/>
            <a:ext cx="6920640" cy="60264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lnSpc>
                <a:spcPct val="101000"/>
              </a:lnSpc>
            </a:pPr>
            <a:r>
              <a:rPr lang="en-US" sz="4200" b="1">
                <a:solidFill>
                  <a:srgbClr val="000099"/>
                </a:solidFill>
                <a:latin typeface="Arial"/>
                <a:ea typeface="DejaVu Sans"/>
              </a:rPr>
              <a:t>Goals and Outline</a:t>
            </a:r>
            <a:endParaRPr/>
          </a:p>
        </p:txBody>
      </p:sp>
      <p:sp>
        <p:nvSpPr>
          <p:cNvPr id="182" name="CustomShape 3"/>
          <p:cNvSpPr/>
          <p:nvPr/>
        </p:nvSpPr>
        <p:spPr>
          <a:xfrm>
            <a:off x="522360" y="1033200"/>
            <a:ext cx="8257320" cy="5239584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Committee Charge -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1.c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Are users engaged at a sufficient level to demonstrate usability and readiness from a user’s perspective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Has the CLAS Collaboration identified appropriate </a:t>
            </a:r>
            <a:r>
              <a:rPr lang="en-US" sz="2400" dirty="0" smtClean="0">
                <a:solidFill>
                  <a:srgbClr val="000000"/>
                </a:solidFill>
              </a:rPr>
              <a:t>mechanisms </a:t>
            </a:r>
            <a:r>
              <a:rPr lang="en-US" sz="2400" dirty="0">
                <a:solidFill>
                  <a:srgbClr val="000000"/>
                </a:solidFill>
              </a:rPr>
              <a:t>to support utilization of the software by the entire </a:t>
            </a:r>
            <a:r>
              <a:rPr lang="en-US" sz="2400" dirty="0" smtClean="0">
                <a:solidFill>
                  <a:srgbClr val="000000"/>
                </a:solidFill>
              </a:rPr>
              <a:t>collaboration?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Is the level of user documentation appropriate for this point in time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Outline of talk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TOF reconstruction </a:t>
            </a:r>
            <a:r>
              <a:rPr lang="en-US" sz="2400" dirty="0" smtClean="0">
                <a:solidFill>
                  <a:srgbClr val="000000"/>
                </a:solidFill>
              </a:rPr>
              <a:t>software: detectors, methods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results, and status.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User experience: developers, workflow.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Connection with committee charge.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57200" y="50760"/>
            <a:ext cx="8228520" cy="7088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000099"/>
                </a:solidFill>
                <a:latin typeface="Arial"/>
                <a:ea typeface="ＭＳ Ｐゴシック"/>
              </a:rPr>
              <a:t>TOF Reconstruction</a:t>
            </a:r>
            <a:endParaRPr/>
          </a:p>
        </p:txBody>
      </p:sp>
      <p:sp>
        <p:nvSpPr>
          <p:cNvPr id="186" name="CustomShape 2"/>
          <p:cNvSpPr/>
          <p:nvPr/>
        </p:nvSpPr>
        <p:spPr>
          <a:xfrm>
            <a:off x="146160" y="1179360"/>
            <a:ext cx="6728760" cy="41133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Forward Time-of-Flight (FTOF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6 sectors, double-sided PMT readout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Paddles: Panel 1a - 23, Panel 1b - 62, Panel 2 – </a:t>
            </a:r>
            <a:r>
              <a:rPr lang="en-US" sz="2400" dirty="0" smtClean="0">
                <a:solidFill>
                  <a:srgbClr val="000000"/>
                </a:solidFill>
              </a:rPr>
              <a:t>5</a:t>
            </a:r>
            <a:r>
              <a:rPr lang="en-US" sz="2400" dirty="0"/>
              <a:t>.</a:t>
            </a: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Central Time-of-Flight (CTOF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48 paddles, double-sided </a:t>
            </a:r>
            <a:r>
              <a:rPr lang="en-US" sz="2400" dirty="0" smtClean="0">
                <a:solidFill>
                  <a:srgbClr val="000000"/>
                </a:solidFill>
              </a:rPr>
              <a:t>PMT        readout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form hermetic barrel around </a:t>
            </a:r>
            <a:r>
              <a:rPr lang="en-US" sz="2400" dirty="0" smtClean="0">
                <a:solidFill>
                  <a:srgbClr val="000000"/>
                </a:solidFill>
              </a:rPr>
              <a:t>target.</a:t>
            </a: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Outputs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Times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Positions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Hit times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Deposited energy</a:t>
            </a:r>
            <a:endParaRPr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956" y="3739320"/>
            <a:ext cx="2670764" cy="23965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58" y="944107"/>
            <a:ext cx="2544725" cy="23754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0" y="0"/>
            <a:ext cx="9142920" cy="639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000099"/>
                </a:solidFill>
                <a:latin typeface="Arial"/>
                <a:ea typeface="DejaVu Sans"/>
              </a:rPr>
              <a:t>TOF Reconstruction Methods</a:t>
            </a:r>
            <a:endParaRPr/>
          </a:p>
        </p:txBody>
      </p:sp>
      <p:sp>
        <p:nvSpPr>
          <p:cNvPr id="190" name="CustomShape 2"/>
          <p:cNvSpPr/>
          <p:nvPr/>
        </p:nvSpPr>
        <p:spPr>
          <a:xfrm>
            <a:off x="456840" y="884450"/>
            <a:ext cx="8544240" cy="5643671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</a:rPr>
              <a:t>Single TOF paddles and clusters</a:t>
            </a:r>
            <a:endParaRPr lang="en-US" sz="2400" dirty="0">
              <a:solidFill>
                <a:srgbClr val="000000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adjacent hits </a:t>
            </a:r>
            <a:r>
              <a:rPr lang="en-US" sz="2400" dirty="0" smtClean="0">
                <a:solidFill>
                  <a:srgbClr val="000000"/>
                </a:solidFill>
              </a:rPr>
              <a:t>grouped based on cuts </a:t>
            </a:r>
            <a:r>
              <a:rPr lang="en-US" sz="2400" dirty="0">
                <a:solidFill>
                  <a:srgbClr val="000000"/>
                </a:solidFill>
              </a:rPr>
              <a:t>on </a:t>
            </a:r>
            <a:r>
              <a:rPr lang="en-US" sz="2400" dirty="0" err="1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en-US" sz="2400" dirty="0" err="1">
                <a:solidFill>
                  <a:srgbClr val="000000"/>
                </a:solidFill>
              </a:rPr>
              <a:t>y</a:t>
            </a:r>
            <a:r>
              <a:rPr lang="en-US" sz="2400" baseline="-25000" dirty="0" err="1">
                <a:solidFill>
                  <a:srgbClr val="000000"/>
                </a:solidFill>
              </a:rPr>
              <a:t>hit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dirty="0" err="1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en-US" sz="2400" dirty="0" err="1">
                <a:solidFill>
                  <a:srgbClr val="000000"/>
                </a:solidFill>
              </a:rPr>
              <a:t>t</a:t>
            </a:r>
            <a:r>
              <a:rPr lang="en-US" sz="2400" baseline="-25000" dirty="0" err="1">
                <a:solidFill>
                  <a:srgbClr val="000000"/>
                </a:solidFill>
              </a:rPr>
              <a:t>hit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TDC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Time (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sz="2400" baseline="-25000" dirty="0" smtClean="0">
                <a:solidFill>
                  <a:srgbClr val="000000"/>
                </a:solidFill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, T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pply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time walk corrections and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calibration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lusters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- energy-weighted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average.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Deposited </a:t>
            </a:r>
            <a:r>
              <a:rPr lang="en-US" sz="2400" dirty="0" smtClean="0">
                <a:solidFill>
                  <a:srgbClr val="000000"/>
                </a:solidFill>
              </a:rPr>
              <a:t>Energy (</a:t>
            </a:r>
            <a:r>
              <a:rPr lang="en-US" sz="2400" dirty="0" err="1" smtClean="0">
                <a:solidFill>
                  <a:srgbClr val="000000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00"/>
                </a:solidFill>
              </a:rPr>
              <a:t>dep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pply </a:t>
            </a:r>
            <a:r>
              <a:rPr lang="en-US" sz="2400" dirty="0">
                <a:solidFill>
                  <a:srgbClr val="000000"/>
                </a:solidFill>
              </a:rPr>
              <a:t>ADC </a:t>
            </a:r>
            <a:r>
              <a:rPr lang="en-US" sz="2400" dirty="0" smtClean="0">
                <a:solidFill>
                  <a:srgbClr val="000000"/>
                </a:solidFill>
              </a:rPr>
              <a:t>calibration and </a:t>
            </a:r>
            <a:r>
              <a:rPr lang="en-US" sz="2400" dirty="0" err="1">
                <a:solidFill>
                  <a:srgbClr val="000000"/>
                </a:solidFill>
              </a:rPr>
              <a:t>E</a:t>
            </a:r>
            <a:r>
              <a:rPr lang="en-US" sz="2400" baseline="-25000" dirty="0" err="1">
                <a:solidFill>
                  <a:srgbClr val="000000"/>
                </a:solidFill>
              </a:rPr>
              <a:t>dep</a:t>
            </a:r>
            <a:r>
              <a:rPr lang="en-US" sz="2400" dirty="0">
                <a:solidFill>
                  <a:srgbClr val="000000"/>
                </a:solidFill>
              </a:rPr>
              <a:t> = √</a:t>
            </a:r>
            <a:r>
              <a:rPr lang="en-US" sz="2400" dirty="0" smtClean="0">
                <a:solidFill>
                  <a:srgbClr val="000000"/>
                </a:solidFill>
              </a:rPr>
              <a:t>E</a:t>
            </a:r>
            <a:r>
              <a:rPr lang="en-US" sz="2400" baseline="-25000" dirty="0" smtClean="0">
                <a:solidFill>
                  <a:srgbClr val="000000"/>
                </a:solidFill>
              </a:rPr>
              <a:t>L</a:t>
            </a:r>
            <a:r>
              <a:rPr lang="en-US" sz="2400" dirty="0" smtClean="0">
                <a:solidFill>
                  <a:srgbClr val="000000"/>
                </a:solidFill>
              </a:rPr>
              <a:t>•E</a:t>
            </a:r>
            <a:r>
              <a:rPr lang="en-US" sz="2400" baseline="-25000" dirty="0" smtClean="0">
                <a:solidFill>
                  <a:srgbClr val="000000"/>
                </a:solidFill>
              </a:rPr>
              <a:t>R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Clusters </a:t>
            </a:r>
            <a:r>
              <a:rPr lang="en-US" sz="2400" dirty="0">
                <a:solidFill>
                  <a:srgbClr val="000000"/>
                </a:solidFill>
              </a:rPr>
              <a:t>– sum </a:t>
            </a:r>
            <a:r>
              <a:rPr lang="en-US" sz="2400" dirty="0" err="1" smtClean="0">
                <a:solidFill>
                  <a:srgbClr val="000000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000000"/>
                </a:solidFill>
              </a:rPr>
              <a:t>dep</a:t>
            </a:r>
            <a:r>
              <a:rPr lang="en-US" sz="2400" dirty="0" err="1" smtClean="0">
                <a:solidFill>
                  <a:srgbClr val="000000"/>
                </a:solidFill>
              </a:rPr>
              <a:t>’s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Position (</a:t>
            </a:r>
            <a:r>
              <a:rPr lang="en-US" sz="2400" dirty="0" err="1">
                <a:solidFill>
                  <a:srgbClr val="000000"/>
                </a:solidFill>
              </a:rPr>
              <a:t>y</a:t>
            </a:r>
            <a:r>
              <a:rPr lang="en-US" sz="2400" baseline="-25000" dirty="0" err="1">
                <a:solidFill>
                  <a:srgbClr val="000000"/>
                </a:solidFill>
              </a:rPr>
              <a:t>hit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U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se T</a:t>
            </a:r>
            <a:r>
              <a:rPr lang="en-US" sz="2400" baseline="-25000" dirty="0" smtClean="0">
                <a:solidFill>
                  <a:srgbClr val="000000"/>
                </a:solidFill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-T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to get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y</a:t>
            </a:r>
            <a:r>
              <a:rPr lang="en-US" sz="2400" baseline="-25000" dirty="0" err="1">
                <a:solidFill>
                  <a:srgbClr val="000000"/>
                </a:solidFill>
                <a:latin typeface="Arial"/>
                <a:ea typeface="DejaVu Sans"/>
              </a:rPr>
              <a:t>hit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relative to paddle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center.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lusters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- energy-weighted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average.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Hit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time (</a:t>
            </a:r>
            <a:r>
              <a:rPr lang="en-US" sz="2400" dirty="0" err="1" smtClean="0">
                <a:solidFill>
                  <a:srgbClr val="000000"/>
                </a:solidFill>
              </a:rPr>
              <a:t>T</a:t>
            </a:r>
            <a:r>
              <a:rPr lang="en-US" sz="2400" baseline="-25000" dirty="0" err="1" smtClean="0">
                <a:solidFill>
                  <a:srgbClr val="000000"/>
                </a:solidFill>
              </a:rPr>
              <a:t>hit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verage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T</a:t>
            </a:r>
            <a:r>
              <a:rPr lang="en-US" sz="2400" baseline="-25000" dirty="0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lusters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- energy-weighted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average vs. earliest hit.</a:t>
            </a:r>
          </a:p>
          <a:p>
            <a:pPr lvl="1"/>
            <a:endParaRPr lang="en-US" sz="2400" baseline="-25000" dirty="0" smtClean="0">
              <a:solidFill>
                <a:srgbClr val="000000"/>
              </a:solidFill>
              <a:latin typeface="Arial"/>
            </a:endParaRPr>
          </a:p>
          <a:p>
            <a:pPr lvl="1"/>
            <a:endParaRPr sz="2400" baseline="-250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0" y="0"/>
            <a:ext cx="9142920" cy="6386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000099"/>
                </a:solidFill>
                <a:latin typeface="Arial"/>
                <a:ea typeface="ＭＳ Ｐゴシック"/>
              </a:rPr>
              <a:t>Code Validation</a:t>
            </a:r>
            <a:endParaRPr/>
          </a:p>
        </p:txBody>
      </p:sp>
      <p:sp>
        <p:nvSpPr>
          <p:cNvPr id="192" name="CustomShape 2"/>
          <p:cNvSpPr/>
          <p:nvPr/>
        </p:nvSpPr>
        <p:spPr>
          <a:xfrm>
            <a:off x="1370160" y="4427280"/>
            <a:ext cx="207360" cy="166680"/>
          </a:xfrm>
          <a:prstGeom prst="rect">
            <a:avLst/>
          </a:prstGeom>
          <a:noFill/>
        </p:spPr>
      </p:sp>
      <p:sp>
        <p:nvSpPr>
          <p:cNvPr id="193" name="CustomShape 3"/>
          <p:cNvSpPr/>
          <p:nvPr/>
        </p:nvSpPr>
        <p:spPr>
          <a:xfrm>
            <a:off x="294778" y="892971"/>
            <a:ext cx="8751024" cy="5309045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Simulation is primary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testing tool of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TOF reconstruction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code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CLAS12 Simulation </a:t>
            </a:r>
            <a:r>
              <a:rPr lang="en-US" sz="2400" dirty="0" smtClean="0">
                <a:solidFill>
                  <a:srgbClr val="000000"/>
                </a:solidFill>
              </a:rPr>
              <a:t>– </a:t>
            </a:r>
            <a:r>
              <a:rPr lang="en-US" sz="2400" i="1" dirty="0" err="1" smtClean="0">
                <a:solidFill>
                  <a:srgbClr val="000000"/>
                </a:solidFill>
              </a:rPr>
              <a:t>gemc</a:t>
            </a:r>
            <a:endParaRPr lang="en-US" sz="2400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</a:rPr>
              <a:t>Simulations </a:t>
            </a:r>
            <a:r>
              <a:rPr lang="en-US" sz="2400" dirty="0">
                <a:solidFill>
                  <a:srgbClr val="000000"/>
                </a:solidFill>
              </a:rPr>
              <a:t>done on Richmond cluster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dirty="0">
                <a:solidFill>
                  <a:srgbClr val="000000"/>
                </a:solidFill>
              </a:rPr>
              <a:t>copied to </a:t>
            </a:r>
            <a:r>
              <a:rPr lang="en-US" sz="2400" dirty="0" err="1" smtClean="0">
                <a:solidFill>
                  <a:srgbClr val="000000"/>
                </a:solidFill>
              </a:rPr>
              <a:t>JLab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</a:rPr>
              <a:t>Accessible</a:t>
            </a:r>
            <a:r>
              <a:rPr lang="en-US" sz="2400" dirty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well-documented, </a:t>
            </a:r>
            <a:r>
              <a:rPr lang="en-US" sz="2400" dirty="0" smtClean="0">
                <a:solidFill>
                  <a:srgbClr val="000000"/>
                </a:solidFill>
              </a:rPr>
              <a:t>bug </a:t>
            </a:r>
            <a:r>
              <a:rPr lang="en-US" sz="2400" dirty="0">
                <a:solidFill>
                  <a:srgbClr val="000000"/>
                </a:solidFill>
              </a:rPr>
              <a:t>reporting, </a:t>
            </a:r>
            <a:r>
              <a:rPr lang="en-US" sz="2400" dirty="0" smtClean="0">
                <a:solidFill>
                  <a:srgbClr val="000000"/>
                </a:solidFill>
              </a:rPr>
              <a:t>website.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 smtClean="0">
                <a:solidFill>
                  <a:srgbClr val="000000"/>
                </a:solidFill>
              </a:rPr>
              <a:t>JLab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staff member (M. </a:t>
            </a:r>
            <a:r>
              <a:rPr lang="en-US" sz="2400" dirty="0" err="1">
                <a:solidFill>
                  <a:srgbClr val="000000"/>
                </a:solidFill>
              </a:rPr>
              <a:t>Ungaro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  <a:endParaRPr lang="en-US" sz="2400" dirty="0" smtClean="0"/>
          </a:p>
          <a:p>
            <a:pPr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</a:rPr>
              <a:t>Event </a:t>
            </a:r>
            <a:r>
              <a:rPr lang="en-US" sz="2400" dirty="0" smtClean="0">
                <a:solidFill>
                  <a:srgbClr val="000000"/>
                </a:solidFill>
              </a:rPr>
              <a:t>generation</a:t>
            </a:r>
            <a:endParaRPr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d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isgen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proton DIS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ange of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final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states and                                        momenta.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Local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QUEEG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quasielastic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scattering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                                from deuterium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ocal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under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svn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endParaRPr lang="en-US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CLAS-NOTE 2014-008.</a:t>
            </a:r>
            <a:endParaRPr sz="2400" dirty="0"/>
          </a:p>
        </p:txBody>
      </p:sp>
      <p:sp>
        <p:nvSpPr>
          <p:cNvPr id="194" name="CustomShape 4"/>
          <p:cNvSpPr/>
          <p:nvPr/>
        </p:nvSpPr>
        <p:spPr>
          <a:xfrm>
            <a:off x="5675243" y="2452155"/>
            <a:ext cx="3370559" cy="332247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038" y="3358009"/>
            <a:ext cx="2688047" cy="2568819"/>
          </a:xfrm>
          <a:prstGeom prst="rect">
            <a:avLst/>
          </a:prstGeom>
        </p:spPr>
      </p:pic>
      <p:sp>
        <p:nvSpPr>
          <p:cNvPr id="195" name="CustomShape 1"/>
          <p:cNvSpPr/>
          <p:nvPr/>
        </p:nvSpPr>
        <p:spPr>
          <a:xfrm>
            <a:off x="0" y="0"/>
            <a:ext cx="9142920" cy="639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0099"/>
                </a:solidFill>
                <a:latin typeface="Arial"/>
                <a:ea typeface="ＭＳ Ｐゴシック"/>
              </a:rPr>
              <a:t>FTOF Standalone Reconstruction Results</a:t>
            </a:r>
            <a:endParaRPr dirty="0"/>
          </a:p>
        </p:txBody>
      </p:sp>
      <p:sp>
        <p:nvSpPr>
          <p:cNvPr id="196" name="CustomShape 2"/>
          <p:cNvSpPr/>
          <p:nvPr/>
        </p:nvSpPr>
        <p:spPr>
          <a:xfrm>
            <a:off x="99948" y="882360"/>
            <a:ext cx="5254920" cy="2465229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Time difference with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gemc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Measured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adj</a:t>
            </a:r>
            <a:r>
              <a:rPr lang="en-US" sz="2400" baseline="-25000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dependence.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Optimized clustering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parameters.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Cluster efficiency.</a:t>
            </a:r>
            <a:endParaRPr lang="en-US"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lang="en-US" sz="2400" baseline="-25000" dirty="0" err="1" smtClean="0">
                <a:solidFill>
                  <a:srgbClr val="000000"/>
                </a:solidFill>
                <a:latin typeface="Arial"/>
                <a:ea typeface="DejaVu Sans"/>
              </a:rPr>
              <a:t>dep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/>
              <a:t>CLAS12-NOTE 2014-003.</a:t>
            </a:r>
            <a:endParaRPr sz="2400" dirty="0"/>
          </a:p>
          <a:p>
            <a:pPr>
              <a:lnSpc>
                <a:spcPct val="90000"/>
              </a:lnSpc>
            </a:pP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520" y="883872"/>
            <a:ext cx="2514192" cy="2392538"/>
          </a:xfrm>
          <a:prstGeom prst="rect">
            <a:avLst/>
          </a:prstGeom>
        </p:spPr>
      </p:pic>
      <p:cxnSp>
        <p:nvCxnSpPr>
          <p:cNvPr id="10" name="Curved Connector 9"/>
          <p:cNvCxnSpPr/>
          <p:nvPr/>
        </p:nvCxnSpPr>
        <p:spPr>
          <a:xfrm>
            <a:off x="4197096" y="1431476"/>
            <a:ext cx="2249424" cy="2088294"/>
          </a:xfrm>
          <a:prstGeom prst="curvedConnector3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87258" y="1134737"/>
            <a:ext cx="2359262" cy="593479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endCxn id="3" idx="0"/>
          </p:cNvCxnSpPr>
          <p:nvPr/>
        </p:nvCxnSpPr>
        <p:spPr>
          <a:xfrm>
            <a:off x="2819825" y="2114974"/>
            <a:ext cx="2058237" cy="1243035"/>
          </a:xfrm>
          <a:prstGeom prst="curvedConnector2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96" y="3519770"/>
            <a:ext cx="2656642" cy="2528094"/>
          </a:xfrm>
          <a:prstGeom prst="rect">
            <a:avLst/>
          </a:prstGeom>
        </p:spPr>
      </p:pic>
      <p:cxnSp>
        <p:nvCxnSpPr>
          <p:cNvPr id="193" name="Curved Connector 192"/>
          <p:cNvCxnSpPr/>
          <p:nvPr/>
        </p:nvCxnSpPr>
        <p:spPr>
          <a:xfrm>
            <a:off x="1046602" y="2560320"/>
            <a:ext cx="997815" cy="1097280"/>
          </a:xfrm>
          <a:prstGeom prst="curvedConnector2">
            <a:avLst/>
          </a:prstGeom>
          <a:ln w="1905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519" y="3358009"/>
            <a:ext cx="2584357" cy="24697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60" y="136800"/>
            <a:ext cx="9142920" cy="639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000099"/>
                </a:solidFill>
                <a:latin typeface="Arial"/>
                <a:ea typeface="ＭＳ Ｐゴシック"/>
              </a:rPr>
              <a:t>Current Status</a:t>
            </a:r>
            <a:endParaRPr/>
          </a:p>
        </p:txBody>
      </p:sp>
      <p:sp>
        <p:nvSpPr>
          <p:cNvPr id="200" name="CustomShape 2"/>
          <p:cNvSpPr/>
          <p:nvPr/>
        </p:nvSpPr>
        <p:spPr>
          <a:xfrm>
            <a:off x="196992" y="976104"/>
            <a:ext cx="8451708" cy="5183396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CLAS12 generation 1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TOF reconstruction completed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December,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2013.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Standalone versions for FTOF and CTOF.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Working as a service in analysis chain.</a:t>
            </a:r>
            <a:endParaRPr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Validated in stress test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Optimized parameters for forming cluster from multiple-paddle hits.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CLAS12 NOTE 2014-003.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Updated to new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clasio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libraries,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bankefs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, summer 2014.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New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test version for event builder development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First version of code to match drift chamber track from hit-based tracking with FTOF hit.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Geometry parameters read from service.</a:t>
            </a:r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Streamlined code.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0" y="0"/>
            <a:ext cx="9142920" cy="639000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000099"/>
                </a:solidFill>
                <a:latin typeface="Arial"/>
                <a:ea typeface="ＭＳ Ｐゴシック"/>
              </a:rPr>
              <a:t>People</a:t>
            </a:r>
            <a:endParaRPr/>
          </a:p>
        </p:txBody>
      </p:sp>
      <p:sp>
        <p:nvSpPr>
          <p:cNvPr id="184" name="CustomShape 2"/>
          <p:cNvSpPr/>
          <p:nvPr/>
        </p:nvSpPr>
        <p:spPr>
          <a:xfrm>
            <a:off x="217439" y="914400"/>
            <a:ext cx="8827169" cy="532180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Developer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categories: A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– environment programmers, 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  B – service developers, C – physics-only users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Time-of-flight reconstruction software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developers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Alex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Colvill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master’s student,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University of Surrey,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2013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Created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full set of reconstruction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software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optimized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algorithms for forming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clusters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G.P.Gilfoyle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spring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2014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work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done at University of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Richmond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updated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FTOF to new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clasio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bankdefs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(with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JLab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 help)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E.Golovach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summer-fall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2014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periodic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visitor to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JLab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from Moscow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State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Working 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on FTOF reconstruction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ea typeface="DejaVu Sans"/>
              </a:rPr>
              <a:t>now (track matching).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n-US" sz="2400" dirty="0" err="1">
                <a:solidFill>
                  <a:srgbClr val="000000"/>
                </a:solidFill>
                <a:latin typeface="Arial"/>
                <a:ea typeface="DejaVu Sans"/>
              </a:rPr>
              <a:t>JLab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 support –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V.Ziegler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ea typeface="DejaVu Sans"/>
              </a:rPr>
              <a:t>G.Gavalian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9" y="1448848"/>
            <a:ext cx="3309119" cy="3106638"/>
          </a:xfrm>
          <a:prstGeom prst="rect">
            <a:avLst/>
          </a:prstGeom>
        </p:spPr>
      </p:pic>
      <p:sp>
        <p:nvSpPr>
          <p:cNvPr id="201" name="CustomShape 1"/>
          <p:cNvSpPr/>
          <p:nvPr/>
        </p:nvSpPr>
        <p:spPr>
          <a:xfrm>
            <a:off x="457200" y="50760"/>
            <a:ext cx="8228520" cy="70884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0099"/>
                </a:solidFill>
                <a:latin typeface="Arial"/>
                <a:ea typeface="ＭＳ Ｐゴシック"/>
              </a:rPr>
              <a:t>User </a:t>
            </a:r>
            <a:r>
              <a:rPr lang="en-US" sz="3200" b="1" dirty="0">
                <a:solidFill>
                  <a:srgbClr val="000099"/>
                </a:solidFill>
                <a:latin typeface="Arial"/>
                <a:ea typeface="ＭＳ Ｐゴシック"/>
              </a:rPr>
              <a:t>Workflow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962283" y="952923"/>
            <a:ext cx="2254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Getting Started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88702" y="1755648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Development Cycle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460" y="2646828"/>
            <a:ext cx="4322461" cy="316064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216426" y="3541114"/>
            <a:ext cx="1672434" cy="9235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789</Words>
  <Application>Microsoft Office PowerPoint</Application>
  <PresentationFormat>On-screen Show (4:3)</PresentationFormat>
  <Paragraphs>121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Track Matching with Drift Chambers</vt:lpstr>
      <vt:lpstr>Energy-weighted Thit vs. Earliest Thit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Gerry Gilfoyle</dc:creator>
  <cp:lastModifiedBy>Gerry Gilfoyle</cp:lastModifiedBy>
  <cp:revision>34</cp:revision>
  <dcterms:modified xsi:type="dcterms:W3CDTF">2014-10-31T02:39:27Z</dcterms:modified>
</cp:coreProperties>
</file>