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5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67" r:id="rId2"/>
    <p:sldMasterId id="2147483673" r:id="rId3"/>
    <p:sldMasterId id="2147483677" r:id="rId4"/>
    <p:sldMasterId id="2147483689" r:id="rId5"/>
    <p:sldMasterId id="2147483699" r:id="rId6"/>
  </p:sldMasterIdLst>
  <p:notesMasterIdLst>
    <p:notesMasterId r:id="rId20"/>
  </p:notesMasterIdLst>
  <p:handoutMasterIdLst>
    <p:handoutMasterId r:id="rId21"/>
  </p:handoutMasterIdLst>
  <p:sldIdLst>
    <p:sldId id="256" r:id="rId7"/>
    <p:sldId id="350" r:id="rId8"/>
    <p:sldId id="264" r:id="rId9"/>
    <p:sldId id="351" r:id="rId10"/>
    <p:sldId id="353" r:id="rId11"/>
    <p:sldId id="352" r:id="rId12"/>
    <p:sldId id="359" r:id="rId13"/>
    <p:sldId id="354" r:id="rId14"/>
    <p:sldId id="355" r:id="rId15"/>
    <p:sldId id="356" r:id="rId16"/>
    <p:sldId id="357" r:id="rId17"/>
    <p:sldId id="358" r:id="rId18"/>
    <p:sldId id="266" r:id="rId19"/>
  </p:sldIdLst>
  <p:sldSz cx="9144000" cy="6858000" type="screen4x3"/>
  <p:notesSz cx="7023100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3EE0D"/>
    <a:srgbClr val="20A4C6"/>
    <a:srgbClr val="6EA2FF"/>
    <a:srgbClr val="B3C48E"/>
    <a:srgbClr val="000099"/>
    <a:srgbClr val="FF5050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31" autoAdjust="0"/>
    <p:restoredTop sz="95604" autoAdjust="0"/>
  </p:normalViewPr>
  <p:slideViewPr>
    <p:cSldViewPr snapToGrid="0" snapToObjects="1">
      <p:cViewPr varScale="1">
        <p:scale>
          <a:sx n="80" d="100"/>
          <a:sy n="80" d="100"/>
        </p:scale>
        <p:origin x="282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slideMaster" Target="slideMasters/slideMaster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275" y="0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439299-0CD9-484B-9E3D-6C086AFE23C4}" type="datetimeFigureOut">
              <a:rPr lang="en-US" smtClean="0"/>
              <a:t>2/21/2016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375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275" y="8842375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AABFD-35B6-4A25-A31E-F7D00EB4AC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8642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B5E4E5F0-3EF7-8645-8C1B-E0D18DA59802}" type="datetimeFigureOut">
              <a:rPr lang="en-US" smtClean="0"/>
              <a:pPr/>
              <a:t>2/21/2016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3324" tIns="46662" rIns="93324" bIns="4666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28308AED-A6EE-094E-8F06-84B2773E32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0353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76424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308AED-A6EE-094E-8F06-84B2773E32FF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0923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308AED-A6EE-094E-8F06-84B2773E32FF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1820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0A66D6-AED0-5848-80B9-92B4CCE63E7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5336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3833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0673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4963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1761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7F50AE8-1B32-4547-A141-C036F38EE097}" type="datetime1">
              <a:rPr lang="en-US" smtClean="0">
                <a:solidFill>
                  <a:prstClr val="black"/>
                </a:solidFill>
                <a:latin typeface="Arial"/>
              </a:rPr>
              <a:t>2/21/2016</a:t>
            </a:fld>
            <a:endParaRPr lang="en-US">
              <a:solidFill>
                <a:prstClr val="black"/>
              </a:solidFill>
              <a:latin typeface="Arial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  <a:latin typeface="Arial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B4983A0-3356-CD46-B8A7-4267710773D0}" type="slidenum">
              <a:rPr lang="en-US" smtClean="0">
                <a:solidFill>
                  <a:prstClr val="black"/>
                </a:solidFill>
                <a:latin typeface="Arial"/>
              </a:rPr>
              <a:pPr/>
              <a:t>‹#›</a:t>
            </a:fld>
            <a:endParaRPr lang="en-US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380423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x" type="tx">
  <p:cSld name="tx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522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rtl="0">
              <a:defRPr>
                <a:solidFill>
                  <a:schemeClr val="lt1"/>
                </a:solidFill>
              </a:defRPr>
            </a:lvl1pPr>
            <a:lvl2pPr rtl="0">
              <a:defRPr>
                <a:solidFill>
                  <a:schemeClr val="lt1"/>
                </a:solidFill>
              </a:defRPr>
            </a:lvl2pPr>
            <a:lvl3pPr rtl="0">
              <a:defRPr>
                <a:solidFill>
                  <a:schemeClr val="lt1"/>
                </a:solidFill>
              </a:defRPr>
            </a:lvl3pPr>
            <a:lvl4pPr rtl="0">
              <a:defRPr>
                <a:solidFill>
                  <a:schemeClr val="lt1"/>
                </a:solidFill>
              </a:defRPr>
            </a:lvl4pPr>
            <a:lvl5pPr rtl="0">
              <a:defRPr>
                <a:solidFill>
                  <a:schemeClr val="lt1"/>
                </a:solidFill>
              </a:defRPr>
            </a:lvl5pPr>
            <a:lvl6pPr rtl="0">
              <a:defRPr>
                <a:solidFill>
                  <a:schemeClr val="lt1"/>
                </a:solidFill>
              </a:defRPr>
            </a:lvl6pPr>
            <a:lvl7pPr rtl="0">
              <a:defRPr>
                <a:solidFill>
                  <a:schemeClr val="lt1"/>
                </a:solidFill>
              </a:defRPr>
            </a:lvl7pPr>
            <a:lvl8pPr rtl="0">
              <a:defRPr>
                <a:solidFill>
                  <a:schemeClr val="lt1"/>
                </a:solidFill>
              </a:defRPr>
            </a:lvl8pPr>
            <a:lvl9pPr rtl="0"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body" idx="1"/>
          </p:nvPr>
        </p:nvSpPr>
        <p:spPr>
          <a:xfrm>
            <a:off x="457200" y="1947332"/>
            <a:ext cx="8229600" cy="4620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000166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E51A761-CE56-4646-AFA5-A17ADF18D37B}" type="datetime1">
              <a:rPr lang="en-US" smtClean="0">
                <a:solidFill>
                  <a:prstClr val="black"/>
                </a:solidFill>
                <a:latin typeface="Arial"/>
              </a:rPr>
              <a:t>2/21/2016</a:t>
            </a:fld>
            <a:endParaRPr lang="en-US">
              <a:solidFill>
                <a:prstClr val="black"/>
              </a:solidFill>
              <a:latin typeface="Arial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  <a:latin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5179C7D-C549-4D7F-86B8-501D71EB0765}" type="slidenum">
              <a:rPr lang="en-US" smtClean="0">
                <a:solidFill>
                  <a:prstClr val="black"/>
                </a:solidFill>
                <a:latin typeface="Arial"/>
              </a:rPr>
              <a:pPr/>
              <a:t>‹#›</a:t>
            </a:fld>
            <a:endParaRPr lang="en-US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193838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75C102B-DA7D-4F77-A245-01061F6E3736}" type="datetime1">
              <a:rPr lang="en-US" smtClean="0">
                <a:solidFill>
                  <a:prstClr val="black"/>
                </a:solidFill>
                <a:latin typeface="Arial"/>
              </a:rPr>
              <a:t>2/21/2016</a:t>
            </a:fld>
            <a:endParaRPr lang="en-US">
              <a:solidFill>
                <a:prstClr val="black"/>
              </a:solidFill>
              <a:latin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10BCADA-05C1-FA41-955C-1AE439BD0DB5}" type="slidenum">
              <a:rPr lang="en-US" smtClean="0">
                <a:solidFill>
                  <a:prstClr val="black"/>
                </a:solidFill>
                <a:latin typeface="Arial"/>
              </a:rPr>
              <a:pPr/>
              <a:t>‹#›</a:t>
            </a:fld>
            <a:endParaRPr lang="en-US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846927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re et 4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sz="quarter"/>
          </p:nvPr>
        </p:nvSpPr>
        <p:spPr>
          <a:xfrm>
            <a:off x="685800" y="76200"/>
            <a:ext cx="7772400" cy="7620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685800" y="1066800"/>
            <a:ext cx="3810000" cy="25146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4648200" y="1066800"/>
            <a:ext cx="3810000" cy="25146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3"/>
          </p:nvPr>
        </p:nvSpPr>
        <p:spPr>
          <a:xfrm>
            <a:off x="685800" y="3733800"/>
            <a:ext cx="3810000" cy="25146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8200" y="3733800"/>
            <a:ext cx="3810000" cy="25146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52929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879756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5AD031-F212-47EF-83BE-C907FE0938DF}" type="datetime1">
              <a:rPr lang="en-US" smtClean="0">
                <a:solidFill>
                  <a:prstClr val="black"/>
                </a:solidFill>
              </a:rPr>
              <a:t>2/21/2016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5179C7D-C549-4D7F-86B8-501D71EB076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3161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4963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1662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1C2A5E0-5D32-4FE1-8DBF-CA56318E6B8B}" type="datetime1">
              <a:rPr lang="en-US" smtClean="0">
                <a:solidFill>
                  <a:prstClr val="black"/>
                </a:solidFill>
                <a:latin typeface="Arial"/>
              </a:rPr>
              <a:t>2/21/2016</a:t>
            </a:fld>
            <a:endParaRPr lang="en-US">
              <a:solidFill>
                <a:prstClr val="black"/>
              </a:solidFill>
              <a:latin typeface="Arial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  <a:latin typeface="Arial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B4983A0-3356-CD46-B8A7-4267710773D0}" type="slidenum">
              <a:rPr lang="en-US" smtClean="0">
                <a:solidFill>
                  <a:prstClr val="black"/>
                </a:solidFill>
                <a:latin typeface="Arial"/>
              </a:rPr>
              <a:pPr/>
              <a:t>‹#›</a:t>
            </a:fld>
            <a:endParaRPr lang="en-US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71816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x" type="tx">
  <p:cSld name="tx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522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rtl="0">
              <a:defRPr>
                <a:solidFill>
                  <a:schemeClr val="lt1"/>
                </a:solidFill>
              </a:defRPr>
            </a:lvl1pPr>
            <a:lvl2pPr rtl="0">
              <a:defRPr>
                <a:solidFill>
                  <a:schemeClr val="lt1"/>
                </a:solidFill>
              </a:defRPr>
            </a:lvl2pPr>
            <a:lvl3pPr rtl="0">
              <a:defRPr>
                <a:solidFill>
                  <a:schemeClr val="lt1"/>
                </a:solidFill>
              </a:defRPr>
            </a:lvl3pPr>
            <a:lvl4pPr rtl="0">
              <a:defRPr>
                <a:solidFill>
                  <a:schemeClr val="lt1"/>
                </a:solidFill>
              </a:defRPr>
            </a:lvl4pPr>
            <a:lvl5pPr rtl="0">
              <a:defRPr>
                <a:solidFill>
                  <a:schemeClr val="lt1"/>
                </a:solidFill>
              </a:defRPr>
            </a:lvl5pPr>
            <a:lvl6pPr rtl="0">
              <a:defRPr>
                <a:solidFill>
                  <a:schemeClr val="lt1"/>
                </a:solidFill>
              </a:defRPr>
            </a:lvl6pPr>
            <a:lvl7pPr rtl="0">
              <a:defRPr>
                <a:solidFill>
                  <a:schemeClr val="lt1"/>
                </a:solidFill>
              </a:defRPr>
            </a:lvl7pPr>
            <a:lvl8pPr rtl="0">
              <a:defRPr>
                <a:solidFill>
                  <a:schemeClr val="lt1"/>
                </a:solidFill>
              </a:defRPr>
            </a:lvl8pPr>
            <a:lvl9pPr rtl="0"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body" idx="1"/>
          </p:nvPr>
        </p:nvSpPr>
        <p:spPr>
          <a:xfrm>
            <a:off x="457200" y="1947332"/>
            <a:ext cx="8229600" cy="4620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820839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FE9FD14-3BCA-430A-8AA0-D7C1ED6CDE92}" type="datetime1">
              <a:rPr lang="en-US" smtClean="0">
                <a:solidFill>
                  <a:prstClr val="black"/>
                </a:solidFill>
                <a:latin typeface="Arial"/>
              </a:rPr>
              <a:t>2/21/2016</a:t>
            </a:fld>
            <a:endParaRPr lang="en-US">
              <a:solidFill>
                <a:prstClr val="black"/>
              </a:solidFill>
              <a:latin typeface="Arial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  <a:latin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5179C7D-C549-4D7F-86B8-501D71EB0765}" type="slidenum">
              <a:rPr lang="en-US" smtClean="0">
                <a:solidFill>
                  <a:prstClr val="black"/>
                </a:solidFill>
                <a:latin typeface="Arial"/>
              </a:rPr>
              <a:pPr/>
              <a:t>‹#›</a:t>
            </a:fld>
            <a:endParaRPr lang="en-US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592033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572A0F8-F272-4F82-B9F6-8722C94BD106}" type="datetime1">
              <a:rPr lang="en-US" smtClean="0">
                <a:solidFill>
                  <a:prstClr val="black"/>
                </a:solidFill>
                <a:latin typeface="Arial"/>
              </a:rPr>
              <a:t>2/21/2016</a:t>
            </a:fld>
            <a:endParaRPr lang="en-US">
              <a:solidFill>
                <a:prstClr val="black"/>
              </a:solidFill>
              <a:latin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10BCADA-05C1-FA41-955C-1AE439BD0DB5}" type="slidenum">
              <a:rPr lang="en-US" smtClean="0">
                <a:solidFill>
                  <a:prstClr val="black"/>
                </a:solidFill>
                <a:latin typeface="Arial"/>
              </a:rPr>
              <a:pPr/>
              <a:t>‹#›</a:t>
            </a:fld>
            <a:endParaRPr lang="en-US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297865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re et 4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sz="quarter"/>
          </p:nvPr>
        </p:nvSpPr>
        <p:spPr>
          <a:xfrm>
            <a:off x="685800" y="76200"/>
            <a:ext cx="7772400" cy="7620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685800" y="1066800"/>
            <a:ext cx="3810000" cy="25146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4648200" y="1066800"/>
            <a:ext cx="3810000" cy="25146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3"/>
          </p:nvPr>
        </p:nvSpPr>
        <p:spPr>
          <a:xfrm>
            <a:off x="685800" y="3733800"/>
            <a:ext cx="3810000" cy="25146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8200" y="3733800"/>
            <a:ext cx="3810000" cy="25146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10209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1928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theme" Target="../theme/theme2.xml"/><Relationship Id="rId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theme" Target="../theme/theme3.xml"/><Relationship Id="rId4" Type="http://schemas.openxmlformats.org/officeDocument/2006/relationships/image" Target="../media/image3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theme" Target="../theme/theme4.xml"/><Relationship Id="rId4" Type="http://schemas.openxmlformats.org/officeDocument/2006/relationships/image" Target="../media/image3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2.jpeg"/><Relationship Id="rId4" Type="http://schemas.openxmlformats.org/officeDocument/2006/relationships/slideLayout" Target="../slideLayouts/slideLayout6.xml"/><Relationship Id="rId9" Type="http://schemas.openxmlformats.org/officeDocument/2006/relationships/image" Target="../media/image1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14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13.xml"/><Relationship Id="rId9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838200"/>
            <a:ext cx="8686800" cy="528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  <a:p>
            <a:pPr lvl="4"/>
            <a:endParaRPr lang="en-US" smtClean="0"/>
          </a:p>
        </p:txBody>
      </p:sp>
      <p:sp>
        <p:nvSpPr>
          <p:cNvPr id="792580" name="Line 4"/>
          <p:cNvSpPr>
            <a:spLocks noChangeShapeType="1"/>
          </p:cNvSpPr>
          <p:nvPr/>
        </p:nvSpPr>
        <p:spPr bwMode="auto">
          <a:xfrm>
            <a:off x="0" y="822325"/>
            <a:ext cx="9144000" cy="0"/>
          </a:xfrm>
          <a:prstGeom prst="line">
            <a:avLst/>
          </a:prstGeom>
          <a:noFill/>
          <a:ln w="57150">
            <a:solidFill>
              <a:srgbClr val="00279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3200" b="1">
              <a:solidFill>
                <a:srgbClr val="000000"/>
              </a:solidFill>
              <a:latin typeface="Times New Roman" pitchFamily="18" charset="0"/>
              <a:ea typeface="ＭＳ Ｐゴシック" charset="-128"/>
            </a:endParaRPr>
          </a:p>
        </p:txBody>
      </p:sp>
      <p:sp>
        <p:nvSpPr>
          <p:cNvPr id="792582" name="Line 6"/>
          <p:cNvSpPr>
            <a:spLocks noChangeShapeType="1"/>
          </p:cNvSpPr>
          <p:nvPr/>
        </p:nvSpPr>
        <p:spPr bwMode="auto">
          <a:xfrm>
            <a:off x="0" y="6608763"/>
            <a:ext cx="9142413" cy="0"/>
          </a:xfrm>
          <a:prstGeom prst="line">
            <a:avLst/>
          </a:prstGeom>
          <a:noFill/>
          <a:ln w="101600">
            <a:solidFill>
              <a:srgbClr val="00279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3200" b="1">
              <a:solidFill>
                <a:srgbClr val="000000"/>
              </a:solidFill>
              <a:latin typeface="Times New Roman" pitchFamily="18" charset="0"/>
              <a:ea typeface="ＭＳ Ｐゴシック" charset="-128"/>
            </a:endParaRPr>
          </a:p>
        </p:txBody>
      </p:sp>
      <p:sp>
        <p:nvSpPr>
          <p:cNvPr id="792584" name="Rectangle 8"/>
          <p:cNvSpPr>
            <a:spLocks noChangeArrowheads="1"/>
          </p:cNvSpPr>
          <p:nvPr/>
        </p:nvSpPr>
        <p:spPr bwMode="auto">
          <a:xfrm>
            <a:off x="2849563" y="6375401"/>
            <a:ext cx="4038600" cy="38164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defTabSz="9144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b="1" dirty="0">
                <a:solidFill>
                  <a:srgbClr val="339966"/>
                </a:solidFill>
                <a:ea typeface="ＭＳ Ｐゴシック" pitchFamily="-110" charset="-128"/>
              </a:rPr>
              <a:t>   </a:t>
            </a:r>
          </a:p>
          <a:p>
            <a:pPr algn="ctr" defTabSz="9144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00" b="1" dirty="0">
                <a:solidFill>
                  <a:srgbClr val="339966"/>
                </a:solidFill>
                <a:ea typeface="ＭＳ Ｐゴシック" pitchFamily="-110" charset="-128"/>
              </a:rPr>
              <a:t>Thomas Jefferson National Accelerator Facility</a:t>
            </a:r>
          </a:p>
          <a:p>
            <a:pPr algn="ctr" defTabSz="9144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1000" b="1" dirty="0">
              <a:solidFill>
                <a:srgbClr val="339966"/>
              </a:solidFill>
              <a:ea typeface="ＭＳ Ｐゴシック" pitchFamily="-110" charset="-128"/>
            </a:endParaRPr>
          </a:p>
        </p:txBody>
      </p:sp>
      <p:pic>
        <p:nvPicPr>
          <p:cNvPr id="1031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39013" y="6364288"/>
            <a:ext cx="1612900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2586" name="Rectangle 10"/>
          <p:cNvSpPr>
            <a:spLocks noChangeArrowheads="1"/>
          </p:cNvSpPr>
          <p:nvPr/>
        </p:nvSpPr>
        <p:spPr bwMode="auto">
          <a:xfrm>
            <a:off x="6977063" y="6570663"/>
            <a:ext cx="296862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600" b="1">
                <a:solidFill>
                  <a:srgbClr val="FFFFFF"/>
                </a:solidFill>
                <a:ea typeface="ＭＳ Ｐゴシック" pitchFamily="-110" charset="-128"/>
              </a:rPr>
              <a:t>Page </a:t>
            </a:r>
            <a:fld id="{C0885CA2-C4F2-4737-B8CD-57CAEC80E2A4}" type="slidenum">
              <a:rPr lang="en-US" altLang="en-US" sz="600" b="1">
                <a:solidFill>
                  <a:srgbClr val="FFFFFF"/>
                </a:solidFill>
                <a:ea typeface="ＭＳ Ｐゴシック" pitchFamily="-110" charset="-128"/>
              </a:rPr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600" b="1">
              <a:solidFill>
                <a:srgbClr val="FFFFFF"/>
              </a:solidFill>
              <a:ea typeface="ＭＳ Ｐゴシック" pitchFamily="-110" charset="-128"/>
            </a:endParaRPr>
          </a:p>
        </p:txBody>
      </p:sp>
      <p:pic>
        <p:nvPicPr>
          <p:cNvPr id="1033" name="Picture 12" descr="NP-logo-Nl copy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6324600"/>
            <a:ext cx="1295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1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00200" y="6375400"/>
            <a:ext cx="9144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</p:sldLayoutIdLst>
  <p:transition>
    <p:fade/>
  </p:transition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+mj-lt"/>
          <a:ea typeface="ＭＳ Ｐゴシック" pitchFamily="-110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Arial" charset="0"/>
          <a:ea typeface="ＭＳ Ｐゴシック" pitchFamily="-11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Arial" charset="0"/>
          <a:ea typeface="ＭＳ Ｐゴシック" pitchFamily="-11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Arial" charset="0"/>
          <a:ea typeface="ＭＳ Ｐゴシック" pitchFamily="-11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Arial" charset="0"/>
          <a:ea typeface="ＭＳ Ｐゴシック" pitchFamily="-11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ＭＳ Ｐゴシック" pitchFamily="-110" charset="-128"/>
          <a:cs typeface="+mn-cs"/>
        </a:defRPr>
      </a:lvl1pPr>
      <a:lvl2pPr marL="457200" indent="-233363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b="1">
          <a:solidFill>
            <a:srgbClr val="333399"/>
          </a:solidFill>
          <a:latin typeface="+mn-lt"/>
          <a:ea typeface="ＭＳ Ｐゴシック" pitchFamily="-110" charset="-128"/>
        </a:defRPr>
      </a:lvl2pPr>
      <a:lvl3pPr marL="8001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b="1">
          <a:solidFill>
            <a:srgbClr val="008000"/>
          </a:solidFill>
          <a:latin typeface="+mn-lt"/>
          <a:ea typeface="ＭＳ Ｐゴシック" pitchFamily="-110" charset="-128"/>
        </a:defRPr>
      </a:lvl3pPr>
      <a:lvl4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000" b="1">
          <a:solidFill>
            <a:srgbClr val="CC0000"/>
          </a:solidFill>
          <a:latin typeface="+mn-lt"/>
          <a:ea typeface="ＭＳ Ｐゴシック" pitchFamily="-110" charset="-128"/>
        </a:defRPr>
      </a:lvl4pPr>
      <a:lvl5pPr marL="1487488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b="1">
          <a:solidFill>
            <a:schemeClr val="hlink"/>
          </a:solidFill>
          <a:latin typeface="+mn-lt"/>
          <a:ea typeface="ＭＳ Ｐゴシック" pitchFamily="-110" charset="-128"/>
        </a:defRPr>
      </a:lvl5pPr>
      <a:lvl6pPr marL="1944688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b="1">
          <a:solidFill>
            <a:schemeClr val="hlink"/>
          </a:solidFill>
          <a:latin typeface="+mn-lt"/>
        </a:defRPr>
      </a:lvl6pPr>
      <a:lvl7pPr marL="2401888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b="1">
          <a:solidFill>
            <a:schemeClr val="hlink"/>
          </a:solidFill>
          <a:latin typeface="+mn-lt"/>
        </a:defRPr>
      </a:lvl7pPr>
      <a:lvl8pPr marL="2859088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b="1">
          <a:solidFill>
            <a:schemeClr val="hlink"/>
          </a:solidFill>
          <a:latin typeface="+mn-lt"/>
        </a:defRPr>
      </a:lvl8pPr>
      <a:lvl9pPr marL="3316288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b="1">
          <a:solidFill>
            <a:schemeClr val="hlink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838200"/>
            <a:ext cx="8686800" cy="528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  <a:p>
            <a:pPr lvl="4"/>
            <a:endParaRPr lang="en-US" smtClean="0"/>
          </a:p>
        </p:txBody>
      </p:sp>
      <p:sp>
        <p:nvSpPr>
          <p:cNvPr id="792580" name="Line 4"/>
          <p:cNvSpPr>
            <a:spLocks noChangeShapeType="1"/>
          </p:cNvSpPr>
          <p:nvPr/>
        </p:nvSpPr>
        <p:spPr bwMode="auto">
          <a:xfrm>
            <a:off x="0" y="822325"/>
            <a:ext cx="9144000" cy="0"/>
          </a:xfrm>
          <a:prstGeom prst="line">
            <a:avLst/>
          </a:prstGeom>
          <a:noFill/>
          <a:ln w="57150">
            <a:solidFill>
              <a:srgbClr val="00279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3200" b="1">
              <a:solidFill>
                <a:srgbClr val="000000"/>
              </a:solidFill>
              <a:latin typeface="Times New Roman" pitchFamily="18" charset="0"/>
              <a:ea typeface="ＭＳ Ｐゴシック" charset="-128"/>
            </a:endParaRPr>
          </a:p>
        </p:txBody>
      </p:sp>
      <p:sp>
        <p:nvSpPr>
          <p:cNvPr id="792582" name="Line 6"/>
          <p:cNvSpPr>
            <a:spLocks noChangeShapeType="1"/>
          </p:cNvSpPr>
          <p:nvPr/>
        </p:nvSpPr>
        <p:spPr bwMode="auto">
          <a:xfrm>
            <a:off x="0" y="6608763"/>
            <a:ext cx="9142413" cy="0"/>
          </a:xfrm>
          <a:prstGeom prst="line">
            <a:avLst/>
          </a:prstGeom>
          <a:noFill/>
          <a:ln w="101600">
            <a:solidFill>
              <a:srgbClr val="00279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3200" b="1">
              <a:solidFill>
                <a:srgbClr val="000000"/>
              </a:solidFill>
              <a:latin typeface="Times New Roman" pitchFamily="18" charset="0"/>
              <a:ea typeface="ＭＳ Ｐゴシック" charset="-128"/>
            </a:endParaRPr>
          </a:p>
        </p:txBody>
      </p:sp>
      <p:sp>
        <p:nvSpPr>
          <p:cNvPr id="792584" name="Rectangle 8"/>
          <p:cNvSpPr>
            <a:spLocks noChangeArrowheads="1"/>
          </p:cNvSpPr>
          <p:nvPr/>
        </p:nvSpPr>
        <p:spPr bwMode="auto">
          <a:xfrm>
            <a:off x="2849563" y="6375401"/>
            <a:ext cx="4038600" cy="38164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defTabSz="9144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b="1" dirty="0">
                <a:solidFill>
                  <a:srgbClr val="339966"/>
                </a:solidFill>
                <a:ea typeface="ＭＳ Ｐゴシック" pitchFamily="-110" charset="-128"/>
              </a:rPr>
              <a:t>   </a:t>
            </a:r>
          </a:p>
          <a:p>
            <a:pPr algn="ctr" defTabSz="9144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00" b="1" dirty="0">
                <a:solidFill>
                  <a:srgbClr val="339966"/>
                </a:solidFill>
                <a:ea typeface="ＭＳ Ｐゴシック" pitchFamily="-110" charset="-128"/>
              </a:rPr>
              <a:t>Thomas Jefferson National Accelerator Facility</a:t>
            </a:r>
          </a:p>
          <a:p>
            <a:pPr algn="ctr" defTabSz="9144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1000" b="1" dirty="0">
              <a:solidFill>
                <a:srgbClr val="339966"/>
              </a:solidFill>
              <a:ea typeface="ＭＳ Ｐゴシック" pitchFamily="-110" charset="-128"/>
            </a:endParaRPr>
          </a:p>
        </p:txBody>
      </p:sp>
      <p:pic>
        <p:nvPicPr>
          <p:cNvPr id="1031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39013" y="6364288"/>
            <a:ext cx="1612900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2586" name="Rectangle 10"/>
          <p:cNvSpPr>
            <a:spLocks noChangeArrowheads="1"/>
          </p:cNvSpPr>
          <p:nvPr/>
        </p:nvSpPr>
        <p:spPr bwMode="auto">
          <a:xfrm>
            <a:off x="6977063" y="6570663"/>
            <a:ext cx="296862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600" b="1">
                <a:solidFill>
                  <a:srgbClr val="FFFFFF"/>
                </a:solidFill>
                <a:ea typeface="ＭＳ Ｐゴシック" pitchFamily="-110" charset="-128"/>
              </a:rPr>
              <a:t>Page </a:t>
            </a:r>
            <a:fld id="{C0885CA2-C4F2-4737-B8CD-57CAEC80E2A4}" type="slidenum">
              <a:rPr lang="en-US" altLang="en-US" sz="600" b="1">
                <a:solidFill>
                  <a:srgbClr val="FFFFFF"/>
                </a:solidFill>
                <a:ea typeface="ＭＳ Ｐゴシック" pitchFamily="-110" charset="-128"/>
              </a:rPr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600" b="1">
              <a:solidFill>
                <a:srgbClr val="FFFFFF"/>
              </a:solidFill>
              <a:ea typeface="ＭＳ Ｐゴシック" pitchFamily="-110" charset="-128"/>
            </a:endParaRPr>
          </a:p>
        </p:txBody>
      </p:sp>
      <p:pic>
        <p:nvPicPr>
          <p:cNvPr id="1033" name="Picture 12" descr="NP-logo-Nl cop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324600"/>
            <a:ext cx="1295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00200" y="6375400"/>
            <a:ext cx="9144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ransition>
    <p:fade/>
  </p:transition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+mj-lt"/>
          <a:ea typeface="ＭＳ Ｐゴシック" pitchFamily="-110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Arial" charset="0"/>
          <a:ea typeface="ＭＳ Ｐゴシック" pitchFamily="-11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Arial" charset="0"/>
          <a:ea typeface="ＭＳ Ｐゴシック" pitchFamily="-11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Arial" charset="0"/>
          <a:ea typeface="ＭＳ Ｐゴシック" pitchFamily="-11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Arial" charset="0"/>
          <a:ea typeface="ＭＳ Ｐゴシック" pitchFamily="-11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ＭＳ Ｐゴシック" pitchFamily="-110" charset="-128"/>
          <a:cs typeface="+mn-cs"/>
        </a:defRPr>
      </a:lvl1pPr>
      <a:lvl2pPr marL="457200" indent="-233363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b="1">
          <a:solidFill>
            <a:srgbClr val="333399"/>
          </a:solidFill>
          <a:latin typeface="+mn-lt"/>
          <a:ea typeface="ＭＳ Ｐゴシック" pitchFamily="-110" charset="-128"/>
        </a:defRPr>
      </a:lvl2pPr>
      <a:lvl3pPr marL="8001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b="1">
          <a:solidFill>
            <a:srgbClr val="008000"/>
          </a:solidFill>
          <a:latin typeface="+mn-lt"/>
          <a:ea typeface="ＭＳ Ｐゴシック" pitchFamily="-110" charset="-128"/>
        </a:defRPr>
      </a:lvl3pPr>
      <a:lvl4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000" b="1">
          <a:solidFill>
            <a:srgbClr val="CC0000"/>
          </a:solidFill>
          <a:latin typeface="+mn-lt"/>
          <a:ea typeface="ＭＳ Ｐゴシック" pitchFamily="-110" charset="-128"/>
        </a:defRPr>
      </a:lvl4pPr>
      <a:lvl5pPr marL="1487488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b="1">
          <a:solidFill>
            <a:schemeClr val="hlink"/>
          </a:solidFill>
          <a:latin typeface="+mn-lt"/>
          <a:ea typeface="ＭＳ Ｐゴシック" pitchFamily="-110" charset="-128"/>
        </a:defRPr>
      </a:lvl5pPr>
      <a:lvl6pPr marL="1944688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b="1">
          <a:solidFill>
            <a:schemeClr val="hlink"/>
          </a:solidFill>
          <a:latin typeface="+mn-lt"/>
        </a:defRPr>
      </a:lvl6pPr>
      <a:lvl7pPr marL="2401888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b="1">
          <a:solidFill>
            <a:schemeClr val="hlink"/>
          </a:solidFill>
          <a:latin typeface="+mn-lt"/>
        </a:defRPr>
      </a:lvl7pPr>
      <a:lvl8pPr marL="2859088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b="1">
          <a:solidFill>
            <a:schemeClr val="hlink"/>
          </a:solidFill>
          <a:latin typeface="+mn-lt"/>
        </a:defRPr>
      </a:lvl8pPr>
      <a:lvl9pPr marL="3316288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b="1">
          <a:solidFill>
            <a:schemeClr val="hlink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838200"/>
            <a:ext cx="8686800" cy="528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  <a:p>
            <a:pPr lvl="4"/>
            <a:endParaRPr lang="en-US" smtClean="0"/>
          </a:p>
        </p:txBody>
      </p:sp>
      <p:sp>
        <p:nvSpPr>
          <p:cNvPr id="792580" name="Line 4"/>
          <p:cNvSpPr>
            <a:spLocks noChangeShapeType="1"/>
          </p:cNvSpPr>
          <p:nvPr/>
        </p:nvSpPr>
        <p:spPr bwMode="auto">
          <a:xfrm>
            <a:off x="0" y="822325"/>
            <a:ext cx="9144000" cy="0"/>
          </a:xfrm>
          <a:prstGeom prst="line">
            <a:avLst/>
          </a:prstGeom>
          <a:noFill/>
          <a:ln w="57150">
            <a:solidFill>
              <a:srgbClr val="00279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3200" b="1">
              <a:solidFill>
                <a:srgbClr val="000000"/>
              </a:solidFill>
              <a:latin typeface="Times New Roman" pitchFamily="18" charset="0"/>
              <a:ea typeface="ＭＳ Ｐゴシック" charset="-128"/>
            </a:endParaRPr>
          </a:p>
        </p:txBody>
      </p:sp>
      <p:sp>
        <p:nvSpPr>
          <p:cNvPr id="792582" name="Line 6"/>
          <p:cNvSpPr>
            <a:spLocks noChangeShapeType="1"/>
          </p:cNvSpPr>
          <p:nvPr/>
        </p:nvSpPr>
        <p:spPr bwMode="auto">
          <a:xfrm>
            <a:off x="0" y="6608763"/>
            <a:ext cx="9142413" cy="0"/>
          </a:xfrm>
          <a:prstGeom prst="line">
            <a:avLst/>
          </a:prstGeom>
          <a:noFill/>
          <a:ln w="101600">
            <a:solidFill>
              <a:srgbClr val="00279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3200" b="1">
              <a:solidFill>
                <a:srgbClr val="000000"/>
              </a:solidFill>
              <a:latin typeface="Times New Roman" pitchFamily="18" charset="0"/>
              <a:ea typeface="ＭＳ Ｐゴシック" charset="-128"/>
            </a:endParaRPr>
          </a:p>
        </p:txBody>
      </p:sp>
      <p:sp>
        <p:nvSpPr>
          <p:cNvPr id="792584" name="Rectangle 8"/>
          <p:cNvSpPr>
            <a:spLocks noChangeArrowheads="1"/>
          </p:cNvSpPr>
          <p:nvPr/>
        </p:nvSpPr>
        <p:spPr bwMode="auto">
          <a:xfrm>
            <a:off x="2849563" y="6375401"/>
            <a:ext cx="4038600" cy="38164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defTabSz="9144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b="1" dirty="0">
                <a:solidFill>
                  <a:srgbClr val="339966"/>
                </a:solidFill>
                <a:ea typeface="ＭＳ Ｐゴシック" pitchFamily="-110" charset="-128"/>
              </a:rPr>
              <a:t>   </a:t>
            </a:r>
          </a:p>
          <a:p>
            <a:pPr algn="ctr" defTabSz="9144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00" b="1" dirty="0">
                <a:solidFill>
                  <a:srgbClr val="339966"/>
                </a:solidFill>
                <a:ea typeface="ＭＳ Ｐゴシック" pitchFamily="-110" charset="-128"/>
              </a:rPr>
              <a:t>Thomas Jefferson National Accelerator Facility</a:t>
            </a:r>
          </a:p>
          <a:p>
            <a:pPr algn="ctr" defTabSz="9144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1000" b="1" dirty="0">
              <a:solidFill>
                <a:srgbClr val="339966"/>
              </a:solidFill>
              <a:ea typeface="ＭＳ Ｐゴシック" pitchFamily="-110" charset="-128"/>
            </a:endParaRPr>
          </a:p>
        </p:txBody>
      </p:sp>
      <p:pic>
        <p:nvPicPr>
          <p:cNvPr id="1031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39013" y="6364288"/>
            <a:ext cx="1612900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2586" name="Rectangle 10"/>
          <p:cNvSpPr>
            <a:spLocks noChangeArrowheads="1"/>
          </p:cNvSpPr>
          <p:nvPr/>
        </p:nvSpPr>
        <p:spPr bwMode="auto">
          <a:xfrm>
            <a:off x="6977063" y="6570663"/>
            <a:ext cx="296862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600" b="1">
                <a:solidFill>
                  <a:srgbClr val="FFFFFF"/>
                </a:solidFill>
                <a:ea typeface="ＭＳ Ｐゴシック" pitchFamily="-110" charset="-128"/>
              </a:rPr>
              <a:t>Page </a:t>
            </a:r>
            <a:fld id="{C0885CA2-C4F2-4737-B8CD-57CAEC80E2A4}" type="slidenum">
              <a:rPr lang="en-US" altLang="en-US" sz="600" b="1">
                <a:solidFill>
                  <a:srgbClr val="FFFFFF"/>
                </a:solidFill>
                <a:ea typeface="ＭＳ Ｐゴシック" pitchFamily="-110" charset="-128"/>
              </a:rPr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600" b="1">
              <a:solidFill>
                <a:srgbClr val="FFFFFF"/>
              </a:solidFill>
              <a:ea typeface="ＭＳ Ｐゴシック" pitchFamily="-110" charset="-128"/>
            </a:endParaRPr>
          </a:p>
        </p:txBody>
      </p:sp>
      <p:pic>
        <p:nvPicPr>
          <p:cNvPr id="1033" name="Picture 12" descr="NP-logo-Nl cop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324600"/>
            <a:ext cx="1295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00200" y="6375400"/>
            <a:ext cx="9144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ransition>
    <p:fade/>
  </p:transition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+mj-lt"/>
          <a:ea typeface="ＭＳ Ｐゴシック" pitchFamily="-110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Arial" charset="0"/>
          <a:ea typeface="ＭＳ Ｐゴシック" pitchFamily="-11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Arial" charset="0"/>
          <a:ea typeface="ＭＳ Ｐゴシック" pitchFamily="-11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Arial" charset="0"/>
          <a:ea typeface="ＭＳ Ｐゴシック" pitchFamily="-11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Arial" charset="0"/>
          <a:ea typeface="ＭＳ Ｐゴシック" pitchFamily="-11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ＭＳ Ｐゴシック" pitchFamily="-110" charset="-128"/>
          <a:cs typeface="+mn-cs"/>
        </a:defRPr>
      </a:lvl1pPr>
      <a:lvl2pPr marL="457200" indent="-233363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b="1">
          <a:solidFill>
            <a:srgbClr val="333399"/>
          </a:solidFill>
          <a:latin typeface="+mn-lt"/>
          <a:ea typeface="ＭＳ Ｐゴシック" pitchFamily="-110" charset="-128"/>
        </a:defRPr>
      </a:lvl2pPr>
      <a:lvl3pPr marL="8001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b="1">
          <a:solidFill>
            <a:srgbClr val="008000"/>
          </a:solidFill>
          <a:latin typeface="+mn-lt"/>
          <a:ea typeface="ＭＳ Ｐゴシック" pitchFamily="-110" charset="-128"/>
        </a:defRPr>
      </a:lvl3pPr>
      <a:lvl4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000" b="1">
          <a:solidFill>
            <a:srgbClr val="CC0000"/>
          </a:solidFill>
          <a:latin typeface="+mn-lt"/>
          <a:ea typeface="ＭＳ Ｐゴシック" pitchFamily="-110" charset="-128"/>
        </a:defRPr>
      </a:lvl4pPr>
      <a:lvl5pPr marL="1487488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b="1">
          <a:solidFill>
            <a:schemeClr val="hlink"/>
          </a:solidFill>
          <a:latin typeface="+mn-lt"/>
          <a:ea typeface="ＭＳ Ｐゴシック" pitchFamily="-110" charset="-128"/>
        </a:defRPr>
      </a:lvl5pPr>
      <a:lvl6pPr marL="1944688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b="1">
          <a:solidFill>
            <a:schemeClr val="hlink"/>
          </a:solidFill>
          <a:latin typeface="+mn-lt"/>
        </a:defRPr>
      </a:lvl6pPr>
      <a:lvl7pPr marL="2401888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b="1">
          <a:solidFill>
            <a:schemeClr val="hlink"/>
          </a:solidFill>
          <a:latin typeface="+mn-lt"/>
        </a:defRPr>
      </a:lvl7pPr>
      <a:lvl8pPr marL="2859088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b="1">
          <a:solidFill>
            <a:schemeClr val="hlink"/>
          </a:solidFill>
          <a:latin typeface="+mn-lt"/>
        </a:defRPr>
      </a:lvl8pPr>
      <a:lvl9pPr marL="3316288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b="1">
          <a:solidFill>
            <a:schemeClr val="hlink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838200"/>
            <a:ext cx="8686800" cy="528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  <a:p>
            <a:pPr lvl="4"/>
            <a:endParaRPr lang="en-US" smtClean="0"/>
          </a:p>
        </p:txBody>
      </p:sp>
      <p:sp>
        <p:nvSpPr>
          <p:cNvPr id="792580" name="Line 4"/>
          <p:cNvSpPr>
            <a:spLocks noChangeShapeType="1"/>
          </p:cNvSpPr>
          <p:nvPr/>
        </p:nvSpPr>
        <p:spPr bwMode="auto">
          <a:xfrm>
            <a:off x="0" y="822325"/>
            <a:ext cx="9144000" cy="0"/>
          </a:xfrm>
          <a:prstGeom prst="line">
            <a:avLst/>
          </a:prstGeom>
          <a:noFill/>
          <a:ln w="57150">
            <a:solidFill>
              <a:srgbClr val="00279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3200" b="1">
              <a:solidFill>
                <a:srgbClr val="000000"/>
              </a:solidFill>
              <a:latin typeface="Times New Roman" pitchFamily="18" charset="0"/>
              <a:ea typeface="ＭＳ Ｐゴシック" charset="-128"/>
            </a:endParaRPr>
          </a:p>
        </p:txBody>
      </p:sp>
      <p:sp>
        <p:nvSpPr>
          <p:cNvPr id="792582" name="Line 6"/>
          <p:cNvSpPr>
            <a:spLocks noChangeShapeType="1"/>
          </p:cNvSpPr>
          <p:nvPr/>
        </p:nvSpPr>
        <p:spPr bwMode="auto">
          <a:xfrm>
            <a:off x="0" y="6608763"/>
            <a:ext cx="9142413" cy="0"/>
          </a:xfrm>
          <a:prstGeom prst="line">
            <a:avLst/>
          </a:prstGeom>
          <a:noFill/>
          <a:ln w="101600">
            <a:solidFill>
              <a:srgbClr val="00279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3200" b="1">
              <a:solidFill>
                <a:srgbClr val="000000"/>
              </a:solidFill>
              <a:latin typeface="Times New Roman" pitchFamily="18" charset="0"/>
              <a:ea typeface="ＭＳ Ｐゴシック" charset="-128"/>
            </a:endParaRPr>
          </a:p>
        </p:txBody>
      </p:sp>
      <p:sp>
        <p:nvSpPr>
          <p:cNvPr id="792584" name="Rectangle 8"/>
          <p:cNvSpPr>
            <a:spLocks noChangeArrowheads="1"/>
          </p:cNvSpPr>
          <p:nvPr/>
        </p:nvSpPr>
        <p:spPr bwMode="auto">
          <a:xfrm>
            <a:off x="2849563" y="6375401"/>
            <a:ext cx="4038600" cy="38164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defTabSz="9144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b="1" dirty="0">
                <a:solidFill>
                  <a:srgbClr val="339966"/>
                </a:solidFill>
                <a:ea typeface="ＭＳ Ｐゴシック" pitchFamily="-110" charset="-128"/>
              </a:rPr>
              <a:t>   </a:t>
            </a:r>
          </a:p>
          <a:p>
            <a:pPr algn="ctr" defTabSz="9144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00" b="1" dirty="0">
                <a:solidFill>
                  <a:srgbClr val="339966"/>
                </a:solidFill>
                <a:ea typeface="ＭＳ Ｐゴシック" pitchFamily="-110" charset="-128"/>
              </a:rPr>
              <a:t>Thomas Jefferson National Accelerator Facility</a:t>
            </a:r>
          </a:p>
          <a:p>
            <a:pPr algn="ctr" defTabSz="9144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1000" b="1" dirty="0">
              <a:solidFill>
                <a:srgbClr val="339966"/>
              </a:solidFill>
              <a:ea typeface="ＭＳ Ｐゴシック" pitchFamily="-110" charset="-128"/>
            </a:endParaRPr>
          </a:p>
        </p:txBody>
      </p:sp>
      <p:pic>
        <p:nvPicPr>
          <p:cNvPr id="1031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39013" y="6364288"/>
            <a:ext cx="1612900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2586" name="Rectangle 10"/>
          <p:cNvSpPr>
            <a:spLocks noChangeArrowheads="1"/>
          </p:cNvSpPr>
          <p:nvPr/>
        </p:nvSpPr>
        <p:spPr bwMode="auto">
          <a:xfrm>
            <a:off x="6977063" y="6570663"/>
            <a:ext cx="296862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600" b="1">
                <a:solidFill>
                  <a:srgbClr val="FFFFFF"/>
                </a:solidFill>
                <a:ea typeface="ＭＳ Ｐゴシック" pitchFamily="-110" charset="-128"/>
              </a:rPr>
              <a:t>Page </a:t>
            </a:r>
            <a:fld id="{C0885CA2-C4F2-4737-B8CD-57CAEC80E2A4}" type="slidenum">
              <a:rPr lang="en-US" altLang="en-US" sz="600" b="1">
                <a:solidFill>
                  <a:srgbClr val="FFFFFF"/>
                </a:solidFill>
                <a:ea typeface="ＭＳ Ｐゴシック" pitchFamily="-110" charset="-128"/>
              </a:rPr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600" b="1">
              <a:solidFill>
                <a:srgbClr val="FFFFFF"/>
              </a:solidFill>
              <a:ea typeface="ＭＳ Ｐゴシック" pitchFamily="-110" charset="-128"/>
            </a:endParaRPr>
          </a:p>
        </p:txBody>
      </p:sp>
      <p:pic>
        <p:nvPicPr>
          <p:cNvPr id="1033" name="Picture 12" descr="NP-logo-Nl cop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324600"/>
            <a:ext cx="1295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00200" y="6375400"/>
            <a:ext cx="9144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ransition>
    <p:fade/>
  </p:transition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+mj-lt"/>
          <a:ea typeface="ＭＳ Ｐゴシック" pitchFamily="-110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Arial" charset="0"/>
          <a:ea typeface="ＭＳ Ｐゴシック" pitchFamily="-11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Arial" charset="0"/>
          <a:ea typeface="ＭＳ Ｐゴシック" pitchFamily="-11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Arial" charset="0"/>
          <a:ea typeface="ＭＳ Ｐゴシック" pitchFamily="-11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Arial" charset="0"/>
          <a:ea typeface="ＭＳ Ｐゴシック" pitchFamily="-11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ＭＳ Ｐゴシック" pitchFamily="-110" charset="-128"/>
          <a:cs typeface="+mn-cs"/>
        </a:defRPr>
      </a:lvl1pPr>
      <a:lvl2pPr marL="457200" indent="-233363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b="1">
          <a:solidFill>
            <a:srgbClr val="333399"/>
          </a:solidFill>
          <a:latin typeface="+mn-lt"/>
          <a:ea typeface="ＭＳ Ｐゴシック" pitchFamily="-110" charset="-128"/>
        </a:defRPr>
      </a:lvl2pPr>
      <a:lvl3pPr marL="8001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b="1">
          <a:solidFill>
            <a:srgbClr val="008000"/>
          </a:solidFill>
          <a:latin typeface="+mn-lt"/>
          <a:ea typeface="ＭＳ Ｐゴシック" pitchFamily="-110" charset="-128"/>
        </a:defRPr>
      </a:lvl3pPr>
      <a:lvl4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000" b="1">
          <a:solidFill>
            <a:srgbClr val="CC0000"/>
          </a:solidFill>
          <a:latin typeface="+mn-lt"/>
          <a:ea typeface="ＭＳ Ｐゴシック" pitchFamily="-110" charset="-128"/>
        </a:defRPr>
      </a:lvl4pPr>
      <a:lvl5pPr marL="1487488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b="1">
          <a:solidFill>
            <a:schemeClr val="hlink"/>
          </a:solidFill>
          <a:latin typeface="+mn-lt"/>
          <a:ea typeface="ＭＳ Ｐゴシック" pitchFamily="-110" charset="-128"/>
        </a:defRPr>
      </a:lvl5pPr>
      <a:lvl6pPr marL="1944688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b="1">
          <a:solidFill>
            <a:schemeClr val="hlink"/>
          </a:solidFill>
          <a:latin typeface="+mn-lt"/>
        </a:defRPr>
      </a:lvl6pPr>
      <a:lvl7pPr marL="2401888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b="1">
          <a:solidFill>
            <a:schemeClr val="hlink"/>
          </a:solidFill>
          <a:latin typeface="+mn-lt"/>
        </a:defRPr>
      </a:lvl7pPr>
      <a:lvl8pPr marL="2859088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b="1">
          <a:solidFill>
            <a:schemeClr val="hlink"/>
          </a:solidFill>
          <a:latin typeface="+mn-lt"/>
        </a:defRPr>
      </a:lvl8pPr>
      <a:lvl9pPr marL="3316288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b="1">
          <a:solidFill>
            <a:schemeClr val="hlink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838200"/>
            <a:ext cx="8686800" cy="528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  <a:p>
            <a:pPr lvl="4"/>
            <a:endParaRPr lang="en-US" smtClean="0"/>
          </a:p>
        </p:txBody>
      </p:sp>
      <p:sp>
        <p:nvSpPr>
          <p:cNvPr id="792580" name="Line 4"/>
          <p:cNvSpPr>
            <a:spLocks noChangeShapeType="1"/>
          </p:cNvSpPr>
          <p:nvPr/>
        </p:nvSpPr>
        <p:spPr bwMode="auto">
          <a:xfrm>
            <a:off x="0" y="822325"/>
            <a:ext cx="9144000" cy="0"/>
          </a:xfrm>
          <a:prstGeom prst="line">
            <a:avLst/>
          </a:prstGeom>
          <a:noFill/>
          <a:ln w="57150">
            <a:solidFill>
              <a:srgbClr val="00279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3200" b="1">
              <a:solidFill>
                <a:srgbClr val="000000"/>
              </a:solidFill>
              <a:latin typeface="Times New Roman" pitchFamily="18" charset="0"/>
              <a:ea typeface="ＭＳ Ｐゴシック" charset="-128"/>
            </a:endParaRPr>
          </a:p>
        </p:txBody>
      </p:sp>
      <p:sp>
        <p:nvSpPr>
          <p:cNvPr id="792582" name="Line 6"/>
          <p:cNvSpPr>
            <a:spLocks noChangeShapeType="1"/>
          </p:cNvSpPr>
          <p:nvPr/>
        </p:nvSpPr>
        <p:spPr bwMode="auto">
          <a:xfrm>
            <a:off x="0" y="6608763"/>
            <a:ext cx="9142413" cy="0"/>
          </a:xfrm>
          <a:prstGeom prst="line">
            <a:avLst/>
          </a:prstGeom>
          <a:noFill/>
          <a:ln w="101600">
            <a:solidFill>
              <a:srgbClr val="00279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3200" b="1">
              <a:solidFill>
                <a:srgbClr val="000000"/>
              </a:solidFill>
              <a:latin typeface="Times New Roman" pitchFamily="18" charset="0"/>
              <a:ea typeface="ＭＳ Ｐゴシック" charset="-128"/>
            </a:endParaRPr>
          </a:p>
        </p:txBody>
      </p:sp>
      <p:sp>
        <p:nvSpPr>
          <p:cNvPr id="792584" name="Rectangle 8"/>
          <p:cNvSpPr>
            <a:spLocks noChangeArrowheads="1"/>
          </p:cNvSpPr>
          <p:nvPr/>
        </p:nvSpPr>
        <p:spPr bwMode="auto">
          <a:xfrm>
            <a:off x="2849563" y="6375401"/>
            <a:ext cx="4038600" cy="38164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defTabSz="9144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b="1" dirty="0">
                <a:solidFill>
                  <a:srgbClr val="339966"/>
                </a:solidFill>
                <a:latin typeface="Arial"/>
                <a:ea typeface="ＭＳ Ｐゴシック" pitchFamily="-110" charset="-128"/>
              </a:rPr>
              <a:t>   </a:t>
            </a:r>
          </a:p>
          <a:p>
            <a:pPr algn="ctr" defTabSz="9144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00" b="1" dirty="0">
                <a:solidFill>
                  <a:srgbClr val="339966"/>
                </a:solidFill>
                <a:latin typeface="Arial"/>
                <a:ea typeface="ＭＳ Ｐゴシック" pitchFamily="-110" charset="-128"/>
              </a:rPr>
              <a:t>Thomas Jefferson National Accelerator Facility</a:t>
            </a:r>
          </a:p>
          <a:p>
            <a:pPr algn="ctr" defTabSz="9144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1000" b="1" dirty="0">
              <a:solidFill>
                <a:srgbClr val="339966"/>
              </a:solidFill>
              <a:latin typeface="Arial"/>
              <a:ea typeface="ＭＳ Ｐゴシック" pitchFamily="-110" charset="-128"/>
            </a:endParaRPr>
          </a:p>
        </p:txBody>
      </p:sp>
      <p:pic>
        <p:nvPicPr>
          <p:cNvPr id="1031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339013" y="6364288"/>
            <a:ext cx="1612900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2586" name="Rectangle 10"/>
          <p:cNvSpPr>
            <a:spLocks noChangeArrowheads="1"/>
          </p:cNvSpPr>
          <p:nvPr/>
        </p:nvSpPr>
        <p:spPr bwMode="auto">
          <a:xfrm>
            <a:off x="6977063" y="6570663"/>
            <a:ext cx="296862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600" b="1">
                <a:solidFill>
                  <a:srgbClr val="FFFFFF"/>
                </a:solidFill>
                <a:latin typeface="Arial"/>
                <a:ea typeface="ＭＳ Ｐゴシック" pitchFamily="-110" charset="-128"/>
              </a:rPr>
              <a:t>Page </a:t>
            </a:r>
            <a:fld id="{C0885CA2-C4F2-4737-B8CD-57CAEC80E2A4}" type="slidenum">
              <a:rPr lang="en-US" altLang="en-US" sz="600" b="1">
                <a:solidFill>
                  <a:srgbClr val="FFFFFF"/>
                </a:solidFill>
                <a:latin typeface="Arial"/>
                <a:ea typeface="ＭＳ Ｐゴシック" pitchFamily="-110" charset="-128"/>
              </a:rPr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600" b="1">
              <a:solidFill>
                <a:srgbClr val="FFFFFF"/>
              </a:solidFill>
              <a:latin typeface="Arial"/>
              <a:ea typeface="ＭＳ Ｐゴシック" pitchFamily="-110" charset="-128"/>
            </a:endParaRPr>
          </a:p>
        </p:txBody>
      </p:sp>
      <p:pic>
        <p:nvPicPr>
          <p:cNvPr id="1033" name="Picture 12" descr="NP-logo-Nl copy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6324600"/>
            <a:ext cx="1295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13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600200" y="6375400"/>
            <a:ext cx="9144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95046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</p:sldLayoutIdLst>
  <p:transition>
    <p:fade/>
  </p:transition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+mj-lt"/>
          <a:ea typeface="ＭＳ Ｐゴシック" pitchFamily="-110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Arial" charset="0"/>
          <a:ea typeface="ＭＳ Ｐゴシック" pitchFamily="-11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Arial" charset="0"/>
          <a:ea typeface="ＭＳ Ｐゴシック" pitchFamily="-11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Arial" charset="0"/>
          <a:ea typeface="ＭＳ Ｐゴシック" pitchFamily="-11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Arial" charset="0"/>
          <a:ea typeface="ＭＳ Ｐゴシック" pitchFamily="-11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ＭＳ Ｐゴシック" pitchFamily="-110" charset="-128"/>
          <a:cs typeface="+mn-cs"/>
        </a:defRPr>
      </a:lvl1pPr>
      <a:lvl2pPr marL="457200" indent="-233363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b="1">
          <a:solidFill>
            <a:srgbClr val="333399"/>
          </a:solidFill>
          <a:latin typeface="+mn-lt"/>
          <a:ea typeface="ＭＳ Ｐゴシック" pitchFamily="-110" charset="-128"/>
        </a:defRPr>
      </a:lvl2pPr>
      <a:lvl3pPr marL="8001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b="1">
          <a:solidFill>
            <a:srgbClr val="008000"/>
          </a:solidFill>
          <a:latin typeface="+mn-lt"/>
          <a:ea typeface="ＭＳ Ｐゴシック" pitchFamily="-110" charset="-128"/>
        </a:defRPr>
      </a:lvl3pPr>
      <a:lvl4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000" b="1">
          <a:solidFill>
            <a:srgbClr val="CC0000"/>
          </a:solidFill>
          <a:latin typeface="+mn-lt"/>
          <a:ea typeface="ＭＳ Ｐゴシック" pitchFamily="-110" charset="-128"/>
        </a:defRPr>
      </a:lvl4pPr>
      <a:lvl5pPr marL="1487488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b="1">
          <a:solidFill>
            <a:schemeClr val="hlink"/>
          </a:solidFill>
          <a:latin typeface="+mn-lt"/>
          <a:ea typeface="ＭＳ Ｐゴシック" pitchFamily="-110" charset="-128"/>
        </a:defRPr>
      </a:lvl5pPr>
      <a:lvl6pPr marL="1944688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b="1">
          <a:solidFill>
            <a:schemeClr val="hlink"/>
          </a:solidFill>
          <a:latin typeface="+mn-lt"/>
        </a:defRPr>
      </a:lvl6pPr>
      <a:lvl7pPr marL="2401888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b="1">
          <a:solidFill>
            <a:schemeClr val="hlink"/>
          </a:solidFill>
          <a:latin typeface="+mn-lt"/>
        </a:defRPr>
      </a:lvl7pPr>
      <a:lvl8pPr marL="2859088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b="1">
          <a:solidFill>
            <a:schemeClr val="hlink"/>
          </a:solidFill>
          <a:latin typeface="+mn-lt"/>
        </a:defRPr>
      </a:lvl8pPr>
      <a:lvl9pPr marL="3316288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b="1">
          <a:solidFill>
            <a:schemeClr val="hlink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838200"/>
            <a:ext cx="8686800" cy="528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  <a:p>
            <a:pPr lvl="4"/>
            <a:endParaRPr lang="en-US" smtClean="0"/>
          </a:p>
        </p:txBody>
      </p:sp>
      <p:sp>
        <p:nvSpPr>
          <p:cNvPr id="792580" name="Line 4"/>
          <p:cNvSpPr>
            <a:spLocks noChangeShapeType="1"/>
          </p:cNvSpPr>
          <p:nvPr/>
        </p:nvSpPr>
        <p:spPr bwMode="auto">
          <a:xfrm>
            <a:off x="0" y="822325"/>
            <a:ext cx="9144000" cy="0"/>
          </a:xfrm>
          <a:prstGeom prst="line">
            <a:avLst/>
          </a:prstGeom>
          <a:noFill/>
          <a:ln w="57150">
            <a:solidFill>
              <a:srgbClr val="00279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3200" b="1">
              <a:solidFill>
                <a:srgbClr val="000000"/>
              </a:solidFill>
              <a:latin typeface="Times New Roman" pitchFamily="18" charset="0"/>
              <a:ea typeface="ＭＳ Ｐゴシック" charset="-128"/>
            </a:endParaRPr>
          </a:p>
        </p:txBody>
      </p:sp>
      <p:sp>
        <p:nvSpPr>
          <p:cNvPr id="792582" name="Line 6"/>
          <p:cNvSpPr>
            <a:spLocks noChangeShapeType="1"/>
          </p:cNvSpPr>
          <p:nvPr/>
        </p:nvSpPr>
        <p:spPr bwMode="auto">
          <a:xfrm>
            <a:off x="0" y="6608763"/>
            <a:ext cx="9142413" cy="0"/>
          </a:xfrm>
          <a:prstGeom prst="line">
            <a:avLst/>
          </a:prstGeom>
          <a:noFill/>
          <a:ln w="101600">
            <a:solidFill>
              <a:srgbClr val="00279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3200" b="1">
              <a:solidFill>
                <a:srgbClr val="000000"/>
              </a:solidFill>
              <a:latin typeface="Times New Roman" pitchFamily="18" charset="0"/>
              <a:ea typeface="ＭＳ Ｐゴシック" charset="-128"/>
            </a:endParaRPr>
          </a:p>
        </p:txBody>
      </p:sp>
      <p:sp>
        <p:nvSpPr>
          <p:cNvPr id="792584" name="Rectangle 8"/>
          <p:cNvSpPr>
            <a:spLocks noChangeArrowheads="1"/>
          </p:cNvSpPr>
          <p:nvPr/>
        </p:nvSpPr>
        <p:spPr bwMode="auto">
          <a:xfrm>
            <a:off x="2849563" y="6375401"/>
            <a:ext cx="4038600" cy="38164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defTabSz="9144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b="1" dirty="0">
                <a:solidFill>
                  <a:srgbClr val="339966"/>
                </a:solidFill>
                <a:latin typeface="Arial"/>
                <a:ea typeface="ＭＳ Ｐゴシック" pitchFamily="-110" charset="-128"/>
              </a:rPr>
              <a:t>   </a:t>
            </a:r>
          </a:p>
          <a:p>
            <a:pPr algn="ctr" defTabSz="9144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00" b="1" dirty="0">
                <a:solidFill>
                  <a:srgbClr val="339966"/>
                </a:solidFill>
                <a:latin typeface="Arial"/>
                <a:ea typeface="ＭＳ Ｐゴシック" pitchFamily="-110" charset="-128"/>
              </a:rPr>
              <a:t>Thomas Jefferson National Accelerator Facility</a:t>
            </a:r>
          </a:p>
          <a:p>
            <a:pPr algn="ctr" defTabSz="9144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1000" b="1" dirty="0">
              <a:solidFill>
                <a:srgbClr val="339966"/>
              </a:solidFill>
              <a:latin typeface="Arial"/>
              <a:ea typeface="ＭＳ Ｐゴシック" pitchFamily="-110" charset="-128"/>
            </a:endParaRPr>
          </a:p>
        </p:txBody>
      </p:sp>
      <p:pic>
        <p:nvPicPr>
          <p:cNvPr id="1031" name="Picture 9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339013" y="6364288"/>
            <a:ext cx="1612900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2586" name="Rectangle 10"/>
          <p:cNvSpPr>
            <a:spLocks noChangeArrowheads="1"/>
          </p:cNvSpPr>
          <p:nvPr/>
        </p:nvSpPr>
        <p:spPr bwMode="auto">
          <a:xfrm>
            <a:off x="6977063" y="6570663"/>
            <a:ext cx="296862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600" b="1">
                <a:solidFill>
                  <a:srgbClr val="FFFFFF"/>
                </a:solidFill>
                <a:latin typeface="Arial"/>
                <a:ea typeface="ＭＳ Ｐゴシック" pitchFamily="-110" charset="-128"/>
              </a:rPr>
              <a:t>Page </a:t>
            </a:r>
            <a:fld id="{C0885CA2-C4F2-4737-B8CD-57CAEC80E2A4}" type="slidenum">
              <a:rPr lang="en-US" altLang="en-US" sz="600" b="1">
                <a:solidFill>
                  <a:srgbClr val="FFFFFF"/>
                </a:solidFill>
                <a:latin typeface="Arial"/>
                <a:ea typeface="ＭＳ Ｐゴシック" pitchFamily="-110" charset="-128"/>
              </a:rPr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600" b="1">
              <a:solidFill>
                <a:srgbClr val="FFFFFF"/>
              </a:solidFill>
              <a:latin typeface="Arial"/>
              <a:ea typeface="ＭＳ Ｐゴシック" pitchFamily="-110" charset="-128"/>
            </a:endParaRPr>
          </a:p>
        </p:txBody>
      </p:sp>
      <p:pic>
        <p:nvPicPr>
          <p:cNvPr id="1033" name="Picture 12" descr="NP-logo-Nl copy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0" y="6324600"/>
            <a:ext cx="1295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13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600200" y="6375400"/>
            <a:ext cx="9144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55575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</p:sldLayoutIdLst>
  <p:transition>
    <p:fade/>
  </p:transition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+mj-lt"/>
          <a:ea typeface="ＭＳ Ｐゴシック" pitchFamily="-110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Arial" charset="0"/>
          <a:ea typeface="ＭＳ Ｐゴシック" pitchFamily="-11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Arial" charset="0"/>
          <a:ea typeface="ＭＳ Ｐゴシック" pitchFamily="-11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Arial" charset="0"/>
          <a:ea typeface="ＭＳ Ｐゴシック" pitchFamily="-11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Arial" charset="0"/>
          <a:ea typeface="ＭＳ Ｐゴシック" pitchFamily="-11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ＭＳ Ｐゴシック" pitchFamily="-110" charset="-128"/>
          <a:cs typeface="+mn-cs"/>
        </a:defRPr>
      </a:lvl1pPr>
      <a:lvl2pPr marL="457200" indent="-233363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b="1">
          <a:solidFill>
            <a:srgbClr val="333399"/>
          </a:solidFill>
          <a:latin typeface="+mn-lt"/>
          <a:ea typeface="ＭＳ Ｐゴシック" pitchFamily="-110" charset="-128"/>
        </a:defRPr>
      </a:lvl2pPr>
      <a:lvl3pPr marL="8001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b="1">
          <a:solidFill>
            <a:srgbClr val="008000"/>
          </a:solidFill>
          <a:latin typeface="+mn-lt"/>
          <a:ea typeface="ＭＳ Ｐゴシック" pitchFamily="-110" charset="-128"/>
        </a:defRPr>
      </a:lvl3pPr>
      <a:lvl4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000" b="1">
          <a:solidFill>
            <a:srgbClr val="CC0000"/>
          </a:solidFill>
          <a:latin typeface="+mn-lt"/>
          <a:ea typeface="ＭＳ Ｐゴシック" pitchFamily="-110" charset="-128"/>
        </a:defRPr>
      </a:lvl4pPr>
      <a:lvl5pPr marL="1487488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b="1">
          <a:solidFill>
            <a:schemeClr val="hlink"/>
          </a:solidFill>
          <a:latin typeface="+mn-lt"/>
          <a:ea typeface="ＭＳ Ｐゴシック" pitchFamily="-110" charset="-128"/>
        </a:defRPr>
      </a:lvl5pPr>
      <a:lvl6pPr marL="1944688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b="1">
          <a:solidFill>
            <a:schemeClr val="hlink"/>
          </a:solidFill>
          <a:latin typeface="+mn-lt"/>
        </a:defRPr>
      </a:lvl6pPr>
      <a:lvl7pPr marL="2401888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b="1">
          <a:solidFill>
            <a:schemeClr val="hlink"/>
          </a:solidFill>
          <a:latin typeface="+mn-lt"/>
        </a:defRPr>
      </a:lvl7pPr>
      <a:lvl8pPr marL="2859088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b="1">
          <a:solidFill>
            <a:schemeClr val="hlink"/>
          </a:solidFill>
          <a:latin typeface="+mn-lt"/>
        </a:defRPr>
      </a:lvl8pPr>
      <a:lvl9pPr marL="3316288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b="1">
          <a:solidFill>
            <a:schemeClr val="hlink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2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925" name="Text Box 29"/>
          <p:cNvSpPr txBox="1">
            <a:spLocks noChangeArrowheads="1"/>
          </p:cNvSpPr>
          <p:nvPr/>
        </p:nvSpPr>
        <p:spPr bwMode="auto">
          <a:xfrm>
            <a:off x="1014413" y="1082466"/>
            <a:ext cx="7067550" cy="1300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577850" indent="-577850" algn="ctr" eaLnBrk="0" hangingPunct="0">
              <a:defRPr/>
            </a:pPr>
            <a:endParaRPr lang="en-US" sz="3600">
              <a:solidFill>
                <a:srgbClr val="333399"/>
              </a:solidFill>
              <a:effectLst>
                <a:outerShdw blurRad="38100" dist="38100" dir="2700000" algn="tl">
                  <a:srgbClr val="C0C0C0"/>
                </a:outerShdw>
              </a:effectLst>
              <a:cs typeface="Times New Roman" pitchFamily="18" charset="0"/>
            </a:endParaRPr>
          </a:p>
          <a:p>
            <a:pPr marL="577850" indent="-577850" algn="ctr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  <a:defRPr/>
            </a:pPr>
            <a:r>
              <a:rPr lang="en-US" sz="3600" i="1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</a:t>
            </a:r>
          </a:p>
        </p:txBody>
      </p:sp>
      <p:sp>
        <p:nvSpPr>
          <p:cNvPr id="6148" name="Text Box 36"/>
          <p:cNvSpPr txBox="1">
            <a:spLocks noChangeArrowheads="1"/>
          </p:cNvSpPr>
          <p:nvPr/>
        </p:nvSpPr>
        <p:spPr bwMode="auto">
          <a:xfrm>
            <a:off x="3844925" y="5453063"/>
            <a:ext cx="4918075" cy="861774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defRPr/>
            </a:pPr>
            <a:r>
              <a:rPr lang="en-US" altLang="en-US" sz="1400" b="1" dirty="0" smtClean="0">
                <a:solidFill>
                  <a:srgbClr val="002060"/>
                </a:solidFill>
              </a:rPr>
              <a:t>CLAS12 Workshop</a:t>
            </a:r>
            <a:r>
              <a:rPr lang="en-US" altLang="en-US" sz="1400" b="1" dirty="0" smtClean="0">
                <a:solidFill>
                  <a:srgbClr val="002060"/>
                </a:solidFill>
                <a:latin typeface="+mn-lt"/>
              </a:rPr>
              <a:t/>
            </a:r>
            <a:br>
              <a:rPr lang="en-US" altLang="en-US" sz="1400" b="1" dirty="0" smtClean="0">
                <a:solidFill>
                  <a:srgbClr val="002060"/>
                </a:solidFill>
                <a:latin typeface="+mn-lt"/>
              </a:rPr>
            </a:br>
            <a:r>
              <a:rPr lang="en-US" altLang="en-US" sz="1400" b="1" dirty="0" smtClean="0">
                <a:solidFill>
                  <a:srgbClr val="002060"/>
                </a:solidFill>
                <a:latin typeface="+mn-lt"/>
              </a:rPr>
              <a:t>Jefferson </a:t>
            </a:r>
            <a:r>
              <a:rPr lang="en-US" altLang="en-US" sz="1400" b="1" dirty="0">
                <a:solidFill>
                  <a:srgbClr val="002060"/>
                </a:solidFill>
                <a:latin typeface="+mn-lt"/>
              </a:rPr>
              <a:t>Lab</a:t>
            </a:r>
          </a:p>
          <a:p>
            <a:pPr algn="r" eaLnBrk="0" hangingPunct="0">
              <a:defRPr/>
            </a:pPr>
            <a:r>
              <a:rPr lang="en-US" altLang="en-US" sz="1400" b="1" dirty="0" smtClean="0">
                <a:solidFill>
                  <a:srgbClr val="002060"/>
                </a:solidFill>
              </a:rPr>
              <a:t>February 23</a:t>
            </a:r>
            <a:r>
              <a:rPr lang="en-US" altLang="en-US" sz="1400" b="1" dirty="0" smtClean="0">
                <a:solidFill>
                  <a:srgbClr val="002060"/>
                </a:solidFill>
                <a:latin typeface="+mn-lt"/>
              </a:rPr>
              <a:t>, 2016</a:t>
            </a:r>
          </a:p>
          <a:p>
            <a:pPr eaLnBrk="0" hangingPunct="0">
              <a:defRPr/>
            </a:pPr>
            <a:endParaRPr lang="en-US" altLang="en-US" sz="800" b="1" dirty="0">
              <a:solidFill>
                <a:srgbClr val="000099"/>
              </a:solidFill>
              <a:latin typeface="+mn-lt"/>
            </a:endParaRPr>
          </a:p>
        </p:txBody>
      </p:sp>
      <p:sp>
        <p:nvSpPr>
          <p:cNvPr id="7" name="CustomShape 1"/>
          <p:cNvSpPr/>
          <p:nvPr/>
        </p:nvSpPr>
        <p:spPr>
          <a:xfrm>
            <a:off x="662708" y="1082466"/>
            <a:ext cx="7770960" cy="635802"/>
          </a:xfrm>
          <a:prstGeom prst="rect">
            <a:avLst/>
          </a:prstGeom>
          <a:noFill/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4000" b="1" dirty="0" smtClean="0">
                <a:solidFill>
                  <a:srgbClr val="000099"/>
                </a:solidFill>
                <a:latin typeface="Arial"/>
                <a:ea typeface="DejaVu Sans"/>
              </a:rPr>
              <a:t>Time-of-Flight Software Status</a:t>
            </a:r>
            <a:endParaRPr dirty="0"/>
          </a:p>
        </p:txBody>
      </p:sp>
      <p:sp>
        <p:nvSpPr>
          <p:cNvPr id="8" name="CustomShape 2"/>
          <p:cNvSpPr/>
          <p:nvPr/>
        </p:nvSpPr>
        <p:spPr>
          <a:xfrm>
            <a:off x="1459040" y="1718268"/>
            <a:ext cx="6399360" cy="1013604"/>
          </a:xfrm>
          <a:prstGeom prst="rect">
            <a:avLst/>
          </a:prstGeom>
          <a:noFill/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dirty="0" smtClean="0">
                <a:solidFill>
                  <a:srgbClr val="000000"/>
                </a:solidFill>
                <a:latin typeface="Arial"/>
                <a:ea typeface="ＭＳ Ｐゴシック"/>
              </a:rPr>
              <a:t>Jerry Gilfoyle, </a:t>
            </a:r>
            <a:r>
              <a:rPr lang="en-US" dirty="0" err="1" smtClean="0">
                <a:solidFill>
                  <a:srgbClr val="000000"/>
                </a:solidFill>
                <a:latin typeface="Arial"/>
                <a:ea typeface="ＭＳ Ｐゴシック"/>
              </a:rPr>
              <a:t>Evgeny</a:t>
            </a:r>
            <a:r>
              <a:rPr lang="en-US" dirty="0" smtClean="0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/>
                <a:ea typeface="ＭＳ Ｐゴシック"/>
              </a:rPr>
              <a:t>Golovach</a:t>
            </a:r>
            <a:r>
              <a:rPr lang="en-US" dirty="0" smtClean="0">
                <a:solidFill>
                  <a:srgbClr val="000000"/>
                </a:solidFill>
                <a:latin typeface="Arial"/>
                <a:ea typeface="ＭＳ Ｐゴシック"/>
              </a:rPr>
              <a:t>, Dan Carman</a:t>
            </a:r>
            <a:r>
              <a:rPr lang="en-US" sz="2400" b="1" dirty="0" smtClean="0">
                <a:solidFill>
                  <a:srgbClr val="000000"/>
                </a:solidFill>
                <a:latin typeface="Arial"/>
                <a:ea typeface="ＭＳ Ｐゴシック"/>
              </a:rPr>
              <a:t>,</a:t>
            </a:r>
            <a:r>
              <a:rPr lang="en-US" dirty="0"/>
              <a:t> </a:t>
            </a:r>
            <a:r>
              <a:rPr lang="en-US" dirty="0" smtClean="0"/>
              <a:t>Veronique Ziegler, </a:t>
            </a:r>
            <a:r>
              <a:rPr lang="en-US" dirty="0" err="1" smtClean="0"/>
              <a:t>Gagik</a:t>
            </a:r>
            <a:r>
              <a:rPr lang="en-US" dirty="0" smtClean="0"/>
              <a:t> </a:t>
            </a:r>
            <a:r>
              <a:rPr lang="en-US" dirty="0" err="1" smtClean="0"/>
              <a:t>Gavalian</a:t>
            </a:r>
            <a:endParaRPr lang="en-US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4388374" y="3401820"/>
            <a:ext cx="433083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Outline: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Motivation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Time-of-Flight subsystem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Status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Validation results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Timing resolution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Summary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144" y="2925756"/>
            <a:ext cx="2903638" cy="2861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525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822" y="0"/>
            <a:ext cx="8752114" cy="783597"/>
          </a:xfrm>
        </p:spPr>
        <p:txBody>
          <a:bodyPr/>
          <a:lstStyle/>
          <a:p>
            <a:r>
              <a:rPr lang="en-US" sz="4000" dirty="0" smtClean="0"/>
              <a:t>Time Resolution - 1</a:t>
            </a:r>
            <a:endParaRPr lang="en-US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99562" y="1035294"/>
                <a:ext cx="8727207" cy="61522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US" dirty="0" smtClean="0"/>
                  <a:t>Start with ‘gold’ events first: single hits in panels 1a and 1b, all signals present.</a:t>
                </a:r>
              </a:p>
              <a:p>
                <a:pPr marL="342900" indent="-34290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US" dirty="0" smtClean="0"/>
                  <a:t>Cluster coordinates: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 smtClean="0"/>
                  <a:t>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𝑐𝑙𝑢𝑠𝑡𝑒𝑟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𝑒𝑓𝑓</m:t>
                            </m:r>
                          </m:sub>
                        </m:sSub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𝑇𝐷𝐶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 −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𝑇𝐷𝐶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</m:oMath>
                </a14:m>
                <a:r>
                  <a:rPr lang="en-US" dirty="0" smtClean="0"/>
                  <a:t>)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𝑐𝑙𝑢𝑠𝑡𝑒𝑟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n-US" dirty="0" smtClean="0"/>
                  <a:t>middle of counter</a:t>
                </a:r>
              </a:p>
              <a:p>
                <a:pPr marL="342900" indent="-342900">
                  <a:lnSpc>
                    <a:spcPct val="150000"/>
                  </a:lnSpc>
                  <a:buFont typeface="+mj-lt"/>
                  <a:buAutoNum type="arabicPeriod" startAt="3"/>
                </a:pPr>
                <a:r>
                  <a:rPr lang="en-US" dirty="0" smtClean="0"/>
                  <a:t>Cluster matching within a panel</a:t>
                </a:r>
              </a:p>
              <a:p>
                <a:pPr marL="0" lvl="4">
                  <a:lnSpc>
                    <a:spcPct val="150000"/>
                  </a:lnSpc>
                </a:pPr>
                <a:r>
                  <a:rPr lang="en-US" dirty="0"/>
                  <a:t> </a:t>
                </a:r>
                <a:r>
                  <a:rPr lang="en-US" dirty="0" smtClean="0"/>
                  <a:t> 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𝑐𝑙𝑢𝑠𝑡𝑒𝑟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𝑡𝑟𝑎𝑐𝑘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𝑝𝑎𝑟𝑚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bSup>
                  </m:oMath>
                </a14:m>
                <a:r>
                  <a:rPr lang="en-US" dirty="0" smtClean="0"/>
                  <a:t>   Panel 1a       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𝑐𝑙𝑢𝑠𝑡𝑒𝑟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𝑡𝑟𝑎𝑐𝑘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𝑝𝑎𝑟𝑚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bSup>
                  </m:oMath>
                </a14:m>
                <a:r>
                  <a:rPr lang="en-US" dirty="0"/>
                  <a:t>    </a:t>
                </a:r>
                <a:r>
                  <a:rPr lang="en-US" dirty="0" smtClean="0"/>
                  <a:t>Panel 1b</a:t>
                </a:r>
              </a:p>
              <a:p>
                <a:pPr marL="0" lvl="4">
                  <a:lnSpc>
                    <a:spcPct val="150000"/>
                  </a:lnSpc>
                </a:pPr>
                <a:r>
                  <a:rPr lang="en-US" dirty="0" smtClean="0"/>
                  <a:t>  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𝑐𝑙𝑢𝑠𝑡𝑒𝑟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𝑡𝑟𝑎𝑐𝑘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𝑝𝑎𝑟𝑚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p>
                    </m:sSubSup>
                  </m:oMath>
                </a14:m>
                <a:r>
                  <a:rPr lang="en-US" dirty="0" smtClean="0"/>
                  <a:t>                        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𝑐𝑙𝑢𝑠𝑡𝑒𝑟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𝑡𝑟𝑎𝑐𝑘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𝑝𝑎𝑟𝑚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sup>
                    </m:sSubSup>
                  </m:oMath>
                </a14:m>
                <a:endParaRPr lang="en-US" dirty="0"/>
              </a:p>
              <a:p>
                <a:pPr marL="342900" indent="-342900">
                  <a:lnSpc>
                    <a:spcPct val="200000"/>
                  </a:lnSpc>
                  <a:buFont typeface="+mj-lt"/>
                  <a:buAutoNum type="arabicPeriod" startAt="3"/>
                </a:pPr>
                <a:r>
                  <a:rPr lang="en-US" dirty="0" smtClean="0"/>
                  <a:t>Cluster matching across panels.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 </a:t>
                </a:r>
                <a:r>
                  <a:rPr lang="en-US" dirty="0" smtClean="0"/>
                  <a:t>                               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𝑐𝑙𝑢𝑠𝑡𝑒𝑟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baseline="-25000" smtClean="0">
                        <a:latin typeface="Cambria Math" panose="02040503050406030204" pitchFamily="18" charset="0"/>
                      </a:rPr>
                      <m:t>𝑐𝑜𝑟𝑟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 − 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𝑐𝑙𝑢𝑠𝑡𝑒𝑟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𝑝𝑎𝑟𝑚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𝑎𝑏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bSup>
                  </m:oMath>
                </a14:m>
                <a:r>
                  <a:rPr lang="en-US" dirty="0"/>
                  <a:t>        </a:t>
                </a:r>
              </a:p>
              <a:p>
                <a:pPr lvl="4">
                  <a:lnSpc>
                    <a:spcPct val="150000"/>
                  </a:lnSpc>
                </a:pPr>
                <a:r>
                  <a:rPr lang="en-US" dirty="0" smtClean="0"/>
                  <a:t>   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𝑐𝑙𝑢𝑠𝑡𝑒𝑟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baseline="-25000">
                        <a:latin typeface="Cambria Math" panose="02040503050406030204" pitchFamily="18" charset="0"/>
                      </a:rPr>
                      <m:t>𝑐𝑜𝑟𝑟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 − 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𝑐𝑙𝑢𝑠𝑡𝑒𝑟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𝑝𝑎𝑟𝑚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p>
                    </m:sSubSup>
                  </m:oMath>
                </a14:m>
                <a:r>
                  <a:rPr lang="en-US" dirty="0" smtClean="0"/>
                  <a:t>     </a:t>
                </a:r>
              </a:p>
              <a:p>
                <a:pPr marL="0" lvl="4">
                  <a:lnSpc>
                    <a:spcPct val="150000"/>
                  </a:lnSpc>
                </a:pPr>
                <a:r>
                  <a:rPr lang="en-US" dirty="0"/>
                  <a:t> </a:t>
                </a:r>
                <a:r>
                  <a:rPr lang="en-US" dirty="0" smtClean="0"/>
                  <a:t>   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𝑐𝑜𝑟𝑟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𝑐𝑜𝑟𝑟</m:t>
                        </m:r>
                      </m:sub>
                    </m:sSub>
                  </m:oMath>
                </a14:m>
                <a:r>
                  <a:rPr lang="en-US" dirty="0" smtClean="0"/>
                  <a:t>is an extrapolation back to the panel 1b hit location and the </a:t>
                </a:r>
              </a:p>
              <a:p>
                <a:pPr marL="0" lvl="4">
                  <a:lnSpc>
                    <a:spcPct val="150000"/>
                  </a:lnSpc>
                </a:pPr>
                <a:r>
                  <a:rPr lang="en-US" dirty="0" smtClean="0"/>
                  <a:t> 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𝑝𝑎𝑟𝑚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p>
                    </m:sSubSup>
                  </m:oMath>
                </a14:m>
                <a:r>
                  <a:rPr lang="en-US" dirty="0" smtClean="0"/>
                  <a:t> are to be determined.</a:t>
                </a:r>
                <a:endParaRPr lang="en-US" dirty="0"/>
              </a:p>
              <a:p>
                <a:pPr>
                  <a:lnSpc>
                    <a:spcPct val="150000"/>
                  </a:lnSpc>
                </a:pPr>
                <a:endParaRPr lang="en-US" dirty="0" smtClean="0"/>
              </a:p>
              <a:p>
                <a:pPr>
                  <a:lnSpc>
                    <a:spcPct val="150000"/>
                  </a:lnSpc>
                </a:pPr>
                <a:endParaRPr lang="en-US" dirty="0" smtClean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562" y="1035294"/>
                <a:ext cx="8727207" cy="6152262"/>
              </a:xfrm>
              <a:prstGeom prst="rect">
                <a:avLst/>
              </a:prstGeom>
              <a:blipFill rotWithShape="0">
                <a:blip r:embed="rId2"/>
                <a:stretch>
                  <a:fillRect l="-4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491951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822" y="0"/>
            <a:ext cx="8752114" cy="783597"/>
          </a:xfrm>
        </p:spPr>
        <p:txBody>
          <a:bodyPr/>
          <a:lstStyle/>
          <a:p>
            <a:r>
              <a:rPr lang="en-US" sz="4000" dirty="0" smtClean="0"/>
              <a:t>Time Resolution - 2</a:t>
            </a:r>
            <a:endParaRPr lang="en-US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99562" y="1035294"/>
                <a:ext cx="8727207" cy="6079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dirty="0" smtClean="0"/>
                  <a:t>5. Compute correct hit time using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𝑐𝑜𝑟𝑟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𝑐𝑙𝑢𝑠𝑡𝑒𝑟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sup>
                              </m:sSubSup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1/</m:t>
                              </m:r>
                              <m:sSubSup>
                                <m:sSub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𝑐𝑙𝑢𝑠𝑡𝑒𝑟</m:t>
                                  </m:r>
                                </m:sub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p>
                              </m:sSub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−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1/</m:t>
                              </m:r>
                              <m:sSubSup>
                                <m:sSub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den>
                          </m:f>
                        </m:num>
                        <m:den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bSup>
                                <m:sSub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bSup>
                                <m:sSub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den>
                          </m:f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w</a:t>
                </a:r>
                <a:r>
                  <a:rPr lang="en-US" dirty="0" smtClean="0"/>
                  <a:t>here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en-US" dirty="0" smtClean="0"/>
                  <a:t> are the counter time resolutions. The times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𝑐𝑙𝑢𝑠𝑡𝑒𝑟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p>
                    </m:sSubSup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𝑐𝑙𝑢𝑠𝑡𝑒𝑟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sup>
                    </m:sSubSup>
                  </m:oMath>
                </a14:m>
                <a:r>
                  <a:rPr lang="en-US" dirty="0" smtClean="0"/>
                  <a:t>  are the hit times relative to the RF. The term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dirty="0" smtClean="0"/>
                  <a:t> accounts for the path length difference between the panel 1b cluster hit coordinate and the panel 1a one (depends on tracking).</a:t>
                </a:r>
              </a:p>
              <a:p>
                <a:pPr>
                  <a:lnSpc>
                    <a:spcPct val="200000"/>
                  </a:lnSpc>
                </a:pPr>
                <a:r>
                  <a:rPr lang="en-US" dirty="0"/>
                  <a:t>6</a:t>
                </a:r>
                <a:r>
                  <a:rPr lang="en-US" dirty="0" smtClean="0"/>
                  <a:t>. Study  time resolutions by comparing the widths of the distributions: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       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𝑏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 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𝑅𝐹</m:t>
                                </m:r>
                              </m:sub>
                            </m:sSub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𝑏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h𝑖𝑡</m:t>
                            </m:r>
                          </m:sup>
                        </m:sSub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</m:d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𝑎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 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𝑅𝐹</m:t>
                                </m:r>
                              </m:sub>
                            </m:sSub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h𝑖𝑡</m:t>
                            </m:r>
                          </m:sup>
                        </m:sSub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</m:d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𝑐𝑜𝑟𝑟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 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𝑅𝐹</m:t>
                                </m:r>
                              </m:sub>
                            </m:sSub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𝑏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h𝑖𝑡</m:t>
                            </m:r>
                          </m:sup>
                        </m:sSub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</m:d>
                  </m:oMath>
                </a14:m>
                <a:endParaRPr lang="en-US" dirty="0" smtClean="0"/>
              </a:p>
              <a:p>
                <a:pPr>
                  <a:lnSpc>
                    <a:spcPct val="150000"/>
                  </a:lnSpc>
                </a:pPr>
                <a:r>
                  <a:rPr lang="en-US" dirty="0" smtClean="0"/>
                  <a:t>    which are also functions of momentum.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	</a:t>
                </a:r>
              </a:p>
              <a:p>
                <a:pPr>
                  <a:lnSpc>
                    <a:spcPct val="150000"/>
                  </a:lnSpc>
                </a:pPr>
                <a:endParaRPr lang="en-US" dirty="0" smtClean="0"/>
              </a:p>
              <a:p>
                <a:pPr>
                  <a:lnSpc>
                    <a:spcPct val="150000"/>
                  </a:lnSpc>
                </a:pPr>
                <a:endParaRPr lang="en-US" dirty="0" smtClean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562" y="1035294"/>
                <a:ext cx="8727207" cy="6079165"/>
              </a:xfrm>
              <a:prstGeom prst="rect">
                <a:avLst/>
              </a:prstGeom>
              <a:blipFill rotWithShape="0">
                <a:blip r:embed="rId2"/>
                <a:stretch>
                  <a:fillRect l="-5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331747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822" y="0"/>
            <a:ext cx="8752114" cy="783597"/>
          </a:xfrm>
        </p:spPr>
        <p:txBody>
          <a:bodyPr/>
          <a:lstStyle/>
          <a:p>
            <a:r>
              <a:rPr lang="en-US" sz="4000" dirty="0" smtClean="0"/>
              <a:t>Time Resolution - 3</a:t>
            </a:r>
            <a:endParaRPr lang="en-US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70822" y="1035294"/>
                <a:ext cx="8855947" cy="4899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Font typeface="+mj-lt"/>
                  <a:buAutoNum type="arabicPeriod" startAt="7"/>
                </a:pPr>
                <a:r>
                  <a:rPr lang="en-US" dirty="0" smtClean="0"/>
                  <a:t>Use ‘silver’ events: multiple paddle hits in panels 1a and 1b, all signals present.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 smtClean="0"/>
                  <a:t>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𝑐𝑙𝑢𝑠𝑡𝑒𝑟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𝑛h𝑖𝑡𝑠</m:t>
                            </m:r>
                          </m:sup>
                          <m:e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Sup>
                                  <m:sSub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h𝑖𝑡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p>
                                </m:sSubSup>
                              </m:num>
                              <m:den>
                                <m:sSubSup>
                                  <m:sSub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</m:den>
                            </m:f>
                          </m:e>
                        </m:nary>
                      </m:num>
                      <m:den>
                        <m:nary>
                          <m:naryPr>
                            <m:chr m:val="∑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𝑛h𝑖𝑡𝑠</m:t>
                            </m:r>
                          </m:sup>
                          <m:e>
                            <m:sSubSup>
                              <m:sSub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e>
                        </m:nary>
                      </m:den>
                    </m:f>
                  </m:oMath>
                </a14:m>
                <a:r>
                  <a:rPr lang="en-US" dirty="0" smtClean="0"/>
                  <a:t>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𝑐𝑙𝑢𝑠𝑡𝑒𝑟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𝑛h𝑖𝑡𝑠</m:t>
                            </m:r>
                          </m:sup>
                          <m:e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Sup>
                                  <m:sSub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h𝑖𝑡</m:t>
                                    </m:r>
                                  </m:sub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p>
                                </m:sSubSup>
                              </m:num>
                              <m:den>
                                <m:sSubSup>
                                  <m:sSub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</m:den>
                            </m:f>
                          </m:e>
                        </m:nary>
                      </m:num>
                      <m:den>
                        <m:nary>
                          <m:naryPr>
                            <m:chr m:val="∑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𝑛h𝑖𝑡𝑠</m:t>
                            </m:r>
                          </m:sup>
                          <m:e>
                            <m:sSubSup>
                              <m:sSub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e>
                        </m:nary>
                      </m:den>
                    </m:f>
                  </m:oMath>
                </a14:m>
                <a:r>
                  <a:rPr lang="en-US" dirty="0" smtClean="0"/>
                  <a:t>  </a:t>
                </a:r>
                <a:endParaRPr lang="en-US" dirty="0"/>
              </a:p>
              <a:p>
                <a:pPr marL="342900" indent="-342900">
                  <a:lnSpc>
                    <a:spcPct val="150000"/>
                  </a:lnSpc>
                  <a:buFont typeface="+mj-lt"/>
                  <a:buAutoNum type="arabicPeriod" startAt="8"/>
                </a:pPr>
                <a:r>
                  <a:rPr lang="en-US" dirty="0" smtClean="0"/>
                  <a:t>Cluster matching – same as above for gold events.</a:t>
                </a:r>
              </a:p>
              <a:p>
                <a:pPr marL="342900" indent="-342900">
                  <a:lnSpc>
                    <a:spcPct val="150000"/>
                  </a:lnSpc>
                  <a:buFont typeface="+mj-lt"/>
                  <a:buAutoNum type="arabicPeriod" startAt="8"/>
                </a:pPr>
                <a:r>
                  <a:rPr lang="en-US" dirty="0" smtClean="0"/>
                  <a:t>Hit time for cluster</a:t>
                </a:r>
              </a:p>
              <a:p>
                <a:pPr lvl="1"/>
                <a:r>
                  <a:rPr lang="en-US" dirty="0" smtClean="0"/>
                  <a:t>                  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𝑐𝑙𝑢𝑠𝑡𝑒𝑟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𝑛h𝑖𝑡𝑠</m:t>
                            </m:r>
                          </m:sup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Sup>
                                  <m:sSub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sub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p>
                                </m:sSubSup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1/</m:t>
                                </m:r>
                                <m:sSubSup>
                                  <m:sSub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sub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</m:den>
                            </m:f>
                          </m:e>
                        </m:nary>
                      </m:num>
                      <m:den>
                        <m:nary>
                          <m:naryPr>
                            <m:chr m:val="∑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𝑛h𝑖𝑡𝑠</m:t>
                            </m:r>
                          </m:sup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1/</m:t>
                            </m:r>
                            <m:sSubSup>
                              <m:sSub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sub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e>
                        </m:nary>
                      </m:den>
                    </m:f>
                  </m:oMath>
                </a14:m>
                <a:r>
                  <a:rPr lang="en-US" dirty="0" smtClean="0"/>
                  <a:t>                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𝑐𝑙𝑢𝑠𝑡𝑒𝑟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𝑛h𝑖𝑡𝑠</m:t>
                            </m:r>
                          </m:sup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Sup>
                                  <m:sSub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sub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p>
                                </m:sSubSup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1/</m:t>
                                </m:r>
                                <m:sSubSup>
                                  <m:sSub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sub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</m:den>
                            </m:f>
                          </m:e>
                        </m:nary>
                      </m:num>
                      <m:den>
                        <m:nary>
                          <m:naryPr>
                            <m:chr m:val="∑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𝑛h𝑖𝑡𝑠</m:t>
                            </m:r>
                          </m:sup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1/</m:t>
                            </m:r>
                            <m:sSubSup>
                              <m:sSub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sub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e>
                        </m:nary>
                      </m:den>
                    </m:f>
                  </m:oMath>
                </a14:m>
                <a:endParaRPr lang="en-US" dirty="0" smtClean="0"/>
              </a:p>
              <a:p>
                <a:pPr marL="342900" indent="-342900">
                  <a:lnSpc>
                    <a:spcPct val="200000"/>
                  </a:lnSpc>
                  <a:buFont typeface="+mj-lt"/>
                  <a:buAutoNum type="arabicPeriod" startAt="8"/>
                </a:pPr>
                <a:r>
                  <a:rPr lang="en-US" dirty="0" smtClean="0"/>
                  <a:t>Corrected hit time – same as above for gold events.</a:t>
                </a:r>
              </a:p>
              <a:p>
                <a:pPr marL="342900" indent="-342900">
                  <a:lnSpc>
                    <a:spcPct val="200000"/>
                  </a:lnSpc>
                  <a:buFont typeface="+mj-lt"/>
                  <a:buAutoNum type="arabicPeriod" startAt="8"/>
                </a:pPr>
                <a:r>
                  <a:rPr lang="en-US" dirty="0" smtClean="0"/>
                  <a:t>Time resolutions – same as above for gold events.</a:t>
                </a:r>
              </a:p>
              <a:p>
                <a:pPr marL="342900" indent="-342900">
                  <a:lnSpc>
                    <a:spcPct val="200000"/>
                  </a:lnSpc>
                  <a:buFont typeface="+mj-lt"/>
                  <a:buAutoNum type="arabicPeriod" startAt="8"/>
                </a:pPr>
                <a:r>
                  <a:rPr lang="en-US" dirty="0" smtClean="0"/>
                  <a:t>Bronze/broken-beer-bottle events – single paddle hits,  one signal missing.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822" y="1035294"/>
                <a:ext cx="8855947" cy="4899996"/>
              </a:xfrm>
              <a:prstGeom prst="rect">
                <a:avLst/>
              </a:prstGeom>
              <a:blipFill rotWithShape="0">
                <a:blip r:embed="rId2"/>
                <a:stretch>
                  <a:fillRect l="-4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801032" y="1818968"/>
                <a:ext cx="2597634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 </m:t>
                    </m:r>
                  </m:oMath>
                </a14:m>
                <a:r>
                  <a:rPr lang="en-US" dirty="0"/>
                  <a:t>deposited </a:t>
                </a:r>
                <a:r>
                  <a:rPr lang="en-US" dirty="0" smtClean="0"/>
                  <a:t>energy</a:t>
                </a:r>
              </a:p>
              <a:p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𝑛h𝑖𝑡𝑠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  <m: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cluster size</a:t>
                </a:r>
                <a:endParaRPr 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1032" y="1818968"/>
                <a:ext cx="2597634" cy="646331"/>
              </a:xfrm>
              <a:prstGeom prst="rect">
                <a:avLst/>
              </a:prstGeom>
              <a:blipFill rotWithShape="0">
                <a:blip r:embed="rId3"/>
                <a:stretch>
                  <a:fillRect t="-4717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204246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Summary</a:t>
            </a:r>
            <a:endParaRPr lang="en-US" sz="4000" dirty="0"/>
          </a:p>
        </p:txBody>
      </p:sp>
      <p:sp>
        <p:nvSpPr>
          <p:cNvPr id="5" name="Title 5"/>
          <p:cNvSpPr txBox="1">
            <a:spLocks/>
          </p:cNvSpPr>
          <p:nvPr/>
        </p:nvSpPr>
        <p:spPr bwMode="auto">
          <a:xfrm>
            <a:off x="-5524810" y="-916900"/>
            <a:ext cx="1415772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+mj-lt"/>
                <a:ea typeface="ＭＳ Ｐゴシック" pitchFamily="-110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  <a:ea typeface="ＭＳ Ｐゴシック" pitchFamily="-11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  <a:ea typeface="ＭＳ Ｐゴシック" pitchFamily="-11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  <a:ea typeface="ＭＳ Ｐゴシック" pitchFamily="-11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  <a:ea typeface="ＭＳ Ｐゴシック" pitchFamily="-11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9pPr>
          </a:lstStyle>
          <a:p>
            <a:r>
              <a:rPr lang="en-US" smtClean="0">
                <a:latin typeface="Arial"/>
                <a:ea typeface="ＭＳ Ｐゴシック" charset="-128"/>
              </a:rPr>
              <a:t>GEMC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 bwMode="auto">
          <a:xfrm>
            <a:off x="6646907" y="6476312"/>
            <a:ext cx="693512" cy="198162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page 4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73626" y="1484671"/>
            <a:ext cx="8485239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2800" dirty="0" smtClean="0"/>
              <a:t>Standalone TOF reconstruction software updated and in </a:t>
            </a:r>
            <a:r>
              <a:rPr lang="en-US" sz="2800" dirty="0" err="1" smtClean="0"/>
              <a:t>coatjava</a:t>
            </a:r>
            <a:r>
              <a:rPr lang="en-US" sz="2800" dirty="0" smtClean="0"/>
              <a:t> 2.5.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2800" dirty="0" smtClean="0"/>
              <a:t>Matching between DC track and FTOF hits done.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2800" dirty="0" smtClean="0"/>
              <a:t>Reading </a:t>
            </a:r>
            <a:r>
              <a:rPr lang="en-US" sz="2800" dirty="0" err="1" smtClean="0"/>
              <a:t>ccdb</a:t>
            </a:r>
            <a:r>
              <a:rPr lang="en-US" sz="2800" dirty="0" smtClean="0"/>
              <a:t> database for calibration constants.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2800" dirty="0" smtClean="0"/>
              <a:t>Validation studies ongoing.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2800" dirty="0" smtClean="0"/>
              <a:t>Timing resolution studies starting.</a:t>
            </a:r>
          </a:p>
          <a:p>
            <a:pPr marL="342900" indent="-342900">
              <a:buFont typeface="+mj-lt"/>
              <a:buAutoNum type="arabicPeriod"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746405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 txBox="1">
            <a:spLocks noGrp="1"/>
          </p:cNvSpPr>
          <p:nvPr>
            <p:ph type="title"/>
          </p:nvPr>
        </p:nvSpPr>
        <p:spPr>
          <a:xfrm>
            <a:off x="1973973" y="70090"/>
            <a:ext cx="511229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Arial"/>
                <a:ea typeface="ＭＳ Ｐゴシック" charset="-128"/>
              </a:rPr>
              <a:t>TOF Reconstruction</a:t>
            </a:r>
            <a:endParaRPr lang="en-US" sz="4000" dirty="0"/>
          </a:p>
        </p:txBody>
      </p:sp>
      <p:sp>
        <p:nvSpPr>
          <p:cNvPr id="24" name="Rectangle 23"/>
          <p:cNvSpPr/>
          <p:nvPr/>
        </p:nvSpPr>
        <p:spPr>
          <a:xfrm>
            <a:off x="1" y="1106075"/>
            <a:ext cx="4582160" cy="1084912"/>
          </a:xfrm>
          <a:prstGeom prst="rect">
            <a:avLst/>
          </a:prstGeom>
        </p:spPr>
        <p:txBody>
          <a:bodyPr wrap="square">
            <a:spAutoFit/>
            <a:scene3d>
              <a:camera prst="obliqueTopLeft"/>
              <a:lightRig rig="threePt" dir="t"/>
            </a:scene3d>
          </a:bodyPr>
          <a:lstStyle/>
          <a:p>
            <a:endParaRPr lang="en-US" sz="1000" dirty="0" smtClean="0"/>
          </a:p>
          <a:p>
            <a:r>
              <a:rPr lang="en-US" sz="1000" dirty="0" smtClean="0"/>
              <a:t> </a:t>
            </a:r>
            <a:endParaRPr lang="en-US" sz="700" dirty="0" smtClean="0"/>
          </a:p>
          <a:p>
            <a:endParaRPr lang="en-US" sz="1050" dirty="0" smtClean="0"/>
          </a:p>
          <a:p>
            <a:endParaRPr lang="en-US" dirty="0" smtClean="0"/>
          </a:p>
          <a:p>
            <a:endParaRPr lang="en-US" sz="1600" dirty="0"/>
          </a:p>
        </p:txBody>
      </p:sp>
      <p:sp>
        <p:nvSpPr>
          <p:cNvPr id="59" name="Rectangle 58"/>
          <p:cNvSpPr/>
          <p:nvPr/>
        </p:nvSpPr>
        <p:spPr bwMode="auto">
          <a:xfrm>
            <a:off x="6646907" y="6476312"/>
            <a:ext cx="693512" cy="198162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page 3</a:t>
            </a:r>
          </a:p>
        </p:txBody>
      </p:sp>
      <p:sp>
        <p:nvSpPr>
          <p:cNvPr id="74" name="CustomShape 2"/>
          <p:cNvSpPr/>
          <p:nvPr/>
        </p:nvSpPr>
        <p:spPr>
          <a:xfrm>
            <a:off x="194988" y="3953668"/>
            <a:ext cx="5415183" cy="2064964"/>
          </a:xfrm>
          <a:prstGeom prst="rect">
            <a:avLst/>
          </a:prstGeom>
          <a:noFill/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buFont typeface="Wingdings" charset="2"/>
              <a:buChar char=""/>
            </a:pPr>
            <a:r>
              <a:rPr lang="en-US" sz="2000" dirty="0" smtClean="0">
                <a:solidFill>
                  <a:srgbClr val="000000"/>
                </a:solidFill>
                <a:latin typeface="Arial"/>
                <a:ea typeface="DejaVu Sans"/>
              </a:rPr>
              <a:t>Outputs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000" dirty="0" smtClean="0">
                <a:solidFill>
                  <a:srgbClr val="000000"/>
                </a:solidFill>
                <a:latin typeface="Arial"/>
                <a:ea typeface="DejaVu Sans"/>
              </a:rPr>
              <a:t>Times (T</a:t>
            </a:r>
            <a:r>
              <a:rPr lang="en-US" sz="2000" baseline="-25000" dirty="0" smtClean="0">
                <a:solidFill>
                  <a:srgbClr val="000000"/>
                </a:solidFill>
                <a:latin typeface="Arial"/>
                <a:ea typeface="DejaVu Sans"/>
              </a:rPr>
              <a:t>L</a:t>
            </a:r>
            <a:r>
              <a:rPr lang="en-US" sz="2000" dirty="0" smtClean="0">
                <a:solidFill>
                  <a:srgbClr val="000000"/>
                </a:solidFill>
                <a:latin typeface="Arial"/>
                <a:ea typeface="DejaVu Sans"/>
              </a:rPr>
              <a:t>, T</a:t>
            </a:r>
            <a:r>
              <a:rPr lang="en-US" sz="2000" baseline="-25000" dirty="0" smtClean="0">
                <a:solidFill>
                  <a:srgbClr val="000000"/>
                </a:solidFill>
              </a:rPr>
              <a:t>R</a:t>
            </a:r>
            <a:r>
              <a:rPr lang="en-US" sz="2000" dirty="0" smtClean="0">
                <a:solidFill>
                  <a:srgbClr val="000000"/>
                </a:solidFill>
                <a:latin typeface="Arial"/>
                <a:ea typeface="DejaVu Sans"/>
              </a:rPr>
              <a:t> from TDCs)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rgbClr val="000000"/>
                </a:solidFill>
              </a:rPr>
              <a:t>Positions </a:t>
            </a:r>
            <a:r>
              <a:rPr lang="en-US" sz="2000" dirty="0" smtClean="0">
                <a:solidFill>
                  <a:srgbClr val="000000"/>
                </a:solidFill>
              </a:rPr>
              <a:t>(</a:t>
            </a:r>
            <a:r>
              <a:rPr lang="en-US" sz="2000" i="1" dirty="0" err="1" smtClean="0">
                <a:solidFill>
                  <a:srgbClr val="000000"/>
                </a:solidFill>
              </a:rPr>
              <a:t>x</a:t>
            </a:r>
            <a:r>
              <a:rPr lang="en-US" sz="2000" i="1" baseline="-25000" dirty="0" err="1" smtClean="0">
                <a:solidFill>
                  <a:srgbClr val="000000"/>
                </a:solidFill>
              </a:rPr>
              <a:t>cluster</a:t>
            </a:r>
            <a:r>
              <a:rPr lang="en-US" sz="2000" i="1" dirty="0" smtClean="0">
                <a:solidFill>
                  <a:srgbClr val="000000"/>
                </a:solidFill>
              </a:rPr>
              <a:t> </a:t>
            </a:r>
            <a:r>
              <a:rPr lang="en-US" sz="2000" i="1" dirty="0">
                <a:solidFill>
                  <a:srgbClr val="000000"/>
                </a:solidFill>
              </a:rPr>
              <a:t>=</a:t>
            </a:r>
            <a:r>
              <a:rPr lang="en-US" sz="2000" i="1" dirty="0" err="1">
                <a:solidFill>
                  <a:srgbClr val="000000"/>
                </a:solidFill>
              </a:rPr>
              <a:t>v</a:t>
            </a:r>
            <a:r>
              <a:rPr lang="en-US" sz="2000" i="1" baseline="-25000" dirty="0" err="1">
                <a:solidFill>
                  <a:srgbClr val="000000"/>
                </a:solidFill>
              </a:rPr>
              <a:t>eff</a:t>
            </a:r>
            <a:r>
              <a:rPr lang="en-US" sz="2000" i="1" baseline="-25000" dirty="0">
                <a:solidFill>
                  <a:srgbClr val="000000"/>
                </a:solidFill>
              </a:rPr>
              <a:t> </a:t>
            </a:r>
            <a:r>
              <a:rPr lang="en-US" sz="2000" i="1" dirty="0" smtClean="0">
                <a:solidFill>
                  <a:srgbClr val="000000"/>
                </a:solidFill>
              </a:rPr>
              <a:t>(T</a:t>
            </a:r>
            <a:r>
              <a:rPr lang="en-US" sz="2000" i="1" baseline="-25000" dirty="0" smtClean="0">
                <a:solidFill>
                  <a:srgbClr val="000000"/>
                </a:solidFill>
              </a:rPr>
              <a:t>L </a:t>
            </a:r>
            <a:r>
              <a:rPr lang="en-US" sz="2000" i="1" dirty="0" smtClean="0">
                <a:solidFill>
                  <a:srgbClr val="000000"/>
                </a:solidFill>
              </a:rPr>
              <a:t>– T</a:t>
            </a:r>
            <a:r>
              <a:rPr lang="en-US" sz="2000" i="1" baseline="-25000" dirty="0" smtClean="0">
                <a:solidFill>
                  <a:srgbClr val="000000"/>
                </a:solidFill>
              </a:rPr>
              <a:t>R</a:t>
            </a:r>
            <a:r>
              <a:rPr lang="en-US" sz="2000" i="1" dirty="0">
                <a:solidFill>
                  <a:srgbClr val="000000"/>
                </a:solidFill>
              </a:rPr>
              <a:t> </a:t>
            </a:r>
            <a:r>
              <a:rPr lang="en-US" sz="2000" i="1" dirty="0" smtClean="0">
                <a:solidFill>
                  <a:srgbClr val="000000"/>
                </a:solidFill>
              </a:rPr>
              <a:t>)/2, </a:t>
            </a:r>
            <a:r>
              <a:rPr lang="en-US" sz="2000" i="1" dirty="0" err="1" smtClean="0">
                <a:solidFill>
                  <a:srgbClr val="000000"/>
                </a:solidFill>
              </a:rPr>
              <a:t>y</a:t>
            </a:r>
            <a:r>
              <a:rPr lang="en-US" sz="2000" i="1" baseline="-25000" dirty="0" err="1" smtClean="0">
                <a:solidFill>
                  <a:srgbClr val="000000"/>
                </a:solidFill>
              </a:rPr>
              <a:t>cluster</a:t>
            </a:r>
            <a:r>
              <a:rPr lang="en-US" sz="2000" i="1" dirty="0">
                <a:solidFill>
                  <a:srgbClr val="000000"/>
                </a:solidFill>
              </a:rPr>
              <a:t> </a:t>
            </a:r>
            <a:r>
              <a:rPr lang="en-US" sz="2000" dirty="0" smtClean="0">
                <a:solidFill>
                  <a:srgbClr val="000000"/>
                </a:solidFill>
              </a:rPr>
              <a:t>depends on cluster size)</a:t>
            </a:r>
            <a:endParaRPr lang="en-US" sz="2000" dirty="0" smtClean="0">
              <a:solidFill>
                <a:srgbClr val="000000"/>
              </a:solidFill>
              <a:latin typeface="Arial"/>
              <a:ea typeface="DejaVu Sans"/>
            </a:endParaRP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000" dirty="0" smtClean="0">
                <a:solidFill>
                  <a:srgbClr val="000000"/>
                </a:solidFill>
                <a:latin typeface="Arial"/>
                <a:ea typeface="DejaVu Sans"/>
              </a:rPr>
              <a:t>Hit times (</a:t>
            </a:r>
            <a:r>
              <a:rPr lang="en-US" sz="2000" dirty="0" err="1" smtClean="0">
                <a:solidFill>
                  <a:srgbClr val="000000"/>
                </a:solidFill>
                <a:latin typeface="Arial"/>
                <a:ea typeface="DejaVu Sans"/>
              </a:rPr>
              <a:t>T</a:t>
            </a:r>
            <a:r>
              <a:rPr lang="en-US" sz="2000" baseline="-25000" dirty="0" err="1" smtClean="0">
                <a:solidFill>
                  <a:srgbClr val="000000"/>
                </a:solidFill>
                <a:latin typeface="Arial"/>
                <a:ea typeface="DejaVu Sans"/>
              </a:rPr>
              <a:t>hit</a:t>
            </a:r>
            <a:r>
              <a:rPr lang="en-US" sz="2000" dirty="0" smtClean="0">
                <a:solidFill>
                  <a:srgbClr val="000000"/>
                </a:solidFill>
                <a:latin typeface="Arial"/>
                <a:ea typeface="DejaVu Sans"/>
              </a:rPr>
              <a:t> from (</a:t>
            </a:r>
            <a:r>
              <a:rPr lang="en-US" sz="2000" dirty="0" smtClean="0">
                <a:solidFill>
                  <a:srgbClr val="000000"/>
                </a:solidFill>
              </a:rPr>
              <a:t>T</a:t>
            </a:r>
            <a:r>
              <a:rPr lang="en-US" sz="2000" baseline="-25000" dirty="0" smtClean="0">
                <a:solidFill>
                  <a:srgbClr val="000000"/>
                </a:solidFill>
              </a:rPr>
              <a:t>L </a:t>
            </a:r>
            <a:r>
              <a:rPr lang="en-US" sz="2000" dirty="0">
                <a:solidFill>
                  <a:srgbClr val="000000"/>
                </a:solidFill>
              </a:rPr>
              <a:t>+</a:t>
            </a:r>
            <a:r>
              <a:rPr lang="en-US" sz="2000" dirty="0" smtClean="0">
                <a:solidFill>
                  <a:srgbClr val="000000"/>
                </a:solidFill>
              </a:rPr>
              <a:t> T</a:t>
            </a:r>
            <a:r>
              <a:rPr lang="en-US" sz="2000" baseline="-25000" dirty="0" smtClean="0">
                <a:solidFill>
                  <a:srgbClr val="000000"/>
                </a:solidFill>
              </a:rPr>
              <a:t>R</a:t>
            </a:r>
            <a:r>
              <a:rPr lang="en-US" sz="2000" dirty="0" smtClean="0">
                <a:solidFill>
                  <a:srgbClr val="000000"/>
                </a:solidFill>
              </a:rPr>
              <a:t>)/2)</a:t>
            </a:r>
            <a:endParaRPr lang="en-US" sz="2000" dirty="0" smtClean="0">
              <a:solidFill>
                <a:srgbClr val="000000"/>
              </a:solidFill>
              <a:latin typeface="Arial"/>
              <a:ea typeface="DejaVu Sans"/>
            </a:endParaRP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000" dirty="0" smtClean="0">
                <a:solidFill>
                  <a:srgbClr val="000000"/>
                </a:solidFill>
                <a:latin typeface="Arial"/>
                <a:ea typeface="DejaVu Sans"/>
              </a:rPr>
              <a:t>Deposited energy (</a:t>
            </a:r>
            <a:r>
              <a:rPr lang="en-US" sz="2000" dirty="0" err="1" smtClean="0">
                <a:solidFill>
                  <a:srgbClr val="000000"/>
                </a:solidFill>
                <a:latin typeface="Arial"/>
                <a:ea typeface="DejaVu Sans"/>
              </a:rPr>
              <a:t>E</a:t>
            </a:r>
            <a:r>
              <a:rPr lang="en-US" sz="2000" baseline="-25000" dirty="0" err="1" smtClean="0">
                <a:solidFill>
                  <a:srgbClr val="000000"/>
                </a:solidFill>
                <a:latin typeface="Arial"/>
                <a:ea typeface="DejaVu Sans"/>
              </a:rPr>
              <a:t>dep</a:t>
            </a:r>
            <a:r>
              <a:rPr lang="en-US" sz="2000" dirty="0" smtClean="0">
                <a:solidFill>
                  <a:srgbClr val="000000"/>
                </a:solidFill>
                <a:latin typeface="Arial"/>
                <a:ea typeface="DejaVu Sans"/>
              </a:rPr>
              <a:t> from ADCs)</a:t>
            </a:r>
          </a:p>
          <a:p>
            <a:pPr lvl="1"/>
            <a:endParaRPr lang="en-US" sz="2000" dirty="0" smtClean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110" y="4774889"/>
            <a:ext cx="2919817" cy="97556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94988" y="989237"/>
                <a:ext cx="4748433" cy="37856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q"/>
                </a:pPr>
                <a:r>
                  <a:rPr lang="en-US" sz="2000" dirty="0" smtClean="0">
                    <a:solidFill>
                      <a:srgbClr val="000000"/>
                    </a:solidFill>
                  </a:rPr>
                  <a:t>Goal for FTOF: combined timing resolution in the range 35-80 </a:t>
                </a:r>
                <a:r>
                  <a:rPr lang="en-US" sz="2000" dirty="0">
                    <a:solidFill>
                      <a:srgbClr val="000000"/>
                    </a:solidFill>
                  </a:rPr>
                  <a:t>ps. </a:t>
                </a:r>
                <a:endParaRPr lang="en-US" sz="2000" dirty="0" smtClean="0">
                  <a:solidFill>
                    <a:srgbClr val="000000"/>
                  </a:solidFill>
                </a:endParaRPr>
              </a:p>
              <a:p>
                <a:r>
                  <a:rPr lang="en-US" sz="2000" dirty="0">
                    <a:solidFill>
                      <a:srgbClr val="000000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en-US" sz="2000" dirty="0" smtClean="0">
                    <a:solidFill>
                      <a:srgbClr val="000000"/>
                    </a:solidFill>
                    <a:sym typeface="Wingdings" panose="05000000000000000000" pitchFamily="2" charset="2"/>
                  </a:rPr>
                  <a:t>          </a:t>
                </a:r>
                <a:r>
                  <a:rPr lang="en-US" sz="2000" dirty="0">
                    <a:solidFill>
                      <a:srgbClr val="C00000"/>
                    </a:solidFill>
                    <a:sym typeface="Wingdings" panose="05000000000000000000" pitchFamily="2" charset="2"/>
                  </a:rPr>
                  <a:t>Main focus here</a:t>
                </a:r>
                <a:r>
                  <a:rPr lang="en-US" sz="2000" dirty="0" smtClean="0">
                    <a:solidFill>
                      <a:srgbClr val="C00000"/>
                    </a:solidFill>
                    <a:sym typeface="Wingdings" panose="05000000000000000000" pitchFamily="2" charset="2"/>
                  </a:rPr>
                  <a:t>.</a:t>
                </a:r>
              </a:p>
              <a:p>
                <a:pPr marL="342900" indent="-342900">
                  <a:buFont typeface="Wingdings" panose="05000000000000000000" pitchFamily="2" charset="2"/>
                  <a:buChar char="q"/>
                </a:pP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𝜋</m:t>
                    </m:r>
                    <m:r>
                      <a:rPr lang="en-US" sz="2000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−</m:t>
                    </m:r>
                    <m:r>
                      <a:rPr lang="en-US" sz="2000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𝐾</m:t>
                    </m:r>
                  </m:oMath>
                </a14:m>
                <a:r>
                  <a:rPr lang="en-US" sz="2000" dirty="0">
                    <a:sym typeface="Wingdings" panose="05000000000000000000" pitchFamily="2" charset="2"/>
                  </a:rPr>
                  <a:t> separation rises to p=3.4 </a:t>
                </a:r>
                <a:r>
                  <a:rPr lang="en-US" sz="2000" dirty="0" err="1">
                    <a:sym typeface="Wingdings" panose="05000000000000000000" pitchFamily="2" charset="2"/>
                  </a:rPr>
                  <a:t>GeV</a:t>
                </a:r>
                <a:r>
                  <a:rPr lang="en-US" sz="2000" dirty="0">
                    <a:sym typeface="Wingdings" panose="05000000000000000000" pitchFamily="2" charset="2"/>
                  </a:rPr>
                  <a:t> from 3.0 </a:t>
                </a:r>
                <a:r>
                  <a:rPr lang="en-US" sz="2000" dirty="0" err="1">
                    <a:sym typeface="Wingdings" panose="05000000000000000000" pitchFamily="2" charset="2"/>
                  </a:rPr>
                  <a:t>GeV</a:t>
                </a:r>
                <a:r>
                  <a:rPr lang="en-US" sz="2000" dirty="0" smtClean="0">
                    <a:sym typeface="Wingdings" panose="05000000000000000000" pitchFamily="2" charset="2"/>
                  </a:rPr>
                  <a:t>.</a:t>
                </a:r>
                <a:endParaRPr lang="en-US" sz="2000" dirty="0" smtClean="0">
                  <a:solidFill>
                    <a:srgbClr val="C00000"/>
                  </a:solidFill>
                  <a:sym typeface="Wingdings" panose="05000000000000000000" pitchFamily="2" charset="2"/>
                </a:endParaRPr>
              </a:p>
              <a:p>
                <a:pPr marL="342900" indent="-342900">
                  <a:buFont typeface="Wingdings" panose="05000000000000000000" pitchFamily="2" charset="2"/>
                  <a:buChar char="q"/>
                </a:pP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𝜋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−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𝑝</m:t>
                    </m:r>
                  </m:oMath>
                </a14:m>
                <a:r>
                  <a:rPr lang="en-US" sz="2000" dirty="0" smtClean="0">
                    <a:sym typeface="Wingdings" panose="05000000000000000000" pitchFamily="2" charset="2"/>
                  </a:rPr>
                  <a:t> separation rises to p=6.6 </a:t>
                </a:r>
                <a:r>
                  <a:rPr lang="en-US" sz="2000" dirty="0" err="1" smtClean="0">
                    <a:sym typeface="Wingdings" panose="05000000000000000000" pitchFamily="2" charset="2"/>
                  </a:rPr>
                  <a:t>GeV</a:t>
                </a:r>
                <a:r>
                  <a:rPr lang="en-US" sz="2000" dirty="0" smtClean="0">
                    <a:sym typeface="Wingdings" panose="05000000000000000000" pitchFamily="2" charset="2"/>
                  </a:rPr>
                  <a:t> from 6.0 </a:t>
                </a:r>
                <a:r>
                  <a:rPr lang="en-US" sz="2000" dirty="0" err="1" smtClean="0">
                    <a:sym typeface="Wingdings" panose="05000000000000000000" pitchFamily="2" charset="2"/>
                  </a:rPr>
                  <a:t>GeV</a:t>
                </a:r>
                <a:r>
                  <a:rPr lang="en-US" sz="2000" dirty="0" smtClean="0">
                    <a:sym typeface="Wingdings" panose="05000000000000000000" pitchFamily="2" charset="2"/>
                  </a:rPr>
                  <a:t>.</a:t>
                </a:r>
              </a:p>
              <a:p>
                <a:pPr marL="342900" indent="-342900">
                  <a:buFont typeface="Wingdings" panose="05000000000000000000" pitchFamily="2" charset="2"/>
                  <a:buChar char="q"/>
                </a:pP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𝐾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−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𝑝</m:t>
                    </m:r>
                  </m:oMath>
                </a14:m>
                <a:r>
                  <a:rPr lang="en-US" sz="2000" dirty="0" smtClean="0">
                    <a:sym typeface="Wingdings" panose="05000000000000000000" pitchFamily="2" charset="2"/>
                  </a:rPr>
                  <a:t> separation rises to p=5.8 </a:t>
                </a:r>
                <a:r>
                  <a:rPr lang="en-US" sz="2000" dirty="0" err="1" smtClean="0">
                    <a:sym typeface="Wingdings" panose="05000000000000000000" pitchFamily="2" charset="2"/>
                  </a:rPr>
                  <a:t>GeV</a:t>
                </a:r>
                <a:r>
                  <a:rPr lang="en-US" sz="2000" dirty="0" smtClean="0">
                    <a:sym typeface="Wingdings" panose="05000000000000000000" pitchFamily="2" charset="2"/>
                  </a:rPr>
                  <a:t> from 5.2 </a:t>
                </a:r>
                <a:r>
                  <a:rPr lang="en-US" sz="2000" dirty="0" err="1" smtClean="0">
                    <a:sym typeface="Wingdings" panose="05000000000000000000" pitchFamily="2" charset="2"/>
                  </a:rPr>
                  <a:t>GeV</a:t>
                </a:r>
                <a:r>
                  <a:rPr lang="en-US" sz="2000" dirty="0" smtClean="0">
                    <a:sym typeface="Wingdings" panose="05000000000000000000" pitchFamily="2" charset="2"/>
                  </a:rPr>
                  <a:t>.</a:t>
                </a:r>
              </a:p>
              <a:p>
                <a:endParaRPr lang="en-US" sz="2000" dirty="0" smtClean="0">
                  <a:sym typeface="Wingdings" panose="05000000000000000000" pitchFamily="2" charset="2"/>
                </a:endParaRPr>
              </a:p>
              <a:p>
                <a:endParaRPr lang="en-US" sz="2000" dirty="0">
                  <a:solidFill>
                    <a:srgbClr val="C00000"/>
                  </a:solidFill>
                </a:endParaRPr>
              </a:p>
              <a:p>
                <a:pPr marL="285750" indent="-285750">
                  <a:buFont typeface="Wingdings" panose="05000000000000000000" pitchFamily="2" charset="2"/>
                  <a:buChar char="q"/>
                </a:pPr>
                <a:endParaRPr lang="en-US" sz="20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988" y="989237"/>
                <a:ext cx="4748433" cy="3785652"/>
              </a:xfrm>
              <a:prstGeom prst="rect">
                <a:avLst/>
              </a:prstGeom>
              <a:blipFill rotWithShape="0">
                <a:blip r:embed="rId4"/>
                <a:stretch>
                  <a:fillRect l="-1155" t="-6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4827" y="1135909"/>
            <a:ext cx="3990545" cy="2785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676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TOF Reconstruction</a:t>
            </a:r>
            <a:endParaRPr lang="en-US" sz="4000" dirty="0"/>
          </a:p>
        </p:txBody>
      </p:sp>
      <p:sp>
        <p:nvSpPr>
          <p:cNvPr id="24" name="Rectangle 23"/>
          <p:cNvSpPr/>
          <p:nvPr/>
        </p:nvSpPr>
        <p:spPr>
          <a:xfrm>
            <a:off x="1" y="1106075"/>
            <a:ext cx="4582160" cy="1084912"/>
          </a:xfrm>
          <a:prstGeom prst="rect">
            <a:avLst/>
          </a:prstGeom>
        </p:spPr>
        <p:txBody>
          <a:bodyPr wrap="square">
            <a:spAutoFit/>
            <a:scene3d>
              <a:camera prst="obliqueTopLeft"/>
              <a:lightRig rig="threePt" dir="t"/>
            </a:scene3d>
          </a:bodyPr>
          <a:lstStyle/>
          <a:p>
            <a:endParaRPr lang="en-US" sz="1000" dirty="0" smtClean="0"/>
          </a:p>
          <a:p>
            <a:r>
              <a:rPr lang="en-US" sz="1000" dirty="0" smtClean="0"/>
              <a:t> </a:t>
            </a:r>
            <a:endParaRPr lang="en-US" sz="700" dirty="0" smtClean="0"/>
          </a:p>
          <a:p>
            <a:endParaRPr lang="en-US" sz="1050" dirty="0" smtClean="0"/>
          </a:p>
          <a:p>
            <a:endParaRPr lang="en-US" dirty="0" smtClean="0"/>
          </a:p>
          <a:p>
            <a:endParaRPr lang="en-US" sz="1600" dirty="0"/>
          </a:p>
        </p:txBody>
      </p:sp>
      <p:sp>
        <p:nvSpPr>
          <p:cNvPr id="59" name="Rectangle 58"/>
          <p:cNvSpPr/>
          <p:nvPr/>
        </p:nvSpPr>
        <p:spPr bwMode="auto">
          <a:xfrm>
            <a:off x="6646907" y="6476312"/>
            <a:ext cx="693512" cy="198162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page 2</a:t>
            </a:r>
          </a:p>
        </p:txBody>
      </p:sp>
      <p:sp>
        <p:nvSpPr>
          <p:cNvPr id="74" name="CustomShape 2"/>
          <p:cNvSpPr/>
          <p:nvPr/>
        </p:nvSpPr>
        <p:spPr>
          <a:xfrm>
            <a:off x="1" y="944107"/>
            <a:ext cx="6529700" cy="5175650"/>
          </a:xfrm>
          <a:prstGeom prst="rect">
            <a:avLst/>
          </a:prstGeom>
          <a:noFill/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buFont typeface="Wingdings" charset="2"/>
              <a:buChar char=""/>
            </a:pPr>
            <a:r>
              <a:rPr lang="en-US" sz="2400" dirty="0">
                <a:solidFill>
                  <a:srgbClr val="000000"/>
                </a:solidFill>
                <a:latin typeface="Arial"/>
                <a:ea typeface="DejaVu Sans"/>
              </a:rPr>
              <a:t>Forward Time-of-Flight (FTOF</a:t>
            </a:r>
            <a:r>
              <a:rPr lang="en-US" sz="2400" dirty="0" smtClean="0">
                <a:solidFill>
                  <a:srgbClr val="000000"/>
                </a:solidFill>
                <a:latin typeface="Arial"/>
                <a:ea typeface="DejaVu Sans"/>
              </a:rPr>
              <a:t>)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rgbClr val="000000"/>
                </a:solidFill>
              </a:rPr>
              <a:t>6 sectors, double-sided PMT readout</a:t>
            </a:r>
            <a:r>
              <a:rPr lang="en-US" sz="2400" dirty="0" smtClean="0">
                <a:solidFill>
                  <a:srgbClr val="000000"/>
                </a:solidFill>
              </a:rPr>
              <a:t>.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rgbClr val="000000"/>
                </a:solidFill>
              </a:rPr>
              <a:t>Paddles: </a:t>
            </a:r>
            <a:endParaRPr lang="en-US" sz="2400" dirty="0" smtClean="0">
              <a:solidFill>
                <a:srgbClr val="000000"/>
              </a:solidFill>
            </a:endParaRPr>
          </a:p>
          <a:p>
            <a:pPr marL="1257300" lvl="2" indent="-342900"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rgbClr val="000000"/>
                </a:solidFill>
              </a:rPr>
              <a:t>Panel </a:t>
            </a:r>
            <a:r>
              <a:rPr lang="en-US" sz="2400" dirty="0">
                <a:solidFill>
                  <a:srgbClr val="000000"/>
                </a:solidFill>
              </a:rPr>
              <a:t>1a - 23</a:t>
            </a:r>
            <a:r>
              <a:rPr lang="en-US" sz="2400" dirty="0" smtClean="0">
                <a:solidFill>
                  <a:srgbClr val="000000"/>
                </a:solidFill>
              </a:rPr>
              <a:t>, 15-cm wide, </a:t>
            </a:r>
            <a:r>
              <a:rPr lang="en-US" sz="2400" dirty="0">
                <a:solidFill>
                  <a:srgbClr val="000000"/>
                </a:solidFill>
              </a:rPr>
              <a:t>7</a:t>
            </a:r>
            <a:r>
              <a:rPr lang="en-US" sz="2400" dirty="0" smtClean="0">
                <a:solidFill>
                  <a:srgbClr val="000000"/>
                </a:solidFill>
              </a:rPr>
              <a:t>0-130 </a:t>
            </a:r>
            <a:r>
              <a:rPr lang="en-US" sz="2400" dirty="0" err="1" smtClean="0">
                <a:solidFill>
                  <a:srgbClr val="000000"/>
                </a:solidFill>
              </a:rPr>
              <a:t>ps</a:t>
            </a:r>
            <a:r>
              <a:rPr lang="en-US" sz="2400" dirty="0" smtClean="0">
                <a:solidFill>
                  <a:srgbClr val="000000"/>
                </a:solidFill>
              </a:rPr>
              <a:t> timing requirement. </a:t>
            </a:r>
          </a:p>
          <a:p>
            <a:pPr marL="1257300" lvl="2" indent="-342900"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rgbClr val="000000"/>
                </a:solidFill>
              </a:rPr>
              <a:t>Panel </a:t>
            </a:r>
            <a:r>
              <a:rPr lang="en-US" sz="2400" dirty="0">
                <a:solidFill>
                  <a:srgbClr val="000000"/>
                </a:solidFill>
              </a:rPr>
              <a:t>1b - 62</a:t>
            </a:r>
            <a:r>
              <a:rPr lang="en-US" sz="2400" dirty="0" smtClean="0">
                <a:solidFill>
                  <a:srgbClr val="000000"/>
                </a:solidFill>
              </a:rPr>
              <a:t>, 6-cm wide, 40-100 </a:t>
            </a:r>
            <a:r>
              <a:rPr lang="en-US" sz="2400" dirty="0" err="1" smtClean="0">
                <a:solidFill>
                  <a:srgbClr val="000000"/>
                </a:solidFill>
              </a:rPr>
              <a:t>ps</a:t>
            </a:r>
            <a:r>
              <a:rPr lang="en-US" sz="2400" dirty="0" smtClean="0">
                <a:solidFill>
                  <a:srgbClr val="000000"/>
                </a:solidFill>
              </a:rPr>
              <a:t> timing requirement.</a:t>
            </a:r>
          </a:p>
          <a:p>
            <a:pPr marL="1257300" lvl="2" indent="-342900"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rgbClr val="000000"/>
                </a:solidFill>
              </a:rPr>
              <a:t>Panel 2 – 5, 15-cm wide, 140-165 </a:t>
            </a:r>
            <a:r>
              <a:rPr lang="en-US" sz="2400" dirty="0" err="1" smtClean="0">
                <a:solidFill>
                  <a:srgbClr val="000000"/>
                </a:solidFill>
              </a:rPr>
              <a:t>ps</a:t>
            </a:r>
            <a:r>
              <a:rPr lang="en-US" sz="2400" dirty="0" smtClean="0">
                <a:solidFill>
                  <a:srgbClr val="000000"/>
                </a:solidFill>
              </a:rPr>
              <a:t> timing requirement .</a:t>
            </a:r>
            <a:endParaRPr sz="2400" dirty="0"/>
          </a:p>
          <a:p>
            <a:pPr>
              <a:lnSpc>
                <a:spcPct val="100000"/>
              </a:lnSpc>
              <a:buFont typeface="Wingdings" charset="2"/>
              <a:buChar char=""/>
            </a:pPr>
            <a:r>
              <a:rPr lang="en-US" sz="2400" dirty="0">
                <a:solidFill>
                  <a:srgbClr val="000000"/>
                </a:solidFill>
                <a:latin typeface="Arial"/>
                <a:ea typeface="DejaVu Sans"/>
              </a:rPr>
              <a:t>Central Time-of-Flight (CTOF</a:t>
            </a:r>
            <a:r>
              <a:rPr lang="en-US" sz="2400" dirty="0" smtClean="0">
                <a:solidFill>
                  <a:srgbClr val="000000"/>
                </a:solidFill>
                <a:latin typeface="Arial"/>
                <a:ea typeface="DejaVu Sans"/>
              </a:rPr>
              <a:t>)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rgbClr val="000000"/>
                </a:solidFill>
              </a:rPr>
              <a:t>48 paddles, double-sided </a:t>
            </a:r>
            <a:r>
              <a:rPr lang="en-US" sz="2400" dirty="0" smtClean="0">
                <a:solidFill>
                  <a:srgbClr val="000000"/>
                </a:solidFill>
              </a:rPr>
              <a:t>PMT        readout</a:t>
            </a:r>
            <a:r>
              <a:rPr lang="en-US" sz="2400" dirty="0">
                <a:solidFill>
                  <a:srgbClr val="000000"/>
                </a:solidFill>
              </a:rPr>
              <a:t>.</a:t>
            </a:r>
            <a:endParaRPr lang="en-US" sz="2400" dirty="0" smtClean="0"/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rgbClr val="000000"/>
                </a:solidFill>
              </a:rPr>
              <a:t>form hermetic barrel around </a:t>
            </a:r>
            <a:r>
              <a:rPr lang="en-US" sz="2400" dirty="0" smtClean="0">
                <a:solidFill>
                  <a:srgbClr val="000000"/>
                </a:solidFill>
              </a:rPr>
              <a:t>target.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400" dirty="0" smtClean="0">
                <a:solidFill>
                  <a:srgbClr val="000000"/>
                </a:solidFill>
              </a:rPr>
              <a:t>60-ps timing resolution requirement.</a:t>
            </a:r>
            <a:endParaRPr sz="2400" dirty="0"/>
          </a:p>
        </p:txBody>
      </p:sp>
      <p:pic>
        <p:nvPicPr>
          <p:cNvPr id="75" name="Picture 7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7958" y="944107"/>
            <a:ext cx="2544725" cy="237545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2443" y="3961863"/>
            <a:ext cx="2615952" cy="2321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957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5462" y="0"/>
            <a:ext cx="7772400" cy="783597"/>
          </a:xfrm>
        </p:spPr>
        <p:txBody>
          <a:bodyPr/>
          <a:lstStyle/>
          <a:p>
            <a:r>
              <a:rPr lang="en-US" sz="4000" dirty="0" smtClean="0"/>
              <a:t>FTOF Software Status</a:t>
            </a:r>
            <a:endParaRPr lang="en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422031" y="1182189"/>
            <a:ext cx="8299938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 smtClean="0"/>
              <a:t>First version of standalone TOF reconstruction code (CLAS-NOTE 2014-003) ported to </a:t>
            </a:r>
            <a:r>
              <a:rPr lang="en-US" sz="2800" dirty="0" err="1" smtClean="0"/>
              <a:t>coatjava</a:t>
            </a:r>
            <a:r>
              <a:rPr lang="en-US" sz="2800" dirty="0" smtClean="0"/>
              <a:t>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 smtClean="0"/>
              <a:t>Results of DC reconstruction used to extrapolate track to FTOF panels.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 smtClean="0"/>
              <a:t>Geometry obtained from Java package for FTOF reconstruction and </a:t>
            </a:r>
            <a:r>
              <a:rPr lang="en-US" sz="2800" dirty="0" err="1" smtClean="0"/>
              <a:t>gemc</a:t>
            </a:r>
            <a:r>
              <a:rPr lang="en-US" sz="2800" dirty="0" smtClean="0"/>
              <a:t>.</a:t>
            </a:r>
            <a:endParaRPr lang="en-US" sz="2800" dirty="0" smtClean="0"/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 smtClean="0"/>
              <a:t>Updated to latest versions of Common Tools.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 smtClean="0"/>
              <a:t>Part of upcoming Common Tools 2.5 release.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 smtClean="0"/>
              <a:t>Validation studies on going (results below).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591066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822" y="0"/>
            <a:ext cx="8752114" cy="783597"/>
          </a:xfrm>
        </p:spPr>
        <p:txBody>
          <a:bodyPr/>
          <a:lstStyle/>
          <a:p>
            <a:r>
              <a:rPr lang="en-US" sz="4000" dirty="0" smtClean="0"/>
              <a:t>FTOF Software Validation Studies</a:t>
            </a:r>
            <a:endParaRPr lang="en-US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96910" y="1179227"/>
                <a:ext cx="8299938" cy="58498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400" dirty="0" smtClean="0"/>
                  <a:t>Run Conditions: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2400" dirty="0"/>
              </a:p>
              <a:p>
                <a:endParaRPr lang="en-US" sz="2400" dirty="0"/>
              </a:p>
              <a:p>
                <a:pPr marL="342900" indent="-342900">
                  <a:spcBef>
                    <a:spcPts val="1800"/>
                  </a:spcBef>
                  <a:buFont typeface="Arial" panose="020B0604020202020204" pitchFamily="34" charset="0"/>
                  <a:buChar char="•"/>
                </a:pPr>
                <a:r>
                  <a:rPr lang="en-US" sz="2400" dirty="0" smtClean="0"/>
                  <a:t>Studies</a:t>
                </a:r>
              </a:p>
              <a:p>
                <a:pPr marL="800100" lvl="1" indent="-342900">
                  <a:spcAft>
                    <a:spcPts val="1200"/>
                  </a:spcAft>
                  <a:buFont typeface="Courier New" panose="02070309020205020404" pitchFamily="49" charset="0"/>
                  <a:buChar char="o"/>
                </a:pPr>
                <a:r>
                  <a:rPr lang="en-US" sz="2400" dirty="0" smtClean="0"/>
                  <a:t>Particles: 	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endParaRPr lang="en-US" sz="2400" baseline="30000" dirty="0" smtClean="0">
                  <a:latin typeface="Symbol" panose="05050102010706020507" pitchFamily="18" charset="2"/>
                </a:endParaRPr>
              </a:p>
              <a:p>
                <a:pPr marL="800100" lvl="1" indent="-342900">
                  <a:buFont typeface="Courier New" panose="02070309020205020404" pitchFamily="49" charset="0"/>
                  <a:buChar char="o"/>
                </a:pP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Quantities: 	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∆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𝑋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 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𝑋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𝑔𝑒𝑚𝑐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−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𝑋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𝑟𝑒𝑐𝑜𝑛</m:t>
                        </m:r>
                      </m:sub>
                    </m:sSub>
                  </m:oMath>
                </a14:m>
                <a:endParaRPr lang="en-US" sz="2400" dirty="0" smtClean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lvl="5"/>
                <a:r>
                  <a:rPr lang="en-US" sz="2400" dirty="0" smtClean="0">
                    <a:ea typeface="Cambria Math" panose="02040503050406030204" pitchFamily="18" charset="0"/>
                    <a:cs typeface="Arial" panose="020B0604020202020204" pitchFamily="34" charset="0"/>
                  </a:rPr>
                  <a:t>    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∆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𝑌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 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𝑌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𝑔𝑒𝑚𝑐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−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𝑌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𝑟𝑒𝑐𝑜𝑛</m:t>
                        </m:r>
                      </m:sub>
                    </m:sSub>
                  </m:oMath>
                </a14:m>
                <a:endParaRPr lang="en-US" sz="2400" dirty="0" smtClean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lvl="5"/>
                <a:r>
                  <a:rPr lang="en-US" sz="2400" dirty="0" smtClean="0">
                    <a:latin typeface="Symbol" panose="05050102010706020507" pitchFamily="18" charset="2"/>
                    <a:cs typeface="Arial" panose="020B0604020202020204" pitchFamily="34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∆</m:t>
                    </m:r>
                    <m:acc>
                      <m:accPr>
                        <m:chr m:val="⃑"/>
                        <m:ctrlPr>
                          <a:rPr lang="en-US" sz="24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𝑅</m:t>
                        </m:r>
                      </m:e>
                    </m:acc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 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|</m:t>
                        </m:r>
                        <m:acc>
                          <m:accPr>
                            <m:chr m:val="⃑"/>
                            <m:ctrlPr>
                              <a:rPr lang="en-US" sz="2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accPr>
                          <m:e>
                            <m:r>
                              <a:rPr lang="en-US" sz="2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𝑅</m:t>
                            </m:r>
                          </m:e>
                        </m:acc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𝑔𝑒𝑚𝑐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−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acc>
                          <m:accPr>
                            <m:chr m:val="⃑"/>
                            <m:ctrlPr>
                              <a:rPr lang="en-US" sz="2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accPr>
                          <m:e>
                            <m:r>
                              <a:rPr lang="en-US" sz="2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𝑅</m:t>
                            </m:r>
                          </m:e>
                        </m:acc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𝑟𝑒𝑐𝑜𝑛</m:t>
                        </m:r>
                      </m:sub>
                    </m:sSub>
                  </m:oMath>
                </a14:m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|</a:t>
                </a:r>
              </a:p>
              <a:p>
                <a:pPr lvl="5"/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 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∆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𝑇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𝑇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𝑔𝑒𝑚𝑐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−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𝑇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𝑟𝑒𝑐𝑜𝑛</m:t>
                        </m:r>
                      </m:sub>
                    </m:sSub>
                  </m:oMath>
                </a14:m>
                <a:endParaRPr lang="en-US" sz="24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5"/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𝑌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𝑟𝑒𝑐𝑜𝑛</m:t>
                        </m:r>
                      </m:sub>
                    </m:sSub>
                  </m:oMath>
                </a14:m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versus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𝑋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𝑟𝑒𝑐𝑜𝑛</m:t>
                        </m:r>
                      </m:sub>
                    </m:sSub>
                  </m:oMath>
                </a14:m>
                <a:endParaRPr lang="en-US" sz="2400" baseline="-250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5"/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𝐸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𝑑𝑒𝑝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𝐴𝐷𝐶𝐿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, 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𝐴𝐷𝐶𝑅</m:t>
                    </m:r>
                  </m:oMath>
                </a14:m>
                <a:endParaRPr lang="en-US" sz="2400" i="1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5"/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𝑇𝐷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𝐶𝑅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𝑇𝐷𝐶𝐿</m:t>
                    </m:r>
                  </m:oMath>
                </a14:m>
                <a:endParaRPr lang="en-US" sz="24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24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24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910" y="1179227"/>
                <a:ext cx="8299938" cy="5849807"/>
              </a:xfrm>
              <a:prstGeom prst="rect">
                <a:avLst/>
              </a:prstGeom>
              <a:blipFill rotWithShape="0">
                <a:blip r:embed="rId2"/>
                <a:stretch>
                  <a:fillRect l="-954" t="-7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12540387"/>
                  </p:ext>
                </p:extLst>
              </p:nvPr>
            </p:nvGraphicFramePr>
            <p:xfrm>
              <a:off x="3324224" y="1179227"/>
              <a:ext cx="5598712" cy="149802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799356"/>
                    <a:gridCol w="2799356"/>
                  </a:tblGrid>
                  <a:tr h="398492">
                    <a:tc>
                      <a:txBody>
                        <a:bodyPr/>
                        <a:lstStyle/>
                        <a:p>
                          <a:r>
                            <a:rPr lang="en-US" sz="2000" b="0" dirty="0" err="1" smtClean="0">
                              <a:solidFill>
                                <a:schemeClr val="tx1"/>
                              </a:solidFill>
                            </a:rPr>
                            <a:t>JLab</a:t>
                          </a:r>
                          <a:r>
                            <a:rPr lang="en-US" sz="2000" b="0" dirty="0" smtClean="0">
                              <a:solidFill>
                                <a:schemeClr val="tx1"/>
                              </a:solidFill>
                            </a:rPr>
                            <a:t> software v1.2</a:t>
                          </a:r>
                          <a:endParaRPr lang="en-US" sz="2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 err="1" smtClean="0">
                              <a:solidFill>
                                <a:schemeClr val="tx1"/>
                              </a:solidFill>
                            </a:rPr>
                            <a:t>gemc</a:t>
                          </a:r>
                          <a:r>
                            <a:rPr lang="en-US" sz="2000" b="0" dirty="0" smtClean="0">
                              <a:solidFill>
                                <a:schemeClr val="tx1"/>
                              </a:solidFill>
                            </a:rPr>
                            <a:t> v2.2</a:t>
                          </a:r>
                          <a:endParaRPr lang="en-US" sz="2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</a:tr>
                  <a:tr h="398492">
                    <a:tc>
                      <a:txBody>
                        <a:bodyPr/>
                        <a:lstStyle/>
                        <a:p>
                          <a:r>
                            <a:rPr lang="en-US" sz="2000" dirty="0" err="1" smtClean="0"/>
                            <a:t>coatjava</a:t>
                          </a:r>
                          <a:r>
                            <a:rPr lang="en-US" sz="2000" baseline="0" dirty="0" smtClean="0"/>
                            <a:t> 2.0</a:t>
                          </a:r>
                          <a:endParaRPr lang="en-US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 smtClean="0"/>
                            <a:t>Single paddle hits.</a:t>
                          </a:r>
                          <a:endParaRPr lang="en-US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98492">
                    <a:tc>
                      <a:txBody>
                        <a:bodyPr/>
                        <a:lstStyle/>
                        <a:p>
                          <a:r>
                            <a:rPr lang="en-US" sz="2000" baseline="0" dirty="0" smtClean="0"/>
                            <a:t>Event generators – </a:t>
                          </a:r>
                        </a:p>
                        <a:p>
                          <a:r>
                            <a:rPr lang="en-US" sz="2000" baseline="0" dirty="0" smtClean="0"/>
                            <a:t>uniform distributions</a:t>
                          </a:r>
                          <a:endParaRPr lang="en-US" sz="2000" baseline="30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9144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𝑒𝑝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→</m:t>
                                </m:r>
                                <m:sSup>
                                  <m:sSup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𝑝</m:t>
                                </m:r>
                              </m:oMath>
                            </m:oMathPara>
                          </a14:m>
                          <a:endParaRPr lang="en-US" sz="2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𝑒𝑝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→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𝑒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′</m:t>
                                </m:r>
                                <m:sSup>
                                  <m:sSup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𝜋</m:t>
                                    </m:r>
                                  </m:e>
                                  <m:sup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+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𝜋</m:t>
                                    </m:r>
                                  </m:e>
                                  <m:sup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000" dirty="0" smtClean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12540387"/>
                  </p:ext>
                </p:extLst>
              </p:nvPr>
            </p:nvGraphicFramePr>
            <p:xfrm>
              <a:off x="3324224" y="1179227"/>
              <a:ext cx="5598712" cy="149802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799356"/>
                    <a:gridCol w="2799356"/>
                  </a:tblGrid>
                  <a:tr h="398492">
                    <a:tc>
                      <a:txBody>
                        <a:bodyPr/>
                        <a:lstStyle/>
                        <a:p>
                          <a:r>
                            <a:rPr lang="en-US" sz="2000" b="0" dirty="0" err="1" smtClean="0">
                              <a:solidFill>
                                <a:schemeClr val="tx1"/>
                              </a:solidFill>
                            </a:rPr>
                            <a:t>JLab</a:t>
                          </a:r>
                          <a:r>
                            <a:rPr lang="en-US" sz="2000" b="0" dirty="0" smtClean="0">
                              <a:solidFill>
                                <a:schemeClr val="tx1"/>
                              </a:solidFill>
                            </a:rPr>
                            <a:t> software v1.2</a:t>
                          </a:r>
                          <a:endParaRPr lang="en-US" sz="2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 err="1" smtClean="0">
                              <a:solidFill>
                                <a:schemeClr val="tx1"/>
                              </a:solidFill>
                            </a:rPr>
                            <a:t>gemc</a:t>
                          </a:r>
                          <a:r>
                            <a:rPr lang="en-US" sz="2000" b="0" dirty="0" smtClean="0">
                              <a:solidFill>
                                <a:schemeClr val="tx1"/>
                              </a:solidFill>
                            </a:rPr>
                            <a:t> v2.2</a:t>
                          </a:r>
                          <a:endParaRPr lang="en-US" sz="2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</a:tr>
                  <a:tr h="398492">
                    <a:tc>
                      <a:txBody>
                        <a:bodyPr/>
                        <a:lstStyle/>
                        <a:p>
                          <a:r>
                            <a:rPr lang="en-US" sz="2000" dirty="0" err="1" smtClean="0"/>
                            <a:t>coatjava</a:t>
                          </a:r>
                          <a:r>
                            <a:rPr lang="en-US" sz="2000" baseline="0" dirty="0" smtClean="0"/>
                            <a:t> 2.0</a:t>
                          </a:r>
                          <a:endParaRPr lang="en-US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 smtClean="0"/>
                            <a:t>Single paddle hits.</a:t>
                          </a:r>
                          <a:endParaRPr lang="en-US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701040">
                    <a:tc>
                      <a:txBody>
                        <a:bodyPr/>
                        <a:lstStyle/>
                        <a:p>
                          <a:r>
                            <a:rPr lang="en-US" sz="2000" baseline="0" dirty="0" smtClean="0"/>
                            <a:t>Event generators – </a:t>
                          </a:r>
                        </a:p>
                        <a:p>
                          <a:r>
                            <a:rPr lang="en-US" sz="2000" baseline="0" dirty="0" smtClean="0"/>
                            <a:t>uniform distributions</a:t>
                          </a:r>
                          <a:endParaRPr lang="en-US" sz="2000" baseline="30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100436" t="-116379" r="-436" b="-15517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6173" y="4946821"/>
            <a:ext cx="2827827" cy="944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0199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822" y="0"/>
            <a:ext cx="8752114" cy="783597"/>
          </a:xfrm>
        </p:spPr>
        <p:txBody>
          <a:bodyPr/>
          <a:lstStyle/>
          <a:p>
            <a:r>
              <a:rPr lang="en-US" sz="4000" dirty="0" smtClean="0"/>
              <a:t>Position Studies- 1</a:t>
            </a:r>
            <a:endParaRPr lang="en-US" sz="4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393" y="1209315"/>
            <a:ext cx="6126394" cy="476693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2475851" y="5906924"/>
                <a:ext cx="2332305" cy="39190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∆</m:t>
                      </m:r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𝑋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𝑋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𝑔𝑒𝑚𝑐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𝑋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𝑟𝑒𝑐𝑜𝑛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5851" y="5906924"/>
                <a:ext cx="2332305" cy="391902"/>
              </a:xfrm>
              <a:prstGeom prst="rect">
                <a:avLst/>
              </a:prstGeom>
              <a:blipFill rotWithShape="0">
                <a:blip r:embed="rId3"/>
                <a:stretch>
                  <a:fillRect b="-6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0" y="1818857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1A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-58700" y="3162300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1B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6487" y="48006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917317" y="963093"/>
            <a:ext cx="198873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Magnetic fields set to zero.</a:t>
            </a:r>
          </a:p>
          <a:p>
            <a:endParaRPr lang="en-US" dirty="0"/>
          </a:p>
          <a:p>
            <a:r>
              <a:rPr lang="en-US" dirty="0" smtClean="0"/>
              <a:t>Panel widths:</a:t>
            </a:r>
          </a:p>
          <a:p>
            <a:r>
              <a:rPr lang="en-US" dirty="0" smtClean="0"/>
              <a:t>1A – 15 cm</a:t>
            </a:r>
          </a:p>
          <a:p>
            <a:r>
              <a:rPr lang="en-US" dirty="0" smtClean="0"/>
              <a:t>1B – 6 cm</a:t>
            </a:r>
          </a:p>
          <a:p>
            <a:r>
              <a:rPr lang="en-US" dirty="0" smtClean="0"/>
              <a:t>2 – 22cm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095444" y="716872"/>
                <a:ext cx="75918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5444" y="716872"/>
                <a:ext cx="759182" cy="58477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532075" y="783596"/>
                <a:ext cx="80009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2075" y="783596"/>
                <a:ext cx="800091" cy="58477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146833" y="783597"/>
                <a:ext cx="80009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6833" y="783597"/>
                <a:ext cx="800091" cy="58477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2654795" y="716872"/>
                <a:ext cx="348044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4795" y="716872"/>
                <a:ext cx="348044" cy="492443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6968774" y="3156616"/>
            <a:ext cx="217522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Panels show increase in width expected for current  digitization in </a:t>
            </a:r>
            <a:r>
              <a:rPr lang="en-US" dirty="0" err="1" smtClean="0"/>
              <a:t>gemc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917317" y="4902546"/>
            <a:ext cx="21752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Geometry used in </a:t>
            </a:r>
            <a:r>
              <a:rPr lang="en-US" dirty="0" err="1" smtClean="0"/>
              <a:t>coatjava</a:t>
            </a:r>
            <a:r>
              <a:rPr lang="en-US" dirty="0" smtClean="0"/>
              <a:t> 2.0 from same database used by </a:t>
            </a:r>
            <a:r>
              <a:rPr lang="en-US" dirty="0" err="1" smtClean="0"/>
              <a:t>gemc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25601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822" y="0"/>
            <a:ext cx="8752114" cy="783597"/>
          </a:xfrm>
        </p:spPr>
        <p:txBody>
          <a:bodyPr/>
          <a:lstStyle/>
          <a:p>
            <a:r>
              <a:rPr lang="en-US" sz="4000" dirty="0" smtClean="0"/>
              <a:t>Position Studies- 2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115" y="1180844"/>
            <a:ext cx="6273476" cy="483987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095444" y="716872"/>
                <a:ext cx="75918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5444" y="716872"/>
                <a:ext cx="759182" cy="58477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654795" y="735999"/>
                <a:ext cx="348044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4795" y="735999"/>
                <a:ext cx="348044" cy="492443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146833" y="762512"/>
                <a:ext cx="80009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6833" y="762512"/>
                <a:ext cx="800091" cy="58477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539344" y="783597"/>
                <a:ext cx="80009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9344" y="783597"/>
                <a:ext cx="800091" cy="58477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0" y="1670949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1A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3245665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1B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-4679" y="492051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2711409" y="5936920"/>
                <a:ext cx="2350515" cy="39190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∆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𝑌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 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𝑌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𝑔𝑒𝑚𝑐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 −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𝑌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𝑟𝑒𝑐𝑜𝑛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1409" y="5936920"/>
                <a:ext cx="2350515" cy="391902"/>
              </a:xfrm>
              <a:prstGeom prst="rect">
                <a:avLst/>
              </a:prstGeom>
              <a:blipFill rotWithShape="0">
                <a:blip r:embed="rId7"/>
                <a:stretch>
                  <a:fillRect b="-6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6810375" y="970886"/>
            <a:ext cx="209567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Magnetic fields set to zero.</a:t>
            </a:r>
          </a:p>
          <a:p>
            <a:endParaRPr lang="en-US" dirty="0"/>
          </a:p>
          <a:p>
            <a:r>
              <a:rPr lang="en-US" dirty="0" smtClean="0"/>
              <a:t>Panel widths:</a:t>
            </a:r>
          </a:p>
          <a:p>
            <a:r>
              <a:rPr lang="en-US" dirty="0" smtClean="0"/>
              <a:t>1A – 15 cm</a:t>
            </a:r>
          </a:p>
          <a:p>
            <a:r>
              <a:rPr lang="en-US" dirty="0" smtClean="0"/>
              <a:t>1B – 6 cm</a:t>
            </a:r>
          </a:p>
          <a:p>
            <a:r>
              <a:rPr lang="en-US" dirty="0" smtClean="0"/>
              <a:t>2 – 22 cm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810375" y="3189500"/>
            <a:ext cx="209567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Widths reflect geometry of each paddle.</a:t>
            </a:r>
          </a:p>
          <a:p>
            <a:endParaRPr lang="en-US" dirty="0"/>
          </a:p>
          <a:p>
            <a:r>
              <a:rPr lang="en-US" dirty="0" smtClean="0"/>
              <a:t>Spike in panel 2 and a wee bit in panel 1b likely due to hit in neighboring counter. Under investigation.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85277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822" y="0"/>
            <a:ext cx="8752114" cy="783597"/>
          </a:xfrm>
        </p:spPr>
        <p:txBody>
          <a:bodyPr/>
          <a:lstStyle/>
          <a:p>
            <a:r>
              <a:rPr lang="en-US" sz="4000" dirty="0" smtClean="0"/>
              <a:t>Deposited Energy and ADCs</a:t>
            </a:r>
            <a:endParaRPr lang="en-US" sz="4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805" y="1133475"/>
            <a:ext cx="4719594" cy="506683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47769" y="706746"/>
                <a:ext cx="75918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769" y="706746"/>
                <a:ext cx="759182" cy="58477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978520" y="706746"/>
                <a:ext cx="348044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8520" y="706746"/>
                <a:ext cx="348044" cy="492443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013358" y="726308"/>
                <a:ext cx="80009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3358" y="726308"/>
                <a:ext cx="800091" cy="58477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100197" y="726308"/>
                <a:ext cx="80009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0197" y="726308"/>
                <a:ext cx="800091" cy="58477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25553" y="1751119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1A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6028" y="2738095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1A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6522" y="4454604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1B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5553" y="5441580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1B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944118" y="3095946"/>
                <a:ext cx="683457" cy="3978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𝑑𝑒𝑝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4118" y="3095946"/>
                <a:ext cx="683457" cy="397866"/>
              </a:xfrm>
              <a:prstGeom prst="rect">
                <a:avLst/>
              </a:prstGeom>
              <a:blipFill rotWithShape="0">
                <a:blip r:embed="rId7"/>
                <a:stretch>
                  <a:fillRect l="-8929" r="-6250" b="-246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944119" y="5878647"/>
                <a:ext cx="683457" cy="3978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𝑑𝑒𝑝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4119" y="5878647"/>
                <a:ext cx="683457" cy="397866"/>
              </a:xfrm>
              <a:prstGeom prst="rect">
                <a:avLst/>
              </a:prstGeom>
              <a:blipFill rotWithShape="0">
                <a:blip r:embed="rId8"/>
                <a:stretch>
                  <a:fillRect l="-8929" r="-6250" b="-24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6028" y="926220"/>
                <a:ext cx="569835" cy="3314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𝑑𝑒𝑝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28" y="926220"/>
                <a:ext cx="569835" cy="331437"/>
              </a:xfrm>
              <a:prstGeom prst="rect">
                <a:avLst/>
              </a:prstGeom>
              <a:blipFill rotWithShape="0">
                <a:blip r:embed="rId9"/>
                <a:stretch>
                  <a:fillRect l="-9677" r="-7527" b="-2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5044850" y="4706348"/>
                <a:ext cx="28937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𝐸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4850" y="4706348"/>
                <a:ext cx="289375" cy="369332"/>
              </a:xfrm>
              <a:prstGeom prst="rect">
                <a:avLst/>
              </a:prstGeom>
              <a:blipFill rotWithShape="0">
                <a:blip r:embed="rId10"/>
                <a:stretch>
                  <a:fillRect l="-23404" r="-17021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5044850" y="1952181"/>
                <a:ext cx="28937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𝐸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4850" y="1952181"/>
                <a:ext cx="289375" cy="369332"/>
              </a:xfrm>
              <a:prstGeom prst="rect">
                <a:avLst/>
              </a:prstGeom>
              <a:blipFill rotWithShape="0">
                <a:blip r:embed="rId11"/>
                <a:stretch>
                  <a:fillRect l="-23404" r="-17021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0" y="3671241"/>
                <a:ext cx="569835" cy="3314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𝑑𝑒𝑝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671241"/>
                <a:ext cx="569835" cy="331437"/>
              </a:xfrm>
              <a:prstGeom prst="rect">
                <a:avLst/>
              </a:prstGeom>
              <a:blipFill rotWithShape="0">
                <a:blip r:embed="rId12"/>
                <a:stretch>
                  <a:fillRect l="-8602" r="-7527" b="-254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/>
          <p:cNvSpPr txBox="1"/>
          <p:nvPr/>
        </p:nvSpPr>
        <p:spPr>
          <a:xfrm>
            <a:off x="6122354" y="1199189"/>
            <a:ext cx="198873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Magnetic fields set to zero.</a:t>
            </a:r>
          </a:p>
          <a:p>
            <a:endParaRPr lang="en-US" dirty="0"/>
          </a:p>
          <a:p>
            <a:r>
              <a:rPr lang="en-US" dirty="0" smtClean="0"/>
              <a:t>Panel thickness:</a:t>
            </a:r>
          </a:p>
          <a:p>
            <a:r>
              <a:rPr lang="en-US" dirty="0" smtClean="0"/>
              <a:t>1A – 5 cm</a:t>
            </a:r>
          </a:p>
          <a:p>
            <a:r>
              <a:rPr lang="en-US" dirty="0" smtClean="0"/>
              <a:t>1B – 6 cm</a:t>
            </a:r>
          </a:p>
          <a:p>
            <a:r>
              <a:rPr lang="en-US" dirty="0" smtClean="0"/>
              <a:t>2 – 5 cm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6122354" y="3594921"/>
            <a:ext cx="227869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Position of </a:t>
            </a:r>
            <a:r>
              <a:rPr lang="en-US" i="1" dirty="0" err="1" smtClean="0"/>
              <a:t>E</a:t>
            </a:r>
            <a:r>
              <a:rPr lang="en-US" i="1" baseline="-25000" dirty="0" err="1" smtClean="0"/>
              <a:t>dep</a:t>
            </a:r>
            <a:r>
              <a:rPr lang="en-US" dirty="0" smtClean="0"/>
              <a:t> peak consistent with past measured response and thickness of the paddle.</a:t>
            </a:r>
          </a:p>
        </p:txBody>
      </p:sp>
    </p:spTree>
    <p:extLst>
      <p:ext uri="{BB962C8B-B14F-4D97-AF65-F5344CB8AC3E}">
        <p14:creationId xmlns:p14="http://schemas.microsoft.com/office/powerpoint/2010/main" val="2860124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822" y="0"/>
            <a:ext cx="8752114" cy="783597"/>
          </a:xfrm>
        </p:spPr>
        <p:txBody>
          <a:bodyPr/>
          <a:lstStyle/>
          <a:p>
            <a:r>
              <a:rPr lang="en-US" sz="4000" dirty="0" smtClean="0"/>
              <a:t>Timing</a:t>
            </a:r>
            <a:endParaRPr lang="en-US" sz="4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50" y="1184564"/>
            <a:ext cx="6305778" cy="478760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2723410" y="5972173"/>
                <a:ext cx="2306529" cy="39190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∆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𝑇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𝑇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𝑔𝑒𝑚𝑐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 −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𝑇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𝑟𝑒𝑐𝑜𝑛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3410" y="5972173"/>
                <a:ext cx="2306529" cy="391902"/>
              </a:xfrm>
              <a:prstGeom prst="rect">
                <a:avLst/>
              </a:prstGeom>
              <a:blipFill rotWithShape="0">
                <a:blip r:embed="rId3"/>
                <a:stretch>
                  <a:fillRect b="-6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943044" y="706746"/>
                <a:ext cx="75918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3044" y="706746"/>
                <a:ext cx="759182" cy="58477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626220" y="708642"/>
                <a:ext cx="348044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6220" y="708642"/>
                <a:ext cx="348044" cy="492443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059004" y="777863"/>
                <a:ext cx="80009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9004" y="777863"/>
                <a:ext cx="800091" cy="58477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690879" y="772130"/>
                <a:ext cx="80009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0879" y="772130"/>
                <a:ext cx="800091" cy="584775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25553" y="1751119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1A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5553" y="3492314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1B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5553" y="487222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858001" y="4494845"/>
            <a:ext cx="20649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Required timing resolution is in the range 35-80 </a:t>
            </a:r>
            <a:r>
              <a:rPr lang="en-US" dirty="0" err="1" smtClean="0"/>
              <a:t>ps</a:t>
            </a:r>
            <a:r>
              <a:rPr lang="en-US" dirty="0" smtClean="0"/>
              <a:t> for combined panels 1a and 1b.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743928" y="1064517"/>
            <a:ext cx="233339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Timing resolutions </a:t>
            </a:r>
          </a:p>
          <a:p>
            <a:endParaRPr lang="en-US" dirty="0" smtClean="0"/>
          </a:p>
          <a:p>
            <a:r>
              <a:rPr lang="en-US" dirty="0" smtClean="0"/>
              <a:t>Panel 1a: 70-130 </a:t>
            </a:r>
            <a:r>
              <a:rPr lang="en-US" dirty="0" err="1" smtClean="0"/>
              <a:t>ps</a:t>
            </a:r>
            <a:endParaRPr lang="en-US" dirty="0" smtClean="0"/>
          </a:p>
          <a:p>
            <a:r>
              <a:rPr lang="en-US" dirty="0" smtClean="0"/>
              <a:t>Panel 1b: 40-100 </a:t>
            </a:r>
            <a:r>
              <a:rPr lang="en-US" dirty="0" err="1" smtClean="0"/>
              <a:t>ps</a:t>
            </a:r>
            <a:endParaRPr lang="en-US" dirty="0" smtClean="0"/>
          </a:p>
          <a:p>
            <a:r>
              <a:rPr lang="en-US" dirty="0" smtClean="0"/>
              <a:t>Panel 2: 140-165 ps.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843619" y="2892149"/>
            <a:ext cx="20649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TDC digitization in </a:t>
            </a:r>
            <a:r>
              <a:rPr lang="en-US" dirty="0" err="1" smtClean="0"/>
              <a:t>gemc</a:t>
            </a:r>
            <a:r>
              <a:rPr lang="en-US" dirty="0" smtClean="0"/>
              <a:t> needs to be made more realistic.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0385213"/>
      </p:ext>
    </p:extLst>
  </p:cSld>
  <p:clrMapOvr>
    <a:masterClrMapping/>
  </p:clrMapOvr>
</p:sld>
</file>

<file path=ppt/theme/theme1.xml><?xml version="1.0" encoding="utf-8"?>
<a:theme xmlns:a="http://schemas.openxmlformats.org/drawingml/2006/main" name="1_Powerpoint Template Lehman Review June 07">
  <a:themeElements>
    <a:clrScheme name="Powerpoint Template Lehman Review June 07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owerpoint Template Lehman Review June 07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owerpoint Template Lehman Review June 07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 Template Lehman Review June 07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 Template Lehman Review June 07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 Template Lehman Review June 07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 Template Lehman Review June 07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 Template Lehman Review June 07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 Template Lehman Review June 07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 Template Lehman Review June 07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 Template Lehman Review June 07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 Template Lehman Review June 07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 Template Lehman Review June 07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 Template Lehman Review June 07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Powerpoint Template Lehman Review June 07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owerpoint Template Lehman Review June 07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owerpoint Template Lehman Review June 07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 Template Lehman Review June 07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 Template Lehman Review June 07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 Template Lehman Review June 07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 Template Lehman Review June 07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 Template Lehman Review June 07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 Template Lehman Review June 07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 Template Lehman Review June 07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 Template Lehman Review June 07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 Template Lehman Review June 07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 Template Lehman Review June 07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 Template Lehman Review June 07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Powerpoint Template Lehman Review June 07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owerpoint Template Lehman Review June 07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owerpoint Template Lehman Review June 07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 Template Lehman Review June 07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 Template Lehman Review June 07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 Template Lehman Review June 07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 Template Lehman Review June 07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 Template Lehman Review June 07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 Template Lehman Review June 07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 Template Lehman Review June 07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 Template Lehman Review June 07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 Template Lehman Review June 07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 Template Lehman Review June 07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 Template Lehman Review June 07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_Powerpoint Template Lehman Review June 07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owerpoint Template Lehman Review June 07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owerpoint Template Lehman Review June 07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 Template Lehman Review June 07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 Template Lehman Review June 07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 Template Lehman Review June 07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 Template Lehman Review June 07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 Template Lehman Review June 07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 Template Lehman Review June 07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 Template Lehman Review June 07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 Template Lehman Review June 07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 Template Lehman Review June 07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 Template Lehman Review June 07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 Template Lehman Review June 07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5_Powerpoint Template Lehman Review June 07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owerpoint Template Lehman Review June 07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owerpoint Template Lehman Review June 07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 Template Lehman Review June 07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 Template Lehman Review June 07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 Template Lehman Review June 07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 Template Lehman Review June 07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 Template Lehman Review June 07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 Template Lehman Review June 07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 Template Lehman Review June 07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 Template Lehman Review June 07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 Template Lehman Review June 07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 Template Lehman Review June 07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 Template Lehman Review June 07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6_Powerpoint Template Lehman Review June 07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owerpoint Template Lehman Review June 07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owerpoint Template Lehman Review June 07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 Template Lehman Review June 07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 Template Lehman Review June 07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 Template Lehman Review June 07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 Template Lehman Review June 07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 Template Lehman Review June 07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 Template Lehman Review June 07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 Template Lehman Review June 07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 Template Lehman Review June 07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 Template Lehman Review June 07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 Template Lehman Review June 07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 Template Lehman Review June 07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31250</TotalTime>
  <Words>633</Words>
  <Application>Microsoft Office PowerPoint</Application>
  <PresentationFormat>On-screen Show (4:3)</PresentationFormat>
  <Paragraphs>187</Paragraphs>
  <Slides>13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13</vt:i4>
      </vt:variant>
    </vt:vector>
  </HeadingPairs>
  <TitlesOfParts>
    <vt:vector size="28" baseType="lpstr">
      <vt:lpstr>ＭＳ Ｐゴシック</vt:lpstr>
      <vt:lpstr>Arial</vt:lpstr>
      <vt:lpstr>Calibri</vt:lpstr>
      <vt:lpstr>Cambria Math</vt:lpstr>
      <vt:lpstr>Courier New</vt:lpstr>
      <vt:lpstr>DejaVu Sans</vt:lpstr>
      <vt:lpstr>Symbol</vt:lpstr>
      <vt:lpstr>Times New Roman</vt:lpstr>
      <vt:lpstr>Wingdings</vt:lpstr>
      <vt:lpstr>1_Powerpoint Template Lehman Review June 07</vt:lpstr>
      <vt:lpstr>2_Powerpoint Template Lehman Review June 07</vt:lpstr>
      <vt:lpstr>3_Powerpoint Template Lehman Review June 07</vt:lpstr>
      <vt:lpstr>4_Powerpoint Template Lehman Review June 07</vt:lpstr>
      <vt:lpstr>5_Powerpoint Template Lehman Review June 07</vt:lpstr>
      <vt:lpstr>6_Powerpoint Template Lehman Review June 07</vt:lpstr>
      <vt:lpstr>PowerPoint Presentation</vt:lpstr>
      <vt:lpstr>TOF Reconstruction</vt:lpstr>
      <vt:lpstr>TOF Reconstruction</vt:lpstr>
      <vt:lpstr>FTOF Software Status</vt:lpstr>
      <vt:lpstr>FTOF Software Validation Studies</vt:lpstr>
      <vt:lpstr>Position Studies- 1</vt:lpstr>
      <vt:lpstr>Position Studies- 2</vt:lpstr>
      <vt:lpstr>Deposited Energy and ADCs</vt:lpstr>
      <vt:lpstr>Timing</vt:lpstr>
      <vt:lpstr>Time Resolution - 1</vt:lpstr>
      <vt:lpstr>Time Resolution - 2</vt:lpstr>
      <vt:lpstr>Time Resolution - 3</vt:lpstr>
      <vt:lpstr>Summary</vt:lpstr>
    </vt:vector>
  </TitlesOfParts>
  <Company>Jefferson Lab</Company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Software Project Review Plenary talk</dc:title>
  <dc:creator>ggilfoyl@richmond.edu</dc:creator>
  <cp:lastModifiedBy>gilfoyle</cp:lastModifiedBy>
  <cp:revision>480</cp:revision>
  <cp:lastPrinted>2015-02-05T16:33:33Z</cp:lastPrinted>
  <dcterms:created xsi:type="dcterms:W3CDTF">2012-05-15T10:35:08Z</dcterms:created>
  <dcterms:modified xsi:type="dcterms:W3CDTF">2016-02-21T17:25:37Z</dcterms:modified>
</cp:coreProperties>
</file>