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567055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CFBDDFD-D1A8-495C-A600-50C8AFC7FD7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3BDD7FE-B1EA-41A0-AF3F-27E3DDDC66E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437598A-E08B-411B-845B-A1C30450030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C41069B-2570-4C03-89B7-3C04C76249F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CEDA898-7F56-449D-A054-F6287559ADD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443DA10-823C-4D57-9F80-73C40A0EDFA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66A868D-46F2-444D-8C54-CFB72CD8DE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67C70A2-CB59-43EC-BF80-A1C58379992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E93BFB2-FBED-4787-8D6A-FDB18C1DF92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DDB7CB3-8160-4FC1-8C27-AF5D49A8031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53D8208-8619-4727-8485-E402337D8F5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E546401-A6B8-40C3-885D-90F4EA5537B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>
          <a:xfrm>
            <a:off x="3447360" y="5165280"/>
            <a:ext cx="319356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lnSpc>
                <a:spcPct val="100000"/>
              </a:lnSpc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>
          <a:xfrm>
            <a:off x="7227360" y="516528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lnSpc>
                <a:spcPct val="100000"/>
              </a:lnSpc>
              <a:buNone/>
              <a:defRPr b="0" lang="en-US" sz="14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727E197-F6EE-495B-8373-4CBE0C580FFE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504000" y="5165280"/>
            <a:ext cx="2346840" cy="389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defRPr b="0" lang="en-US" sz="1400" spc="-1" strike="noStrike">
                <a:latin typeface="Times New Roman"/>
              </a:defRPr>
            </a:lvl1pPr>
          </a:lstStyle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>
        <mc:Choice xmlns:a14="http://schemas.microsoft.com/office/drawing/2010/main" Requires="a14">
          <p:sp>
            <p:nvSpPr>
              <p:cNvPr id="41" name=""/>
              <p:cNvSpPr txBox="1"/>
              <p:nvPr/>
            </p:nvSpPr>
            <p:spPr>
              <a:xfrm rot="21592800">
                <a:off x="8710560" y="1051560"/>
                <a:ext cx="1038240" cy="39060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>
                    <m:r>
                      <m:t xml:space="preserve">R</m:t>
                    </m:r>
                    <m:r>
                      <m:t xml:space="preserve">=</m:t>
                    </m:r>
                    <m:f>
                      <m:num>
                        <m:r>
                          <m:t xml:space="preserve">d</m:t>
                        </m:r>
                        <m:d>
                          <m:dPr>
                            <m:begChr m:val="("/>
                            <m:endChr m:val=")"/>
                          </m:dPr>
                          <m:e>
                            <m:r>
                              <m:t xml:space="preserve">e</m:t>
                            </m:r>
                            <m:r>
                              <m:t xml:space="preserve">,</m:t>
                            </m:r>
                            <m:r>
                              <m:t xml:space="preserve">e</m:t>
                            </m:r>
                            <m:r>
                              <m:t xml:space="preserve">'</m:t>
                            </m:r>
                            <m:r>
                              <m:t xml:space="preserve">n</m:t>
                            </m:r>
                          </m:e>
                        </m:d>
                        <m:r>
                          <m:t xml:space="preserve">p</m:t>
                        </m:r>
                      </m:num>
                      <m:den>
                        <m:r>
                          <m:t xml:space="preserve">d</m:t>
                        </m:r>
                        <m:d>
                          <m:dPr>
                            <m:begChr m:val="("/>
                            <m:endChr m:val=")"/>
                          </m:dPr>
                          <m:e>
                            <m:r>
                              <m:t xml:space="preserve">e</m:t>
                            </m:r>
                            <m:r>
                              <m:t xml:space="preserve">,</m:t>
                            </m:r>
                            <m:r>
                              <m:t xml:space="preserve">e</m:t>
                            </m:r>
                            <m:r>
                              <m:t xml:space="preserve">'</m:t>
                            </m:r>
                            <m:r>
                              <m:t xml:space="preserve">p</m:t>
                            </m:r>
                          </m:e>
                        </m:d>
                        <m:r>
                          <m:t xml:space="preserve">n</m:t>
                        </m:r>
                      </m:den>
                    </m:f>
                  </m:oMath>
                </a14:m>
              </a:p>
            </p:txBody>
          </p:sp>
        </mc:Choice>
        <mc:Fallback/>
      </mc:AlternateContent>
      <p:sp>
        <p:nvSpPr>
          <p:cNvPr id="42" name="PlaceHolder 1"/>
          <p:cNvSpPr/>
          <p:nvPr/>
        </p:nvSpPr>
        <p:spPr>
          <a:xfrm>
            <a:off x="228600" y="96840"/>
            <a:ext cx="9828360" cy="70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1" lang="en-US" sz="2400" spc="-1" strike="noStrike">
                <a:solidFill>
                  <a:srgbClr val="3465a4"/>
                </a:solidFill>
                <a:latin typeface="Aptos Display"/>
                <a:ea typeface="DejaVu Sans"/>
              </a:rPr>
              <a:t>Measurement of the Neutron Magnetic Form Factor G</a:t>
            </a:r>
            <a:r>
              <a:rPr b="1" lang="en-US" sz="2400" spc="-1" strike="noStrike" baseline="-8000">
                <a:solidFill>
                  <a:srgbClr val="3465a4"/>
                </a:solidFill>
                <a:latin typeface="Aptos Display"/>
                <a:ea typeface="DejaVu Sans"/>
              </a:rPr>
              <a:t>M</a:t>
            </a:r>
            <a:r>
              <a:rPr b="1" lang="en-US" sz="2400" spc="-1" strike="noStrike" baseline="33000">
                <a:solidFill>
                  <a:srgbClr val="3465a4"/>
                </a:solidFill>
                <a:latin typeface="Aptos Display"/>
                <a:ea typeface="DejaVu Sans"/>
              </a:rPr>
              <a:t>n</a:t>
            </a:r>
            <a:r>
              <a:rPr b="1" lang="en-US" sz="2400" spc="-1" strike="noStrike">
                <a:solidFill>
                  <a:srgbClr val="3465a4"/>
                </a:solidFill>
                <a:latin typeface="Aptos Display"/>
                <a:ea typeface="DejaVu Sans"/>
              </a:rPr>
              <a:t> at </a:t>
            </a:r>
            <a:br>
              <a:rPr sz="2400"/>
            </a:br>
            <a:r>
              <a:rPr b="1" lang="en-US" sz="2400" spc="-1" strike="noStrike">
                <a:solidFill>
                  <a:srgbClr val="3465a4"/>
                </a:solidFill>
                <a:latin typeface="Aptos Display"/>
                <a:ea typeface="DejaVu Sans"/>
              </a:rPr>
              <a:t>High  Q</a:t>
            </a:r>
            <a:r>
              <a:rPr b="1" lang="en-US" sz="2400" spc="-1" strike="noStrike" baseline="33000">
                <a:solidFill>
                  <a:srgbClr val="3465a4"/>
                </a:solidFill>
                <a:latin typeface="Aptos Display"/>
                <a:ea typeface="DejaVu Sans"/>
              </a:rPr>
              <a:t>2</a:t>
            </a:r>
            <a:r>
              <a:rPr b="1" lang="en-US" sz="2400" spc="-1" strike="noStrike">
                <a:solidFill>
                  <a:srgbClr val="3465a4"/>
                </a:solidFill>
                <a:latin typeface="Aptos Display"/>
                <a:ea typeface="DejaVu Sans"/>
              </a:rPr>
              <a:t> Using the Ratio Method on Deuterium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3" name=""/>
          <p:cNvSpPr/>
          <p:nvPr/>
        </p:nvSpPr>
        <p:spPr>
          <a:xfrm>
            <a:off x="457200" y="1143000"/>
            <a:ext cx="11428560" cy="136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4" name=""/>
          <p:cNvSpPr/>
          <p:nvPr/>
        </p:nvSpPr>
        <p:spPr>
          <a:xfrm>
            <a:off x="288000" y="1071000"/>
            <a:ext cx="9540720" cy="54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ff0000"/>
                </a:solidFill>
                <a:latin typeface="Arial"/>
                <a:ea typeface="DejaVu Sans"/>
              </a:rPr>
              <a:t>Goal: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 Extract G</a:t>
            </a:r>
            <a:r>
              <a:rPr b="0" lang="en-US" sz="1400" spc="-1" strike="noStrike" baseline="-8000">
                <a:solidFill>
                  <a:srgbClr val="000000"/>
                </a:solidFill>
                <a:latin typeface="Arial"/>
                <a:ea typeface="DejaVu Sans"/>
              </a:rPr>
              <a:t>M</a:t>
            </a:r>
            <a:r>
              <a:rPr b="0" lang="en-US" sz="14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 at high Q</a:t>
            </a:r>
            <a:r>
              <a:rPr b="0" lang="en-US" sz="14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 using the ratio of </a:t>
            </a:r>
            <a:r>
              <a:rPr b="0" lang="en-US" sz="1400" spc="-1" strike="noStrike">
                <a:solidFill>
                  <a:srgbClr val="3465a4"/>
                </a:solidFill>
                <a:latin typeface="Arial"/>
                <a:ea typeface="DejaVu Sans"/>
              </a:rPr>
              <a:t>quasi-elastic e-n 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and</a:t>
            </a:r>
            <a:r>
              <a:rPr b="0" lang="en-US" sz="1400" spc="-1" strike="noStrike">
                <a:solidFill>
                  <a:srgbClr val="3465a4"/>
                </a:solidFill>
                <a:latin typeface="Arial"/>
                <a:ea typeface="DejaVu Sans"/>
              </a:rPr>
              <a:t> quasi-elastic e-p</a:t>
            </a: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 events on deuterium: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914400" y="770400"/>
            <a:ext cx="7999920" cy="289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L.Baashen (KSU), B.A.Raue (FIU), G.P.Gilfoyle (Richmond)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46" name=""/>
          <p:cNvSpPr/>
          <p:nvPr/>
        </p:nvSpPr>
        <p:spPr>
          <a:xfrm>
            <a:off x="457200" y="1143000"/>
            <a:ext cx="11428560" cy="136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  <a:ea typeface="DejaVu Sans"/>
              </a:rPr>
              <a:t>=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7" name="TextBox 2"/>
          <p:cNvSpPr/>
          <p:nvPr/>
        </p:nvSpPr>
        <p:spPr>
          <a:xfrm>
            <a:off x="3862800" y="1405440"/>
            <a:ext cx="6086520" cy="1914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1. The neutron magnetic form factor is a fundamental observable related to the distribution of magnetization in the neutron.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2. Figure to the left shows world’s data for GMn including anticipated results.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3. Curves show recent theoretical calculations from Gutsche et al. (PRD 97, 054011, 2018))and Miller et al. (arXiv 1912.07797 [nucl-th], 2020).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4. Considerable progress has been made. The Pass 1 extraction of GMn is complete and was the topic of L.Baashen’s doctoral thesis at Florida International University.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5. The group is now analyzing the Pass 2 data which has increased statistics and improved resolution.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6. Additional RGB run time will extend the reach in Q</a:t>
            </a:r>
            <a:r>
              <a:rPr b="0" lang="en-US" sz="1200" spc="-1" strike="noStrike" baseline="30000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and improve the statistical precision.</a:t>
            </a:r>
            <a:endParaRPr b="0" lang="en-US" sz="1200" spc="-1" strike="noStrike">
              <a:latin typeface="Arial"/>
            </a:endParaRPr>
          </a:p>
        </p:txBody>
      </p:sp>
      <mc:AlternateContent>
        <mc:Choice xmlns:a14="http://schemas.microsoft.com/office/drawing/2010/main" Requires="a14">
          <p:sp>
            <p:nvSpPr>
              <p:cNvPr id="48" name=""/>
              <p:cNvSpPr txBox="1"/>
              <p:nvPr/>
            </p:nvSpPr>
            <p:spPr>
              <a:xfrm>
                <a:off x="4166640" y="2677320"/>
                <a:ext cx="718560" cy="358560"/>
              </a:xfrm>
              <a:prstGeom prst="rect">
                <a:avLst/>
              </a:prstGeom>
            </p:spPr>
            <p:txBody>
              <a:bodyPr/>
              <a:p>
                <a14:m>
                  <m:oMath xmlns:m="http://schemas.openxmlformats.org/officeDocument/2006/math"/>
                </a14:m>
              </a:p>
            </p:txBody>
          </p:sp>
        </mc:Choice>
        <mc:Fallback/>
      </mc:AlternateContent>
      <p:sp>
        <p:nvSpPr>
          <p:cNvPr id="49" name=""/>
          <p:cNvSpPr/>
          <p:nvPr/>
        </p:nvSpPr>
        <p:spPr>
          <a:xfrm>
            <a:off x="84600" y="3886200"/>
            <a:ext cx="3199320" cy="162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ff0000"/>
                </a:solidFill>
                <a:latin typeface="Arial"/>
                <a:ea typeface="DejaVu Sans"/>
              </a:rPr>
              <a:t>Quasi-Elastic e-n and e-p Event Selection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1. Use </a:t>
            </a:r>
            <a:r>
              <a:rPr b="0" i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e-n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b="0" i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e-p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scattering angles for electron and nucleon to calculate beam energy. Require 1</a:t>
            </a:r>
            <a:r>
              <a:rPr b="0" lang="en-US" sz="1200" spc="-1" strike="noStrike">
                <a:solidFill>
                  <a:srgbClr val="000000"/>
                </a:solidFill>
                <a:latin typeface="Symbol"/>
                <a:ea typeface="DejaVu Sans"/>
              </a:rPr>
              <a:t>s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cut on result.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2. Require reaction products to lie in the same plane: |</a:t>
            </a:r>
            <a:r>
              <a:rPr b="0" lang="en-US" sz="1200" spc="-1" strike="noStrike">
                <a:solidFill>
                  <a:srgbClr val="000000"/>
                </a:solidFill>
                <a:latin typeface="Symbol"/>
                <a:ea typeface="DejaVu Sans"/>
              </a:rPr>
              <a:t>Df| &lt; 1.7 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deg.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Noto Sans CJK SC"/>
              </a:rPr>
              <a:t>3. Require </a:t>
            </a:r>
            <a:r>
              <a:rPr b="0" lang="en-US" sz="1200" spc="-1" strike="noStrike">
                <a:solidFill>
                  <a:srgbClr val="000000"/>
                </a:solidFill>
                <a:latin typeface="Symbol"/>
                <a:ea typeface="Noto Sans CJK SC"/>
              </a:rPr>
              <a:t>q</a:t>
            </a:r>
            <a:r>
              <a:rPr b="0" lang="en-US" sz="12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pq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Noto Sans CJK SC"/>
              </a:rPr>
              <a:t> &lt; 2-3 deg where </a:t>
            </a:r>
            <a:r>
              <a:rPr b="0" lang="en-US" sz="1200" spc="-1" strike="noStrike">
                <a:solidFill>
                  <a:srgbClr val="000000"/>
                </a:solidFill>
                <a:latin typeface="Symbol"/>
                <a:ea typeface="Noto Sans CJK SC"/>
              </a:rPr>
              <a:t>q</a:t>
            </a:r>
            <a:r>
              <a:rPr b="0" lang="en-US" sz="12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pq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Noto Sans CJK SC"/>
              </a:rPr>
              <a:t> is the angle of the nucleon relative to the 3-momentum transfer.</a:t>
            </a:r>
            <a:endParaRPr b="0" lang="en-US" sz="1200" spc="-1" strike="noStrike">
              <a:latin typeface="Arial"/>
            </a:endParaRPr>
          </a:p>
        </p:txBody>
      </p:sp>
      <p:pic>
        <p:nvPicPr>
          <p:cNvPr id="50" name="" descr=""/>
          <p:cNvPicPr/>
          <p:nvPr/>
        </p:nvPicPr>
        <p:blipFill>
          <a:blip r:embed="rId1"/>
          <a:stretch/>
        </p:blipFill>
        <p:spPr>
          <a:xfrm>
            <a:off x="3016800" y="3862440"/>
            <a:ext cx="2517120" cy="1807200"/>
          </a:xfrm>
          <a:prstGeom prst="rect">
            <a:avLst/>
          </a:prstGeom>
          <a:ln w="0">
            <a:noFill/>
          </a:ln>
        </p:spPr>
      </p:pic>
      <p:sp>
        <p:nvSpPr>
          <p:cNvPr id="51" name=""/>
          <p:cNvSpPr/>
          <p:nvPr/>
        </p:nvSpPr>
        <p:spPr>
          <a:xfrm>
            <a:off x="4451400" y="4114800"/>
            <a:ext cx="913320" cy="60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Symbol"/>
                <a:ea typeface="Noto Sans CJK SC"/>
              </a:rPr>
              <a:t>q</a:t>
            </a:r>
            <a:r>
              <a:rPr b="0" lang="en-US" sz="1200" spc="-1" strike="noStrike" baseline="-8000">
                <a:solidFill>
                  <a:srgbClr val="000000"/>
                </a:solidFill>
                <a:latin typeface="Arial"/>
                <a:ea typeface="Noto Sans CJK SC"/>
              </a:rPr>
              <a:t>pq 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Noto Sans CJK SC"/>
              </a:rPr>
              <a:t>cut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52" name=""/>
          <p:cNvSpPr/>
          <p:nvPr/>
        </p:nvSpPr>
        <p:spPr>
          <a:xfrm>
            <a:off x="5607000" y="3321000"/>
            <a:ext cx="2364480" cy="2309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ff0000"/>
                </a:solidFill>
                <a:latin typeface="Arial"/>
                <a:ea typeface="DejaVu Sans"/>
              </a:rPr>
              <a:t>Acceptance Matching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1. Need to have the same solid angle </a:t>
            </a:r>
            <a:r>
              <a:rPr b="0" lang="en-US" sz="1200" spc="-1" strike="noStrike">
                <a:solidFill>
                  <a:srgbClr val="000000"/>
                </a:solidFill>
                <a:latin typeface="Symbol"/>
                <a:ea typeface="DejaVu Sans"/>
              </a:rPr>
              <a:t>W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for </a:t>
            </a:r>
            <a:r>
              <a:rPr b="0" i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e-n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b="0" i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e-p</a:t>
            </a: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 events.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2. Start with a good electron. Assume elastic scattering and a stationary nucleon. 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3.Swim a proton and a neutron through CLAS12 and require both to hit the PCAL/ECAL.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4. Complete the analysis of the event.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200" spc="-1" strike="noStrike"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2"/>
          <a:stretch/>
        </p:blipFill>
        <p:spPr>
          <a:xfrm>
            <a:off x="7900560" y="3321000"/>
            <a:ext cx="2120760" cy="2272320"/>
          </a:xfrm>
          <a:prstGeom prst="rect">
            <a:avLst/>
          </a:prstGeom>
          <a:ln w="0">
            <a:noFill/>
          </a:ln>
        </p:spPr>
      </p:pic>
      <p:pic>
        <p:nvPicPr>
          <p:cNvPr id="54" name="" descr=""/>
          <p:cNvPicPr/>
          <p:nvPr/>
        </p:nvPicPr>
        <p:blipFill>
          <a:blip r:embed="rId3"/>
          <a:stretch/>
        </p:blipFill>
        <p:spPr>
          <a:xfrm>
            <a:off x="146520" y="1498680"/>
            <a:ext cx="3618000" cy="2385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" descr=""/>
          <p:cNvPicPr/>
          <p:nvPr/>
        </p:nvPicPr>
        <p:blipFill>
          <a:blip r:embed="rId1"/>
          <a:stretch/>
        </p:blipFill>
        <p:spPr>
          <a:xfrm>
            <a:off x="43560" y="2050920"/>
            <a:ext cx="2707200" cy="1708200"/>
          </a:xfrm>
          <a:prstGeom prst="rect">
            <a:avLst/>
          </a:prstGeom>
          <a:ln w="0">
            <a:noFill/>
          </a:ln>
        </p:spPr>
      </p:pic>
      <p:sp>
        <p:nvSpPr>
          <p:cNvPr id="56" name="Rectangle 14"/>
          <p:cNvSpPr/>
          <p:nvPr/>
        </p:nvSpPr>
        <p:spPr>
          <a:xfrm>
            <a:off x="189720" y="673200"/>
            <a:ext cx="6667560" cy="194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1. Use ep       e’</a:t>
            </a:r>
            <a:r>
              <a:rPr b="0" lang="en-US" sz="1400" spc="-1" strike="noStrike">
                <a:solidFill>
                  <a:srgbClr val="000000"/>
                </a:solidFill>
                <a:latin typeface="Symbol"/>
                <a:ea typeface="DejaVu Sans"/>
              </a:rPr>
              <a:t>p</a:t>
            </a:r>
            <a:r>
              <a:rPr b="0" lang="en-US" sz="1400" spc="-1" strike="noStrike" baseline="33000">
                <a:solidFill>
                  <a:srgbClr val="000000"/>
                </a:solidFill>
                <a:latin typeface="Symbol"/>
                <a:ea typeface="DejaVu Sans"/>
              </a:rPr>
              <a:t>+</a:t>
            </a: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 from Run Group A on LH</a:t>
            </a:r>
            <a:r>
              <a:rPr b="0" lang="en-US" sz="1400" spc="-1" strike="noStrike" baseline="-8000">
                <a:solidFill>
                  <a:srgbClr val="000000"/>
                </a:solidFill>
                <a:latin typeface="Times New Roman"/>
                <a:ea typeface="DejaVu Sans"/>
              </a:rPr>
              <a:t>2</a:t>
            </a: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target and to obtain tagged neutrons.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2. In each event require a good electron and </a:t>
            </a:r>
            <a:r>
              <a:rPr b="0" lang="en-US" sz="1400" spc="-1" strike="noStrike">
                <a:solidFill>
                  <a:srgbClr val="000000"/>
                </a:solidFill>
                <a:latin typeface="Symbol"/>
                <a:ea typeface="DejaVu Sans"/>
              </a:rPr>
              <a:t>p</a:t>
            </a:r>
            <a:r>
              <a:rPr b="0" lang="en-US" sz="1400" spc="-1" strike="noStrike" baseline="33000">
                <a:solidFill>
                  <a:srgbClr val="000000"/>
                </a:solidFill>
                <a:latin typeface="Symbol"/>
                <a:ea typeface="DejaVu Sans"/>
              </a:rPr>
              <a:t>+</a:t>
            </a: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and then predict the neutron trajectory.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3. If the  trajectory intersects the PCAL/ECAL this is an expected event. See below.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4. Search for a neutral hit near the intersection. If found, this is a detected event. 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5. Note the increase in the number of Pass 2 events below compared with Pass 1.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6. The NDE is the ratio of detected events to expected ones.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57" name="Rectangle 6"/>
          <p:cNvSpPr/>
          <p:nvPr/>
        </p:nvSpPr>
        <p:spPr>
          <a:xfrm>
            <a:off x="48600" y="336600"/>
            <a:ext cx="640008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en-US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Measuring the neutron detection efficiency (NDE) for </a:t>
            </a:r>
            <a:r>
              <a:rPr b="1" lang="en-US" sz="1600" spc="-1" strike="noStrike">
                <a:solidFill>
                  <a:srgbClr val="0070c0"/>
                </a:solidFill>
                <a:latin typeface="Times New Roman"/>
                <a:ea typeface="DejaVu Sans"/>
              </a:rPr>
              <a:t>quasi-elastic e-n</a:t>
            </a:r>
            <a:r>
              <a:rPr b="1" lang="en-US" sz="2000" spc="-1" strike="noStrike">
                <a:solidFill>
                  <a:srgbClr val="0070c0"/>
                </a:solidFill>
                <a:latin typeface="Times New Roman"/>
                <a:ea typeface="DejaVu Sans"/>
              </a:rPr>
              <a:t>   </a:t>
            </a:r>
            <a:endParaRPr b="0" lang="en-US" sz="2000" spc="-1" strike="noStrike">
              <a:latin typeface="Arial"/>
            </a:endParaRPr>
          </a:p>
        </p:txBody>
      </p:sp>
      <p:pic>
        <p:nvPicPr>
          <p:cNvPr id="58" name="" descr=""/>
          <p:cNvPicPr/>
          <p:nvPr/>
        </p:nvPicPr>
        <p:blipFill>
          <a:blip r:embed="rId2"/>
          <a:stretch/>
        </p:blipFill>
        <p:spPr>
          <a:xfrm>
            <a:off x="2743200" y="2032200"/>
            <a:ext cx="2742480" cy="1731240"/>
          </a:xfrm>
          <a:prstGeom prst="rect">
            <a:avLst/>
          </a:prstGeom>
          <a:ln w="0">
            <a:noFill/>
          </a:ln>
        </p:spPr>
      </p:pic>
      <p:pic>
        <p:nvPicPr>
          <p:cNvPr id="59" name="" descr=""/>
          <p:cNvPicPr/>
          <p:nvPr/>
        </p:nvPicPr>
        <p:blipFill>
          <a:blip r:embed="rId3"/>
          <a:stretch/>
        </p:blipFill>
        <p:spPr>
          <a:xfrm>
            <a:off x="1983600" y="3811680"/>
            <a:ext cx="2946600" cy="1846440"/>
          </a:xfrm>
          <a:prstGeom prst="rect">
            <a:avLst/>
          </a:prstGeom>
          <a:ln w="0">
            <a:noFill/>
          </a:ln>
        </p:spPr>
      </p:pic>
      <p:sp>
        <p:nvSpPr>
          <p:cNvPr id="60" name=""/>
          <p:cNvSpPr/>
          <p:nvPr/>
        </p:nvSpPr>
        <p:spPr>
          <a:xfrm>
            <a:off x="228600" y="3886200"/>
            <a:ext cx="1828080" cy="145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Comparison of Pass 1 and Pass 2 NDE</a:t>
            </a:r>
            <a:endParaRPr b="0" lang="en-US" sz="12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000000"/>
                </a:solidFill>
                <a:latin typeface="Arial"/>
                <a:ea typeface="DejaVu Sans"/>
              </a:rPr>
              <a:t>The NDE extracted as described above for both Pass 1 and Pass 2 is shown. They agree within 2-3%. Plot shows the CLAS6 results too.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61" name=""/>
          <p:cNvSpPr/>
          <p:nvPr/>
        </p:nvSpPr>
        <p:spPr>
          <a:xfrm>
            <a:off x="3200400" y="0"/>
            <a:ext cx="4114080" cy="65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0" lang="en-US" sz="2000" spc="-1" strike="noStrike">
                <a:solidFill>
                  <a:srgbClr val="ff0000"/>
                </a:solidFill>
                <a:latin typeface="Arial"/>
                <a:ea typeface="DejaVu Sans"/>
              </a:rPr>
              <a:t>Corrections to the e-n/e-p Ratio</a:t>
            </a:r>
            <a:endParaRPr b="0" lang="en-US" sz="2000" spc="-1" strike="noStrike">
              <a:latin typeface="Arial"/>
            </a:endParaRPr>
          </a:p>
        </p:txBody>
      </p:sp>
      <p:pic>
        <p:nvPicPr>
          <p:cNvPr id="62" name="" descr=""/>
          <p:cNvPicPr/>
          <p:nvPr/>
        </p:nvPicPr>
        <p:blipFill>
          <a:blip r:embed="rId4"/>
          <a:stretch/>
        </p:blipFill>
        <p:spPr>
          <a:xfrm>
            <a:off x="5715000" y="2874600"/>
            <a:ext cx="4265280" cy="2804760"/>
          </a:xfrm>
          <a:prstGeom prst="rect">
            <a:avLst/>
          </a:prstGeom>
          <a:ln w="0">
            <a:noFill/>
          </a:ln>
        </p:spPr>
      </p:pic>
      <p:sp>
        <p:nvSpPr>
          <p:cNvPr id="63" name=""/>
          <p:cNvSpPr/>
          <p:nvPr/>
        </p:nvSpPr>
        <p:spPr>
          <a:xfrm>
            <a:off x="6629400" y="415800"/>
            <a:ext cx="3369960" cy="2513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buNone/>
            </a:pPr>
            <a:r>
              <a:rPr b="1" lang="en-US" sz="1600" spc="-1" strike="noStrike">
                <a:solidFill>
                  <a:srgbClr val="000000"/>
                </a:solidFill>
                <a:latin typeface="Arial"/>
                <a:ea typeface="DejaVu Sans"/>
              </a:rPr>
              <a:t>Other Corrections</a:t>
            </a: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1. Proton Detection Efficiency (PDE)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2. Fermi Correction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3. Radiative Correction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4. Nuclear Correction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  <a:ea typeface="DejaVu Sans"/>
              </a:rPr>
              <a:t>Corrections 1-3 above have been completed for Pass 1 and are ongoing for Pass 2. Radiative corrections are very close to one. We are working with two theorists on the nuclear correction.</a:t>
            </a:r>
            <a:endParaRPr b="0" lang="en-US" sz="14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400" spc="-1" strike="noStrike">
              <a:latin typeface="Arial"/>
            </a:endParaRPr>
          </a:p>
        </p:txBody>
      </p:sp>
      <p:sp>
        <p:nvSpPr>
          <p:cNvPr id="64" name=""/>
          <p:cNvSpPr/>
          <p:nvPr/>
        </p:nvSpPr>
        <p:spPr>
          <a:xfrm>
            <a:off x="965160" y="857160"/>
            <a:ext cx="228600" cy="360"/>
          </a:xfrm>
          <a:prstGeom prst="line">
            <a:avLst/>
          </a:prstGeom>
          <a:ln w="0">
            <a:solidFill>
              <a:srgbClr val="3465a4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2024-06-20T22:34:50Z</dcterms:created>
  <dc:creator/>
  <dc:description/>
  <dc:language>en-US</dc:language>
  <cp:lastModifiedBy/>
  <cp:lastPrinted>2024-06-21T15:06:48Z</cp:lastPrinted>
  <dcterms:modified xsi:type="dcterms:W3CDTF">2024-06-21T17:51:52Z</dcterms:modified>
  <cp:revision>25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