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256" r:id="rId3"/>
    <p:sldId id="303" r:id="rId4"/>
    <p:sldId id="325" r:id="rId5"/>
    <p:sldId id="326" r:id="rId6"/>
    <p:sldId id="305" r:id="rId7"/>
    <p:sldId id="271" r:id="rId8"/>
    <p:sldId id="272" r:id="rId9"/>
    <p:sldId id="307" r:id="rId10"/>
    <p:sldId id="308" r:id="rId11"/>
    <p:sldId id="309" r:id="rId12"/>
    <p:sldId id="276" r:id="rId13"/>
    <p:sldId id="310" r:id="rId14"/>
    <p:sldId id="311" r:id="rId15"/>
    <p:sldId id="280" r:id="rId16"/>
    <p:sldId id="313" r:id="rId17"/>
    <p:sldId id="300" r:id="rId18"/>
    <p:sldId id="283" r:id="rId19"/>
    <p:sldId id="284" r:id="rId20"/>
    <p:sldId id="315" r:id="rId21"/>
    <p:sldId id="316" r:id="rId22"/>
    <p:sldId id="287" r:id="rId23"/>
    <p:sldId id="317" r:id="rId24"/>
    <p:sldId id="318" r:id="rId25"/>
    <p:sldId id="319" r:id="rId26"/>
    <p:sldId id="292" r:id="rId27"/>
    <p:sldId id="320" r:id="rId28"/>
    <p:sldId id="293" r:id="rId29"/>
    <p:sldId id="294" r:id="rId30"/>
    <p:sldId id="295" r:id="rId31"/>
    <p:sldId id="321"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297" r:id="rId47"/>
    <p:sldId id="322" r:id="rId48"/>
    <p:sldId id="323" r:id="rId49"/>
    <p:sldId id="298" r:id="rId50"/>
    <p:sldId id="32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600" autoAdjust="0"/>
  </p:normalViewPr>
  <p:slideViewPr>
    <p:cSldViewPr>
      <p:cViewPr>
        <p:scale>
          <a:sx n="66" d="100"/>
          <a:sy n="66"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Acquittal</c:v>
                </c:pt>
              </c:strCache>
            </c:strRef>
          </c:tx>
          <c:spPr>
            <a:solidFill>
              <a:srgbClr val="993300"/>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Sheet1!$B$2:$F$2</c:f>
              <c:numCache>
                <c:formatCode>General</c:formatCode>
                <c:ptCount val="5"/>
                <c:pt idx="0">
                  <c:v>22</c:v>
                </c:pt>
                <c:pt idx="1">
                  <c:v>10</c:v>
                </c:pt>
                <c:pt idx="2">
                  <c:v>7</c:v>
                </c:pt>
                <c:pt idx="3">
                  <c:v>3.5</c:v>
                </c:pt>
                <c:pt idx="4">
                  <c:v>3.7</c:v>
                </c:pt>
              </c:numCache>
            </c:numRef>
          </c:val>
        </c:ser>
        <c:ser>
          <c:idx val="1"/>
          <c:order val="1"/>
          <c:tx>
            <c:strRef>
              <c:f>Sheet1!$A$3</c:f>
              <c:strCache>
                <c:ptCount val="1"/>
                <c:pt idx="0">
                  <c:v>Hung</c:v>
                </c:pt>
              </c:strCache>
            </c:strRef>
          </c:tx>
          <c:spPr>
            <a:solidFill>
              <a:schemeClr val="accent2"/>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Sheet1!$B$3:$F$3</c:f>
              <c:numCache>
                <c:formatCode>General</c:formatCode>
                <c:ptCount val="5"/>
                <c:pt idx="0">
                  <c:v>0.3</c:v>
                </c:pt>
                <c:pt idx="1">
                  <c:v>2.5</c:v>
                </c:pt>
                <c:pt idx="2">
                  <c:v>2.5</c:v>
                </c:pt>
                <c:pt idx="3">
                  <c:v>3</c:v>
                </c:pt>
                <c:pt idx="4">
                  <c:v>0.3</c:v>
                </c:pt>
              </c:numCache>
            </c:numRef>
          </c:val>
        </c:ser>
        <c:ser>
          <c:idx val="2"/>
          <c:order val="2"/>
          <c:tx>
            <c:strRef>
              <c:f>Sheet1!$A$4</c:f>
              <c:strCache>
                <c:ptCount val="1"/>
                <c:pt idx="0">
                  <c:v>Conviction</c:v>
                </c:pt>
              </c:strCache>
            </c:strRef>
          </c:tx>
          <c:spPr>
            <a:solidFill>
              <a:schemeClr val="hlink"/>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Sheet1!$B$4:$F$4</c:f>
              <c:numCache>
                <c:formatCode>General</c:formatCode>
                <c:ptCount val="5"/>
                <c:pt idx="0">
                  <c:v>1</c:v>
                </c:pt>
                <c:pt idx="1">
                  <c:v>3</c:v>
                </c:pt>
                <c:pt idx="2">
                  <c:v>7.2</c:v>
                </c:pt>
                <c:pt idx="3">
                  <c:v>10.199999999999999</c:v>
                </c:pt>
                <c:pt idx="4">
                  <c:v>28</c:v>
                </c:pt>
              </c:numCache>
            </c:numRef>
          </c:val>
        </c:ser>
        <c:dLbls>
          <c:showLegendKey val="0"/>
          <c:showVal val="0"/>
          <c:showCatName val="0"/>
          <c:showSerName val="0"/>
          <c:showPercent val="0"/>
          <c:showBubbleSize val="0"/>
        </c:dLbls>
        <c:gapWidth val="150"/>
        <c:axId val="225356032"/>
        <c:axId val="225358208"/>
      </c:barChart>
      <c:catAx>
        <c:axId val="225356032"/>
        <c:scaling>
          <c:orientation val="minMax"/>
        </c:scaling>
        <c:delete val="0"/>
        <c:axPos val="b"/>
        <c:title>
          <c:tx>
            <c:rich>
              <a:bodyPr/>
              <a:lstStyle/>
              <a:p>
                <a:pPr>
                  <a:defRPr/>
                </a:pPr>
                <a:r>
                  <a:rPr lang="en-US" baseline="0" dirty="0" smtClean="0"/>
                  <a:t>Distribution of Votes on 1</a:t>
                </a:r>
                <a:r>
                  <a:rPr lang="en-US" baseline="30000" dirty="0" smtClean="0"/>
                  <a:t>st</a:t>
                </a:r>
                <a:r>
                  <a:rPr lang="en-US" baseline="0" dirty="0" smtClean="0"/>
                  <a:t> Ballot</a:t>
                </a:r>
                <a:endParaRPr lang="en-US" dirty="0"/>
              </a:p>
            </c:rich>
          </c:tx>
          <c:layout/>
          <c:overlay val="0"/>
        </c:title>
        <c:numFmt formatCode="General" sourceLinked="1"/>
        <c:majorTickMark val="none"/>
        <c:minorTickMark val="none"/>
        <c:tickLblPos val="low"/>
        <c:spPr>
          <a:ln w="3096">
            <a:solidFill>
              <a:schemeClr val="tx1"/>
            </a:solidFill>
            <a:prstDash val="solid"/>
          </a:ln>
        </c:spPr>
        <c:txPr>
          <a:bodyPr rot="0" vert="horz"/>
          <a:lstStyle/>
          <a:p>
            <a:pPr>
              <a:defRPr sz="1170" b="1" i="0" u="none" strike="noStrike" baseline="0">
                <a:solidFill>
                  <a:schemeClr val="tx1"/>
                </a:solidFill>
                <a:latin typeface="Arial"/>
                <a:ea typeface="Arial"/>
                <a:cs typeface="Arial"/>
              </a:defRPr>
            </a:pPr>
            <a:endParaRPr lang="en-US"/>
          </a:p>
        </c:txPr>
        <c:crossAx val="225358208"/>
        <c:crosses val="autoZero"/>
        <c:auto val="1"/>
        <c:lblAlgn val="ctr"/>
        <c:lblOffset val="100"/>
        <c:noMultiLvlLbl val="0"/>
      </c:catAx>
      <c:valAx>
        <c:axId val="225358208"/>
        <c:scaling>
          <c:orientation val="minMax"/>
        </c:scaling>
        <c:delete val="0"/>
        <c:axPos val="l"/>
        <c:majorGridlines>
          <c:spPr>
            <a:ln w="3096">
              <a:solidFill>
                <a:schemeClr val="tx1"/>
              </a:solidFill>
              <a:prstDash val="solid"/>
            </a:ln>
          </c:spPr>
        </c:majorGridlines>
        <c:title>
          <c:tx>
            <c:rich>
              <a:bodyPr/>
              <a:lstStyle/>
              <a:p>
                <a:pPr>
                  <a:defRPr/>
                </a:pPr>
                <a:r>
                  <a:rPr lang="en-US" dirty="0" smtClean="0"/>
                  <a:t>Percent (of all verdicts)</a:t>
                </a:r>
                <a:endParaRPr lang="en-US" dirty="0"/>
              </a:p>
            </c:rich>
          </c:tx>
          <c:layout/>
          <c:overlay val="0"/>
        </c:title>
        <c:numFmt formatCode="General" sourceLinked="1"/>
        <c:majorTickMark val="out"/>
        <c:minorTickMark val="none"/>
        <c:tickLblPos val="nextTo"/>
        <c:txPr>
          <a:bodyPr rot="0" vert="horz"/>
          <a:lstStyle/>
          <a:p>
            <a:pPr>
              <a:defRPr sz="1170" b="1" i="0" u="none" strike="noStrike" baseline="0">
                <a:solidFill>
                  <a:schemeClr val="tx1"/>
                </a:solidFill>
                <a:latin typeface="Arial"/>
                <a:ea typeface="Arial"/>
                <a:cs typeface="Arial"/>
              </a:defRPr>
            </a:pPr>
            <a:endParaRPr lang="en-US"/>
          </a:p>
        </c:txPr>
        <c:crossAx val="225356032"/>
        <c:crosses val="autoZero"/>
        <c:crossBetween val="between"/>
      </c:valAx>
      <c:spPr>
        <a:noFill/>
        <a:ln w="12700">
          <a:solidFill>
            <a:schemeClr val="tx1"/>
          </a:solidFill>
          <a:prstDash val="solid"/>
        </a:ln>
      </c:spPr>
    </c:plotArea>
    <c:legend>
      <c:legendPos val="r"/>
      <c:layout/>
      <c:overlay val="0"/>
    </c:legend>
    <c:plotVisOnly val="1"/>
    <c:dispBlanksAs val="gap"/>
    <c:showDLblsOverMax val="0"/>
  </c:chart>
  <c:spPr>
    <a:solidFill>
      <a:schemeClr val="accent1"/>
    </a:solidFill>
    <a:ln>
      <a:noFill/>
    </a:ln>
  </c:spPr>
  <c:txPr>
    <a:bodyPr/>
    <a:lstStyle/>
    <a:p>
      <a:pPr>
        <a:defRPr sz="11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50700769464126E-2"/>
          <c:y val="1.8152668416447942E-2"/>
          <c:w val="0.72950346424499601"/>
          <c:h val="0.79423600174978126"/>
        </c:manualLayout>
      </c:layout>
      <c:barChart>
        <c:barDir val="col"/>
        <c:grouping val="clustered"/>
        <c:varyColors val="0"/>
        <c:ser>
          <c:idx val="0"/>
          <c:order val="0"/>
          <c:tx>
            <c:strRef>
              <c:f>Sheet1!$A$2</c:f>
              <c:strCache>
                <c:ptCount val="1"/>
                <c:pt idx="0">
                  <c:v>Acquittal</c:v>
                </c:pt>
              </c:strCache>
            </c:strRef>
          </c:tx>
          <c:spPr>
            <a:solidFill>
              <a:srgbClr val="993300"/>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Sheet1!$B$2:$F$2</c:f>
              <c:numCache>
                <c:formatCode>General</c:formatCode>
                <c:ptCount val="5"/>
                <c:pt idx="0">
                  <c:v>22</c:v>
                </c:pt>
                <c:pt idx="1">
                  <c:v>10</c:v>
                </c:pt>
                <c:pt idx="2">
                  <c:v>7</c:v>
                </c:pt>
                <c:pt idx="3">
                  <c:v>3.5</c:v>
                </c:pt>
                <c:pt idx="4">
                  <c:v>3.7</c:v>
                </c:pt>
              </c:numCache>
            </c:numRef>
          </c:val>
        </c:ser>
        <c:ser>
          <c:idx val="1"/>
          <c:order val="1"/>
          <c:tx>
            <c:strRef>
              <c:f>Sheet1!$A$3</c:f>
              <c:strCache>
                <c:ptCount val="1"/>
                <c:pt idx="0">
                  <c:v>Hung</c:v>
                </c:pt>
              </c:strCache>
            </c:strRef>
          </c:tx>
          <c:spPr>
            <a:solidFill>
              <a:schemeClr val="accent2"/>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Sheet1!$B$3:$F$3</c:f>
              <c:numCache>
                <c:formatCode>General</c:formatCode>
                <c:ptCount val="5"/>
                <c:pt idx="0">
                  <c:v>0.3</c:v>
                </c:pt>
                <c:pt idx="1">
                  <c:v>2.5</c:v>
                </c:pt>
                <c:pt idx="2">
                  <c:v>2.5</c:v>
                </c:pt>
                <c:pt idx="3">
                  <c:v>3</c:v>
                </c:pt>
                <c:pt idx="4">
                  <c:v>0.3</c:v>
                </c:pt>
              </c:numCache>
            </c:numRef>
          </c:val>
        </c:ser>
        <c:ser>
          <c:idx val="2"/>
          <c:order val="2"/>
          <c:tx>
            <c:strRef>
              <c:f>Sheet1!$A$4</c:f>
              <c:strCache>
                <c:ptCount val="1"/>
                <c:pt idx="0">
                  <c:v>Conviction</c:v>
                </c:pt>
              </c:strCache>
            </c:strRef>
          </c:tx>
          <c:spPr>
            <a:solidFill>
              <a:schemeClr val="tx1"/>
            </a:solidFill>
            <a:ln w="12382">
              <a:solidFill>
                <a:schemeClr val="tx1"/>
              </a:solidFill>
              <a:prstDash val="solid"/>
            </a:ln>
          </c:spPr>
          <c:invertIfNegative val="0"/>
          <c:cat>
            <c:strRef>
              <c:f>Sheet1!$B$1:$F$1</c:f>
              <c:strCache>
                <c:ptCount val="5"/>
                <c:pt idx="0">
                  <c:v>Most Acquit</c:v>
                </c:pt>
                <c:pt idx="1">
                  <c:v>Majority Acquit</c:v>
                </c:pt>
                <c:pt idx="2">
                  <c:v>Split</c:v>
                </c:pt>
                <c:pt idx="3">
                  <c:v>Majority Con</c:v>
                </c:pt>
                <c:pt idx="4">
                  <c:v>Most Convict</c:v>
                </c:pt>
              </c:strCache>
            </c:strRef>
          </c:cat>
          <c:val>
            <c:numRef>
              <c:f>Sheet1!$B$4:$F$4</c:f>
              <c:numCache>
                <c:formatCode>General</c:formatCode>
                <c:ptCount val="5"/>
                <c:pt idx="0">
                  <c:v>1</c:v>
                </c:pt>
                <c:pt idx="1">
                  <c:v>3</c:v>
                </c:pt>
                <c:pt idx="2">
                  <c:v>7.2</c:v>
                </c:pt>
                <c:pt idx="3">
                  <c:v>10.199999999999999</c:v>
                </c:pt>
                <c:pt idx="4">
                  <c:v>28</c:v>
                </c:pt>
              </c:numCache>
            </c:numRef>
          </c:val>
        </c:ser>
        <c:dLbls>
          <c:showLegendKey val="0"/>
          <c:showVal val="0"/>
          <c:showCatName val="0"/>
          <c:showSerName val="0"/>
          <c:showPercent val="0"/>
          <c:showBubbleSize val="0"/>
        </c:dLbls>
        <c:gapWidth val="150"/>
        <c:axId val="135178496"/>
        <c:axId val="135180672"/>
      </c:barChart>
      <c:catAx>
        <c:axId val="135178496"/>
        <c:scaling>
          <c:orientation val="minMax"/>
        </c:scaling>
        <c:delete val="0"/>
        <c:axPos val="b"/>
        <c:title>
          <c:tx>
            <c:rich>
              <a:bodyPr/>
              <a:lstStyle/>
              <a:p>
                <a:pPr>
                  <a:defRPr/>
                </a:pPr>
                <a:r>
                  <a:rPr lang="en-US" baseline="0" dirty="0" smtClean="0"/>
                  <a:t>Distribution of Votes on 1</a:t>
                </a:r>
                <a:r>
                  <a:rPr lang="en-US" baseline="30000" dirty="0" smtClean="0"/>
                  <a:t>st</a:t>
                </a:r>
                <a:r>
                  <a:rPr lang="en-US" baseline="0" dirty="0" smtClean="0"/>
                  <a:t> Ballot</a:t>
                </a:r>
                <a:endParaRPr lang="en-US" dirty="0"/>
              </a:p>
            </c:rich>
          </c:tx>
          <c:layout/>
          <c:overlay val="0"/>
        </c:title>
        <c:numFmt formatCode="General" sourceLinked="1"/>
        <c:majorTickMark val="none"/>
        <c:minorTickMark val="none"/>
        <c:tickLblPos val="low"/>
        <c:spPr>
          <a:ln w="3096">
            <a:solidFill>
              <a:schemeClr val="tx1"/>
            </a:solidFill>
            <a:prstDash val="solid"/>
          </a:ln>
        </c:spPr>
        <c:txPr>
          <a:bodyPr rot="0" vert="horz"/>
          <a:lstStyle/>
          <a:p>
            <a:pPr>
              <a:defRPr sz="1170" b="1" i="0" u="none" strike="noStrike" baseline="0">
                <a:solidFill>
                  <a:schemeClr val="tx1"/>
                </a:solidFill>
                <a:latin typeface="Arial"/>
                <a:ea typeface="Arial"/>
                <a:cs typeface="Arial"/>
              </a:defRPr>
            </a:pPr>
            <a:endParaRPr lang="en-US"/>
          </a:p>
        </c:txPr>
        <c:crossAx val="135180672"/>
        <c:crosses val="autoZero"/>
        <c:auto val="1"/>
        <c:lblAlgn val="ctr"/>
        <c:lblOffset val="100"/>
        <c:noMultiLvlLbl val="0"/>
      </c:catAx>
      <c:valAx>
        <c:axId val="135180672"/>
        <c:scaling>
          <c:orientation val="minMax"/>
        </c:scaling>
        <c:delete val="0"/>
        <c:axPos val="l"/>
        <c:majorGridlines>
          <c:spPr>
            <a:ln w="3096">
              <a:solidFill>
                <a:schemeClr val="tx1"/>
              </a:solidFill>
              <a:prstDash val="solid"/>
            </a:ln>
          </c:spPr>
        </c:majorGridlines>
        <c:numFmt formatCode="General" sourceLinked="1"/>
        <c:majorTickMark val="out"/>
        <c:minorTickMark val="none"/>
        <c:tickLblPos val="nextTo"/>
        <c:txPr>
          <a:bodyPr rot="0" vert="horz"/>
          <a:lstStyle/>
          <a:p>
            <a:pPr>
              <a:defRPr sz="1170" b="1" i="0" u="none" strike="noStrike" baseline="0">
                <a:solidFill>
                  <a:schemeClr val="tx1"/>
                </a:solidFill>
                <a:latin typeface="Arial"/>
                <a:ea typeface="Arial"/>
                <a:cs typeface="Arial"/>
              </a:defRPr>
            </a:pPr>
            <a:endParaRPr lang="en-US"/>
          </a:p>
        </c:txPr>
        <c:crossAx val="135178496"/>
        <c:crosses val="autoZero"/>
        <c:crossBetween val="between"/>
      </c:valAx>
      <c:spPr>
        <a:noFill/>
        <a:ln w="12700">
          <a:solidFill>
            <a:schemeClr val="tx1"/>
          </a:solidFill>
          <a:prstDash val="solid"/>
        </a:ln>
      </c:spPr>
    </c:plotArea>
    <c:legend>
      <c:legendPos val="r"/>
      <c:layout/>
      <c:overlay val="0"/>
    </c:legend>
    <c:plotVisOnly val="1"/>
    <c:dispBlanksAs val="gap"/>
    <c:showDLblsOverMax val="0"/>
  </c:chart>
  <c:spPr>
    <a:solidFill>
      <a:schemeClr val="bg2"/>
    </a:solidFill>
    <a:ln>
      <a:noFill/>
    </a:ln>
  </c:spPr>
  <c:txPr>
    <a:bodyPr/>
    <a:lstStyle/>
    <a:p>
      <a:pPr>
        <a:defRPr sz="1170"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en-US"/>
        </a:p>
      </dgm:t>
    </dgm:pt>
    <dgm:pt modelId="{2332E22F-E15E-4CF9-B9AF-CA4E0EB8EA0B}">
      <dgm:prSet phldrT="[Text]" custT="1"/>
      <dgm:spPr/>
      <dgm:t>
        <a:bodyPr/>
        <a:lstStyle/>
        <a:p>
          <a:r>
            <a:rPr lang="en-US" sz="2000" b="1" dirty="0" smtClean="0"/>
            <a:t>Majority Influence</a:t>
          </a:r>
          <a:endParaRPr lang="en-US" sz="2000" b="1" dirty="0"/>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CA874D3B-E0FF-48BF-8D64-F1684060832B}">
      <dgm:prSet phldrT="[Text]" custT="1"/>
      <dgm:spPr/>
      <dgm:t>
        <a:bodyPr/>
        <a:lstStyle/>
        <a:p>
          <a:r>
            <a:rPr lang="en-US" sz="2000" b="1" dirty="0" smtClean="0"/>
            <a:t>Minority Influence</a:t>
          </a:r>
          <a:endParaRPr lang="en-US" sz="2000" b="1" dirty="0"/>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346CDCD7-B561-4C66-81BB-B8B17CCA5B95}">
      <dgm:prSet custT="1"/>
      <dgm:spPr/>
      <dgm:t>
        <a:bodyPr/>
        <a:lstStyle/>
        <a:p>
          <a:r>
            <a:rPr lang="en-US" sz="1600" dirty="0" smtClean="0"/>
            <a:t>Conformity &amp; Independence</a:t>
          </a:r>
          <a:endParaRPr lang="en-US" sz="1600" dirty="0"/>
        </a:p>
      </dgm:t>
    </dgm:pt>
    <dgm:pt modelId="{61245997-E53B-4406-AD73-BDFC4896B185}" type="parTrans" cxnId="{EF584A91-8E8B-4FEF-9615-B65192D1EBF3}">
      <dgm:prSet/>
      <dgm:spPr/>
      <dgm:t>
        <a:bodyPr/>
        <a:lstStyle/>
        <a:p>
          <a:endParaRPr lang="en-US"/>
        </a:p>
      </dgm:t>
    </dgm:pt>
    <dgm:pt modelId="{D0AAF42E-FAAB-4BE8-9F89-F1AEBBAD8189}" type="sibTrans" cxnId="{EF584A91-8E8B-4FEF-9615-B65192D1EBF3}">
      <dgm:prSet/>
      <dgm:spPr/>
      <dgm:t>
        <a:bodyPr/>
        <a:lstStyle/>
        <a:p>
          <a:endParaRPr lang="en-US"/>
        </a:p>
      </dgm:t>
    </dgm:pt>
    <dgm:pt modelId="{3EE2E332-3E9C-43D8-AEF9-C101109DB7B2}">
      <dgm:prSet custT="1"/>
      <dgm:spPr/>
      <dgm:t>
        <a:bodyPr/>
        <a:lstStyle/>
        <a:p>
          <a:r>
            <a:rPr lang="en-US" sz="1600" i="1" dirty="0" smtClean="0"/>
            <a:t>Who Will </a:t>
          </a:r>
        </a:p>
        <a:p>
          <a:r>
            <a:rPr lang="en-US" sz="1600" i="1" dirty="0" smtClean="0"/>
            <a:t>Conform?</a:t>
          </a:r>
          <a:endParaRPr lang="en-US" sz="1600" dirty="0"/>
        </a:p>
      </dgm:t>
    </dgm:pt>
    <dgm:pt modelId="{C51DF381-5A4F-41B7-BD32-00C505DB8EF8}" type="parTrans" cxnId="{7DFC7DA9-A859-45DA-B1A1-F643F21C07AC}">
      <dgm:prSet/>
      <dgm:spPr/>
      <dgm:t>
        <a:bodyPr/>
        <a:lstStyle/>
        <a:p>
          <a:endParaRPr lang="en-US"/>
        </a:p>
      </dgm:t>
    </dgm:pt>
    <dgm:pt modelId="{13297B38-A00D-493D-B733-B08556E2F2F6}" type="sibTrans" cxnId="{7DFC7DA9-A859-45DA-B1A1-F643F21C07AC}">
      <dgm:prSet/>
      <dgm:spPr/>
      <dgm:t>
        <a:bodyPr/>
        <a:lstStyle/>
        <a:p>
          <a:endParaRPr lang="en-US"/>
        </a:p>
      </dgm:t>
    </dgm:pt>
    <dgm:pt modelId="{C969CE51-E911-4576-91BF-094E0E8CA031}">
      <dgm:prSet custT="1"/>
      <dgm:spPr/>
      <dgm:t>
        <a:bodyPr/>
        <a:lstStyle/>
        <a:p>
          <a:r>
            <a:rPr lang="en-US" sz="1600" i="1" dirty="0" smtClean="0"/>
            <a:t>Conversion   Theory</a:t>
          </a:r>
          <a:endParaRPr lang="en-US" sz="1600" dirty="0"/>
        </a:p>
      </dgm:t>
    </dgm:pt>
    <dgm:pt modelId="{C3E1ADA7-0665-4D12-B94D-BF0D73C37BF0}" type="parTrans" cxnId="{6E114354-6E3F-42CA-B6F0-7F9B5CD3CF63}">
      <dgm:prSet/>
      <dgm:spPr/>
      <dgm:t>
        <a:bodyPr/>
        <a:lstStyle/>
        <a:p>
          <a:endParaRPr lang="en-US"/>
        </a:p>
      </dgm:t>
    </dgm:pt>
    <dgm:pt modelId="{F40D6301-3A4D-4F69-A540-D3F5578AB114}" type="sibTrans" cxnId="{6E114354-6E3F-42CA-B6F0-7F9B5CD3CF63}">
      <dgm:prSet/>
      <dgm:spPr/>
      <dgm:t>
        <a:bodyPr/>
        <a:lstStyle/>
        <a:p>
          <a:endParaRPr lang="en-US"/>
        </a:p>
      </dgm:t>
    </dgm:pt>
    <dgm:pt modelId="{BCE5C51A-0C42-4714-B9BF-C7E54BE7D940}">
      <dgm:prSet custT="1"/>
      <dgm:spPr/>
      <dgm:t>
        <a:bodyPr/>
        <a:lstStyle/>
        <a:p>
          <a:r>
            <a:rPr lang="en-US" sz="1600" i="1" dirty="0" smtClean="0"/>
            <a:t>Dynamic Social Impact Theory</a:t>
          </a:r>
          <a:endParaRPr lang="en-US" sz="1600" dirty="0"/>
        </a:p>
      </dgm:t>
    </dgm:pt>
    <dgm:pt modelId="{7C8FD458-927A-4039-8058-F236A72D7DF4}" type="parTrans" cxnId="{993A7984-A5E2-4C32-A1AD-62591F3E3FDC}">
      <dgm:prSet/>
      <dgm:spPr/>
      <dgm:t>
        <a:bodyPr/>
        <a:lstStyle/>
        <a:p>
          <a:endParaRPr lang="en-US"/>
        </a:p>
      </dgm:t>
    </dgm:pt>
    <dgm:pt modelId="{FC0B0F1C-2D96-4179-8C5A-C8604F12C7B3}" type="sibTrans" cxnId="{993A7984-A5E2-4C32-A1AD-62591F3E3FDC}">
      <dgm:prSet/>
      <dgm:spPr/>
      <dgm:t>
        <a:bodyPr/>
        <a:lstStyle/>
        <a:p>
          <a:endParaRPr lang="en-US"/>
        </a:p>
      </dgm:t>
    </dgm:pt>
    <dgm:pt modelId="{050E3E99-EACD-4A6B-805F-00B9C41F922C}">
      <dgm:prSet custT="1"/>
      <dgm:spPr/>
      <dgm:t>
        <a:bodyPr/>
        <a:lstStyle/>
        <a:p>
          <a:r>
            <a:rPr lang="en-US" sz="1600" i="1" dirty="0" smtClean="0"/>
            <a:t>Conformity across Contexts</a:t>
          </a:r>
          <a:endParaRPr lang="en-US" sz="1600" dirty="0"/>
        </a:p>
      </dgm:t>
    </dgm:pt>
    <dgm:pt modelId="{CB5769F3-92A0-4143-A21A-92BB8DCB54A1}" type="parTrans" cxnId="{63E7DC39-642E-4697-B961-F38173430378}">
      <dgm:prSet/>
      <dgm:spPr/>
      <dgm:t>
        <a:bodyPr/>
        <a:lstStyle/>
        <a:p>
          <a:endParaRPr lang="en-US"/>
        </a:p>
      </dgm:t>
    </dgm:pt>
    <dgm:pt modelId="{3E5472E6-9A94-43DC-8913-C1E021E6B07E}" type="sibTrans" cxnId="{63E7DC39-642E-4697-B961-F38173430378}">
      <dgm:prSet/>
      <dgm:spPr/>
      <dgm:t>
        <a:bodyPr/>
        <a:lstStyle/>
        <a:p>
          <a:endParaRPr lang="en-US"/>
        </a:p>
      </dgm:t>
    </dgm:pt>
    <dgm:pt modelId="{FEC914EC-82C7-4331-8BC6-2A153C9A70EA}">
      <dgm:prSet custT="1"/>
      <dgm:spPr/>
      <dgm:t>
        <a:bodyPr/>
        <a:lstStyle/>
        <a:p>
          <a:r>
            <a:rPr lang="en-US" sz="1600" i="1" dirty="0" smtClean="0"/>
            <a:t>Predicting Minority Influence</a:t>
          </a:r>
          <a:endParaRPr lang="en-US" sz="1600" dirty="0"/>
        </a:p>
      </dgm:t>
    </dgm:pt>
    <dgm:pt modelId="{45A4D133-B2CC-4632-88A7-B5E1720FEE7A}" type="parTrans" cxnId="{42A85E3C-C104-4C30-85EB-85D1CA6E4E07}">
      <dgm:prSet/>
      <dgm:spPr/>
      <dgm:t>
        <a:bodyPr/>
        <a:lstStyle/>
        <a:p>
          <a:endParaRPr lang="en-US"/>
        </a:p>
      </dgm:t>
    </dgm:pt>
    <dgm:pt modelId="{AE5E9F08-104A-4289-B7A8-C9B706EAE6FF}" type="sibTrans" cxnId="{42A85E3C-C104-4C30-85EB-85D1CA6E4E07}">
      <dgm:prSet/>
      <dgm:spPr/>
      <dgm:t>
        <a:bodyPr/>
        <a:lstStyle/>
        <a:p>
          <a:endParaRPr lang="en-US"/>
        </a:p>
      </dgm:t>
    </dgm:pt>
    <dgm:pt modelId="{3751143F-96F5-452C-9607-4622F6E784F6}">
      <dgm:prSet custT="1"/>
      <dgm:spPr/>
      <dgm:t>
        <a:bodyPr/>
        <a:lstStyle/>
        <a:p>
          <a:r>
            <a:rPr lang="en-US" sz="2000" b="1" dirty="0" smtClean="0"/>
            <a:t>Sources of </a:t>
          </a:r>
        </a:p>
        <a:p>
          <a:r>
            <a:rPr lang="en-US" sz="2000" b="1" dirty="0" smtClean="0"/>
            <a:t>Influence</a:t>
          </a:r>
          <a:endParaRPr lang="en-US" sz="2000" b="1" dirty="0"/>
        </a:p>
      </dgm:t>
    </dgm:pt>
    <dgm:pt modelId="{3CC4016F-5118-4D47-A2E3-A134E2BA2C7A}" type="parTrans" cxnId="{92668E29-69E0-4430-842C-E881B810B0F9}">
      <dgm:prSet/>
      <dgm:spPr/>
      <dgm:t>
        <a:bodyPr/>
        <a:lstStyle/>
        <a:p>
          <a:endParaRPr lang="en-US"/>
        </a:p>
      </dgm:t>
    </dgm:pt>
    <dgm:pt modelId="{6AED198D-5904-4B76-B7F7-5C195408B132}" type="sibTrans" cxnId="{92668E29-69E0-4430-842C-E881B810B0F9}">
      <dgm:prSet/>
      <dgm:spPr/>
      <dgm:t>
        <a:bodyPr/>
        <a:lstStyle/>
        <a:p>
          <a:endParaRPr lang="en-US"/>
        </a:p>
      </dgm:t>
    </dgm:pt>
    <dgm:pt modelId="{B1605E27-3117-479C-805C-9CB5522CA514}">
      <dgm:prSet custT="1"/>
      <dgm:spPr/>
      <dgm:t>
        <a:bodyPr/>
        <a:lstStyle/>
        <a:p>
          <a:r>
            <a:rPr lang="en-US" sz="1600" dirty="0" smtClean="0"/>
            <a:t>Implicit Influence</a:t>
          </a:r>
          <a:endParaRPr lang="en-US" sz="1600" dirty="0"/>
        </a:p>
      </dgm:t>
    </dgm:pt>
    <dgm:pt modelId="{56DE484A-3D9A-479D-B4B5-C0A13797FB39}" type="parTrans" cxnId="{7AE29E96-5E1A-4957-842F-E3F9681910A5}">
      <dgm:prSet/>
      <dgm:spPr/>
      <dgm:t>
        <a:bodyPr/>
        <a:lstStyle/>
        <a:p>
          <a:endParaRPr lang="en-US"/>
        </a:p>
      </dgm:t>
    </dgm:pt>
    <dgm:pt modelId="{8F895A51-F497-4B88-9E71-8FD3CB90C34C}" type="sibTrans" cxnId="{7AE29E96-5E1A-4957-842F-E3F9681910A5}">
      <dgm:prSet/>
      <dgm:spPr/>
      <dgm:t>
        <a:bodyPr/>
        <a:lstStyle/>
        <a:p>
          <a:endParaRPr lang="en-US"/>
        </a:p>
      </dgm:t>
    </dgm:pt>
    <dgm:pt modelId="{E4FD93FB-5C1A-49F9-82EE-D66061C17121}">
      <dgm:prSet custT="1"/>
      <dgm:spPr/>
      <dgm:t>
        <a:bodyPr/>
        <a:lstStyle/>
        <a:p>
          <a:r>
            <a:rPr lang="en-US" sz="2000" b="1" dirty="0" smtClean="0"/>
            <a:t>Application: </a:t>
          </a:r>
        </a:p>
        <a:p>
          <a:r>
            <a:rPr lang="en-US" sz="2000" b="1" dirty="0" smtClean="0"/>
            <a:t>Juries</a:t>
          </a:r>
          <a:endParaRPr lang="en-US" sz="2000" b="1" dirty="0"/>
        </a:p>
      </dgm:t>
    </dgm:pt>
    <dgm:pt modelId="{FE6AB783-A7B7-40FC-A3F9-FDE5AB982686}" type="parTrans" cxnId="{520F4BE4-769E-4661-A4EB-AFEF531CA745}">
      <dgm:prSet/>
      <dgm:spPr/>
      <dgm:t>
        <a:bodyPr/>
        <a:lstStyle/>
        <a:p>
          <a:endParaRPr lang="en-US"/>
        </a:p>
      </dgm:t>
    </dgm:pt>
    <dgm:pt modelId="{77FE8153-B14F-49E2-BFB9-38BBD9F23E2C}" type="sibTrans" cxnId="{520F4BE4-769E-4661-A4EB-AFEF531CA745}">
      <dgm:prSet/>
      <dgm:spPr/>
      <dgm:t>
        <a:bodyPr/>
        <a:lstStyle/>
        <a:p>
          <a:endParaRPr lang="en-US"/>
        </a:p>
      </dgm:t>
    </dgm:pt>
    <dgm:pt modelId="{75A4F671-1AB3-49F5-A2E4-3BAA04B7F02C}">
      <dgm:prSet custT="1"/>
      <dgm:spPr/>
      <dgm:t>
        <a:bodyPr/>
        <a:lstStyle/>
        <a:p>
          <a:r>
            <a:rPr lang="en-US" sz="1600" dirty="0" smtClean="0"/>
            <a:t>Informational Influence</a:t>
          </a:r>
          <a:endParaRPr lang="en-US" sz="1600" dirty="0"/>
        </a:p>
      </dgm:t>
    </dgm:pt>
    <dgm:pt modelId="{1A05A583-0856-4774-83FE-31E5B4E8F2E8}" type="parTrans" cxnId="{C327968E-4AFC-4216-93BC-9DBBA7ECE02A}">
      <dgm:prSet/>
      <dgm:spPr/>
      <dgm:t>
        <a:bodyPr/>
        <a:lstStyle/>
        <a:p>
          <a:endParaRPr lang="en-US"/>
        </a:p>
      </dgm:t>
    </dgm:pt>
    <dgm:pt modelId="{D7F8238F-EC65-4F3F-B7FA-18D31A32F403}" type="sibTrans" cxnId="{C327968E-4AFC-4216-93BC-9DBBA7ECE02A}">
      <dgm:prSet/>
      <dgm:spPr/>
      <dgm:t>
        <a:bodyPr/>
        <a:lstStyle/>
        <a:p>
          <a:endParaRPr lang="en-US"/>
        </a:p>
      </dgm:t>
    </dgm:pt>
    <dgm:pt modelId="{4562960E-AAE8-4977-A675-E2B9CEE380A1}">
      <dgm:prSet custT="1"/>
      <dgm:spPr/>
      <dgm:t>
        <a:bodyPr/>
        <a:lstStyle/>
        <a:p>
          <a:r>
            <a:rPr lang="en-US" sz="1600" dirty="0" smtClean="0"/>
            <a:t>Normative Influence</a:t>
          </a:r>
          <a:endParaRPr lang="en-US" sz="1600" dirty="0"/>
        </a:p>
      </dgm:t>
    </dgm:pt>
    <dgm:pt modelId="{49F8276D-77B4-424C-AFCD-75224C6174EE}" type="parTrans" cxnId="{AF4C9FDA-C901-4E0D-A719-B6222B58615F}">
      <dgm:prSet/>
      <dgm:spPr/>
      <dgm:t>
        <a:bodyPr/>
        <a:lstStyle/>
        <a:p>
          <a:endParaRPr lang="en-US"/>
        </a:p>
      </dgm:t>
    </dgm:pt>
    <dgm:pt modelId="{1981F98A-9562-44B0-A250-6DF4436A763A}" type="sibTrans" cxnId="{AF4C9FDA-C901-4E0D-A719-B6222B58615F}">
      <dgm:prSet/>
      <dgm:spPr/>
      <dgm:t>
        <a:bodyPr/>
        <a:lstStyle/>
        <a:p>
          <a:endParaRPr lang="en-US"/>
        </a:p>
      </dgm:t>
    </dgm:pt>
    <dgm:pt modelId="{2FE5B68D-8909-4701-ACF7-746770A9FB1B}">
      <dgm:prSet custT="1"/>
      <dgm:spPr/>
      <dgm:t>
        <a:bodyPr/>
        <a:lstStyle/>
        <a:p>
          <a:r>
            <a:rPr lang="en-US" sz="1600" dirty="0" smtClean="0"/>
            <a:t>Interpersonal Influence</a:t>
          </a:r>
          <a:endParaRPr lang="en-US" sz="1600" dirty="0"/>
        </a:p>
      </dgm:t>
    </dgm:pt>
    <dgm:pt modelId="{0D6F0C1A-C3FA-48CF-87B2-A8D40923C5AA}" type="parTrans" cxnId="{3010E77A-C705-4032-A252-38BA53FFF564}">
      <dgm:prSet/>
      <dgm:spPr/>
      <dgm:t>
        <a:bodyPr/>
        <a:lstStyle/>
        <a:p>
          <a:endParaRPr lang="en-US"/>
        </a:p>
      </dgm:t>
    </dgm:pt>
    <dgm:pt modelId="{0008D0BD-76FD-43C7-9F53-07C8BDE8FBB8}" type="sibTrans" cxnId="{3010E77A-C705-4032-A252-38BA53FFF564}">
      <dgm:prSet/>
      <dgm:spPr/>
      <dgm:t>
        <a:bodyPr/>
        <a:lstStyle/>
        <a:p>
          <a:endParaRPr lang="en-US"/>
        </a:p>
      </dgm:t>
    </dgm:pt>
    <dgm:pt modelId="{D1824655-5C3E-4E10-90C6-11718DE8DB21}">
      <dgm:prSet custT="1"/>
      <dgm:spPr/>
      <dgm:t>
        <a:bodyPr/>
        <a:lstStyle/>
        <a:p>
          <a:r>
            <a:rPr lang="en-US" sz="1600" dirty="0" smtClean="0"/>
            <a:t>When Influence Inhibits: The Bystander Effect</a:t>
          </a:r>
          <a:endParaRPr lang="en-US" sz="1600" dirty="0"/>
        </a:p>
      </dgm:t>
    </dgm:pt>
    <dgm:pt modelId="{845CD42B-50A4-46A6-BD89-C390A42680E9}" type="parTrans" cxnId="{D9A8827B-2DE9-4A8C-9A28-D38F5D696429}">
      <dgm:prSet/>
      <dgm:spPr/>
      <dgm:t>
        <a:bodyPr/>
        <a:lstStyle/>
        <a:p>
          <a:endParaRPr lang="en-US"/>
        </a:p>
      </dgm:t>
    </dgm:pt>
    <dgm:pt modelId="{889B2548-D9B6-487E-B21A-557437D75D4F}" type="sibTrans" cxnId="{D9A8827B-2DE9-4A8C-9A28-D38F5D696429}">
      <dgm:prSet/>
      <dgm:spPr/>
      <dgm:t>
        <a:bodyPr/>
        <a:lstStyle/>
        <a:p>
          <a:endParaRPr lang="en-US"/>
        </a:p>
      </dgm:t>
    </dgm:pt>
    <dgm:pt modelId="{97826738-BF58-4C50-8D39-F3F62C90B2B0}">
      <dgm:prSet custT="1"/>
      <dgm:spPr/>
      <dgm:t>
        <a:bodyPr/>
        <a:lstStyle/>
        <a:p>
          <a:r>
            <a:rPr lang="en-US" sz="1600" dirty="0" smtClean="0"/>
            <a:t>Jury </a:t>
          </a:r>
        </a:p>
        <a:p>
          <a:r>
            <a:rPr lang="en-US" sz="1600" dirty="0" smtClean="0"/>
            <a:t>Dynamics</a:t>
          </a:r>
          <a:endParaRPr lang="en-US" sz="1600" dirty="0"/>
        </a:p>
      </dgm:t>
    </dgm:pt>
    <dgm:pt modelId="{D8693748-8B32-49D1-81E5-C4139BFCAED2}" type="parTrans" cxnId="{2483CDEE-421B-4998-8600-4B1FD0164F16}">
      <dgm:prSet/>
      <dgm:spPr/>
      <dgm:t>
        <a:bodyPr/>
        <a:lstStyle/>
        <a:p>
          <a:endParaRPr lang="en-US"/>
        </a:p>
      </dgm:t>
    </dgm:pt>
    <dgm:pt modelId="{BDB7AD72-1AD6-46B9-8247-9EC25799B619}" type="sibTrans" cxnId="{2483CDEE-421B-4998-8600-4B1FD0164F16}">
      <dgm:prSet/>
      <dgm:spPr/>
      <dgm:t>
        <a:bodyPr/>
        <a:lstStyle/>
        <a:p>
          <a:endParaRPr lang="en-US"/>
        </a:p>
      </dgm:t>
    </dgm:pt>
    <dgm:pt modelId="{326ACD57-FA6A-436B-A7AF-C2ABEA3A0955}">
      <dgm:prSet custT="1"/>
      <dgm:spPr/>
      <dgm:t>
        <a:bodyPr/>
        <a:lstStyle/>
        <a:p>
          <a:r>
            <a:rPr lang="en-US" sz="1600" dirty="0" smtClean="0"/>
            <a:t>How Effective are Juries?</a:t>
          </a:r>
          <a:endParaRPr lang="en-US" sz="1600" dirty="0"/>
        </a:p>
      </dgm:t>
    </dgm:pt>
    <dgm:pt modelId="{47DD52F6-C2FF-4B47-82FE-319115490957}" type="parTrans" cxnId="{FAE0FFA1-CF5F-4F6A-9468-10B2DD05F674}">
      <dgm:prSet/>
      <dgm:spPr/>
      <dgm:t>
        <a:bodyPr/>
        <a:lstStyle/>
        <a:p>
          <a:endParaRPr lang="en-US"/>
        </a:p>
      </dgm:t>
    </dgm:pt>
    <dgm:pt modelId="{14890867-F98B-47D7-811B-E635603DF000}" type="sibTrans" cxnId="{FAE0FFA1-CF5F-4F6A-9468-10B2DD05F674}">
      <dgm:prSet/>
      <dgm:spPr/>
      <dgm:t>
        <a:bodyPr/>
        <a:lstStyle/>
        <a:p>
          <a:endParaRPr lang="en-US"/>
        </a:p>
      </dgm:t>
    </dgm:pt>
    <dgm:pt modelId="{2718E4A5-DA17-496B-B3CB-6275ABD7342A}">
      <dgm:prSet custT="1"/>
      <dgm:spPr/>
      <dgm:t>
        <a:bodyPr/>
        <a:lstStyle/>
        <a:p>
          <a:r>
            <a:rPr lang="en-US" sz="1600" dirty="0" smtClean="0"/>
            <a:t>Improving Juries</a:t>
          </a:r>
          <a:endParaRPr lang="en-US" sz="1600" dirty="0"/>
        </a:p>
      </dgm:t>
    </dgm:pt>
    <dgm:pt modelId="{A374516C-31F7-439E-AD8C-5696B5949507}" type="parTrans" cxnId="{A021877B-B494-47B8-877E-4DEE37DD081E}">
      <dgm:prSet/>
      <dgm:spPr/>
      <dgm:t>
        <a:bodyPr/>
        <a:lstStyle/>
        <a:p>
          <a:endParaRPr lang="en-US"/>
        </a:p>
      </dgm:t>
    </dgm:pt>
    <dgm:pt modelId="{61A69B81-7311-4120-AF6B-514E8B3E7A7A}" type="sibTrans" cxnId="{A021877B-B494-47B8-877E-4DEE37DD081E}">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4" custScaleX="225457" custScaleY="156779" custLinFactNeighborX="27890" custLinFactNeighborY="18318"/>
      <dgm:spPr/>
      <dgm:t>
        <a:bodyPr/>
        <a:lstStyle/>
        <a:p>
          <a:endParaRPr lang="en-US"/>
        </a:p>
      </dgm:t>
    </dgm:pt>
    <dgm:pt modelId="{6D210816-D103-4F97-BD99-7EE6DB3036B5}" type="pres">
      <dgm:prSet presAssocID="{2332E22F-E15E-4CF9-B9AF-CA4E0EB8EA0B}" presName="rootConnector" presStyleLbl="node1" presStyleIdx="0" presStyleCnt="4"/>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36A370F6-DC15-46B9-BA20-2B732E1F4572}" type="pres">
      <dgm:prSet presAssocID="{61245997-E53B-4406-AD73-BDFC4896B185}" presName="Name13" presStyleLbl="parChTrans1D2" presStyleIdx="0" presStyleCnt="14"/>
      <dgm:spPr/>
      <dgm:t>
        <a:bodyPr/>
        <a:lstStyle/>
        <a:p>
          <a:endParaRPr lang="en-US"/>
        </a:p>
      </dgm:t>
    </dgm:pt>
    <dgm:pt modelId="{612AB06B-2BBD-425D-9684-9E282DEA8019}" type="pres">
      <dgm:prSet presAssocID="{346CDCD7-B561-4C66-81BB-B8B17CCA5B95}" presName="childText" presStyleLbl="bgAcc1" presStyleIdx="0" presStyleCnt="14" custScaleX="268315" custScaleY="177772" custLinFactNeighborX="18230" custLinFactNeighborY="46483">
        <dgm:presLayoutVars>
          <dgm:bulletEnabled val="1"/>
        </dgm:presLayoutVars>
      </dgm:prSet>
      <dgm:spPr/>
      <dgm:t>
        <a:bodyPr/>
        <a:lstStyle/>
        <a:p>
          <a:endParaRPr lang="en-US"/>
        </a:p>
      </dgm:t>
    </dgm:pt>
    <dgm:pt modelId="{B4A19F2D-A9EB-4A52-ABD8-211F0721C623}" type="pres">
      <dgm:prSet presAssocID="{CB5769F3-92A0-4143-A21A-92BB8DCB54A1}" presName="Name13" presStyleLbl="parChTrans1D2" presStyleIdx="1" presStyleCnt="14"/>
      <dgm:spPr/>
      <dgm:t>
        <a:bodyPr/>
        <a:lstStyle/>
        <a:p>
          <a:endParaRPr lang="en-US"/>
        </a:p>
      </dgm:t>
    </dgm:pt>
    <dgm:pt modelId="{F2466BEE-FA7D-47DA-AD8C-57FD0D0684F8}" type="pres">
      <dgm:prSet presAssocID="{050E3E99-EACD-4A6B-805F-00B9C41F922C}" presName="childText" presStyleLbl="bgAcc1" presStyleIdx="1" presStyleCnt="14" custScaleX="268315" custScaleY="177772" custLinFactNeighborX="18230" custLinFactNeighborY="46483">
        <dgm:presLayoutVars>
          <dgm:bulletEnabled val="1"/>
        </dgm:presLayoutVars>
      </dgm:prSet>
      <dgm:spPr/>
      <dgm:t>
        <a:bodyPr/>
        <a:lstStyle/>
        <a:p>
          <a:endParaRPr lang="en-US"/>
        </a:p>
      </dgm:t>
    </dgm:pt>
    <dgm:pt modelId="{E27CEEB9-C5C5-4428-8D46-3D4E482A0CCB}" type="pres">
      <dgm:prSet presAssocID="{C51DF381-5A4F-41B7-BD32-00C505DB8EF8}" presName="Name13" presStyleLbl="parChTrans1D2" presStyleIdx="2" presStyleCnt="14"/>
      <dgm:spPr/>
      <dgm:t>
        <a:bodyPr/>
        <a:lstStyle/>
        <a:p>
          <a:endParaRPr lang="en-US"/>
        </a:p>
      </dgm:t>
    </dgm:pt>
    <dgm:pt modelId="{5DD9BDFA-2657-4E34-8747-998B26859DF2}" type="pres">
      <dgm:prSet presAssocID="{3EE2E332-3E9C-43D8-AEF9-C101109DB7B2}" presName="childText" presStyleLbl="bgAcc1" presStyleIdx="2" presStyleCnt="14" custScaleX="268315" custScaleY="177772" custLinFactNeighborX="18230" custLinFactNeighborY="46483">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1" presStyleCnt="4" custScaleX="270086" custScaleY="156779" custLinFactNeighborX="23951" custLinFactNeighborY="18318"/>
      <dgm:spPr/>
      <dgm:t>
        <a:bodyPr/>
        <a:lstStyle/>
        <a:p>
          <a:endParaRPr lang="en-US"/>
        </a:p>
      </dgm:t>
    </dgm:pt>
    <dgm:pt modelId="{947E766D-90D0-45F7-9FB5-BC5A6FCDFF3B}" type="pres">
      <dgm:prSet presAssocID="{CA874D3B-E0FF-48BF-8D64-F1684060832B}" presName="rootConnector" presStyleLbl="node1" presStyleIdx="1" presStyleCnt="4"/>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C5333E39-E90C-4057-A1B7-04EC87A85641}" type="pres">
      <dgm:prSet presAssocID="{C3E1ADA7-0665-4D12-B94D-BF0D73C37BF0}" presName="Name13" presStyleLbl="parChTrans1D2" presStyleIdx="3" presStyleCnt="14"/>
      <dgm:spPr/>
      <dgm:t>
        <a:bodyPr/>
        <a:lstStyle/>
        <a:p>
          <a:endParaRPr lang="en-US"/>
        </a:p>
      </dgm:t>
    </dgm:pt>
    <dgm:pt modelId="{B3D3331B-F233-439B-8C91-FD9A48A54264}" type="pres">
      <dgm:prSet presAssocID="{C969CE51-E911-4576-91BF-094E0E8CA031}" presName="childText" presStyleLbl="bgAcc1" presStyleIdx="3" presStyleCnt="14" custScaleX="268446" custScaleY="211876" custLinFactNeighborX="15005" custLinFactNeighborY="29362">
        <dgm:presLayoutVars>
          <dgm:bulletEnabled val="1"/>
        </dgm:presLayoutVars>
      </dgm:prSet>
      <dgm:spPr/>
      <dgm:t>
        <a:bodyPr/>
        <a:lstStyle/>
        <a:p>
          <a:endParaRPr lang="en-US"/>
        </a:p>
      </dgm:t>
    </dgm:pt>
    <dgm:pt modelId="{250B6F88-6375-45CF-AC36-1B8B53906E2F}" type="pres">
      <dgm:prSet presAssocID="{45A4D133-B2CC-4632-88A7-B5E1720FEE7A}" presName="Name13" presStyleLbl="parChTrans1D2" presStyleIdx="4" presStyleCnt="14"/>
      <dgm:spPr/>
      <dgm:t>
        <a:bodyPr/>
        <a:lstStyle/>
        <a:p>
          <a:endParaRPr lang="en-US"/>
        </a:p>
      </dgm:t>
    </dgm:pt>
    <dgm:pt modelId="{91F243DF-7C2E-402B-9172-F04CB26DEE0D}" type="pres">
      <dgm:prSet presAssocID="{FEC914EC-82C7-4331-8BC6-2A153C9A70EA}" presName="childText" presStyleLbl="bgAcc1" presStyleIdx="4" presStyleCnt="14" custScaleX="268446" custScaleY="211876" custLinFactNeighborX="15005" custLinFactNeighborY="29362">
        <dgm:presLayoutVars>
          <dgm:bulletEnabled val="1"/>
        </dgm:presLayoutVars>
      </dgm:prSet>
      <dgm:spPr/>
      <dgm:t>
        <a:bodyPr/>
        <a:lstStyle/>
        <a:p>
          <a:endParaRPr lang="en-US"/>
        </a:p>
      </dgm:t>
    </dgm:pt>
    <dgm:pt modelId="{11CA1C55-4D03-4850-B2DA-FDACB6719176}" type="pres">
      <dgm:prSet presAssocID="{7C8FD458-927A-4039-8058-F236A72D7DF4}" presName="Name13" presStyleLbl="parChTrans1D2" presStyleIdx="5" presStyleCnt="14"/>
      <dgm:spPr/>
      <dgm:t>
        <a:bodyPr/>
        <a:lstStyle/>
        <a:p>
          <a:endParaRPr lang="en-US"/>
        </a:p>
      </dgm:t>
    </dgm:pt>
    <dgm:pt modelId="{3B7903C4-8464-431D-A4D4-C6C93608C969}" type="pres">
      <dgm:prSet presAssocID="{BCE5C51A-0C42-4714-B9BF-C7E54BE7D940}" presName="childText" presStyleLbl="bgAcc1" presStyleIdx="5" presStyleCnt="14" custScaleX="268446" custScaleY="211876" custLinFactNeighborX="15005" custLinFactNeighborY="29362">
        <dgm:presLayoutVars>
          <dgm:bulletEnabled val="1"/>
        </dgm:presLayoutVars>
      </dgm:prSet>
      <dgm:spPr/>
      <dgm:t>
        <a:bodyPr/>
        <a:lstStyle/>
        <a:p>
          <a:endParaRPr lang="en-US"/>
        </a:p>
      </dgm:t>
    </dgm:pt>
    <dgm:pt modelId="{A0E7FF26-DF7A-4FBF-8D2C-F232A43D7D57}" type="pres">
      <dgm:prSet presAssocID="{3751143F-96F5-452C-9607-4622F6E784F6}" presName="root" presStyleCnt="0"/>
      <dgm:spPr/>
      <dgm:t>
        <a:bodyPr/>
        <a:lstStyle/>
        <a:p>
          <a:endParaRPr lang="en-US"/>
        </a:p>
      </dgm:t>
    </dgm:pt>
    <dgm:pt modelId="{92313702-A2A8-439C-8B93-84A91279737E}" type="pres">
      <dgm:prSet presAssocID="{3751143F-96F5-452C-9607-4622F6E784F6}" presName="rootComposite" presStyleCnt="0"/>
      <dgm:spPr/>
      <dgm:t>
        <a:bodyPr/>
        <a:lstStyle/>
        <a:p>
          <a:endParaRPr lang="en-US"/>
        </a:p>
      </dgm:t>
    </dgm:pt>
    <dgm:pt modelId="{533B6719-EA57-4B16-9270-B94A00002707}" type="pres">
      <dgm:prSet presAssocID="{3751143F-96F5-452C-9607-4622F6E784F6}" presName="rootText" presStyleLbl="node1" presStyleIdx="2" presStyleCnt="4" custScaleX="204909" custScaleY="170154" custLinFactNeighborX="10618" custLinFactNeighborY="11299"/>
      <dgm:spPr/>
      <dgm:t>
        <a:bodyPr/>
        <a:lstStyle/>
        <a:p>
          <a:endParaRPr lang="en-US"/>
        </a:p>
      </dgm:t>
    </dgm:pt>
    <dgm:pt modelId="{0B1CE776-FC96-4831-95F1-B1B700B0ED9B}" type="pres">
      <dgm:prSet presAssocID="{3751143F-96F5-452C-9607-4622F6E784F6}" presName="rootConnector" presStyleLbl="node1" presStyleIdx="2" presStyleCnt="4"/>
      <dgm:spPr/>
      <dgm:t>
        <a:bodyPr/>
        <a:lstStyle/>
        <a:p>
          <a:endParaRPr lang="en-US"/>
        </a:p>
      </dgm:t>
    </dgm:pt>
    <dgm:pt modelId="{5AF3BCC2-74CA-4080-BFAA-2E88F1735680}" type="pres">
      <dgm:prSet presAssocID="{3751143F-96F5-452C-9607-4622F6E784F6}" presName="childShape" presStyleCnt="0"/>
      <dgm:spPr/>
      <dgm:t>
        <a:bodyPr/>
        <a:lstStyle/>
        <a:p>
          <a:endParaRPr lang="en-US"/>
        </a:p>
      </dgm:t>
    </dgm:pt>
    <dgm:pt modelId="{E35A405B-6E53-41DE-A453-E15C27CC9AFD}" type="pres">
      <dgm:prSet presAssocID="{56DE484A-3D9A-479D-B4B5-C0A13797FB39}" presName="Name13" presStyleLbl="parChTrans1D2" presStyleIdx="6" presStyleCnt="14"/>
      <dgm:spPr/>
      <dgm:t>
        <a:bodyPr/>
        <a:lstStyle/>
        <a:p>
          <a:endParaRPr lang="en-US"/>
        </a:p>
      </dgm:t>
    </dgm:pt>
    <dgm:pt modelId="{469A8C58-6649-49B6-82B1-C3047A0E18F8}" type="pres">
      <dgm:prSet presAssocID="{B1605E27-3117-479C-805C-9CB5522CA514}" presName="childText" presStyleLbl="bgAcc1" presStyleIdx="6" presStyleCnt="14" custScaleX="230694" custScaleY="164627" custLinFactNeighborX="5198" custLinFactNeighborY="18931">
        <dgm:presLayoutVars>
          <dgm:bulletEnabled val="1"/>
        </dgm:presLayoutVars>
      </dgm:prSet>
      <dgm:spPr/>
      <dgm:t>
        <a:bodyPr/>
        <a:lstStyle/>
        <a:p>
          <a:endParaRPr lang="en-US"/>
        </a:p>
      </dgm:t>
    </dgm:pt>
    <dgm:pt modelId="{F6B98432-30A2-4318-B0FD-DCF5A29F482A}" type="pres">
      <dgm:prSet presAssocID="{1A05A583-0856-4774-83FE-31E5B4E8F2E8}" presName="Name13" presStyleLbl="parChTrans1D2" presStyleIdx="7" presStyleCnt="14"/>
      <dgm:spPr/>
      <dgm:t>
        <a:bodyPr/>
        <a:lstStyle/>
        <a:p>
          <a:endParaRPr lang="en-US"/>
        </a:p>
      </dgm:t>
    </dgm:pt>
    <dgm:pt modelId="{4ABB19BF-7797-45D4-9836-8A970CDF555B}" type="pres">
      <dgm:prSet presAssocID="{75A4F671-1AB3-49F5-A2E4-3BAA04B7F02C}" presName="childText" presStyleLbl="bgAcc1" presStyleIdx="7" presStyleCnt="14" custScaleX="230694" custScaleY="164627" custLinFactNeighborX="5198" custLinFactNeighborY="18931">
        <dgm:presLayoutVars>
          <dgm:bulletEnabled val="1"/>
        </dgm:presLayoutVars>
      </dgm:prSet>
      <dgm:spPr/>
      <dgm:t>
        <a:bodyPr/>
        <a:lstStyle/>
        <a:p>
          <a:endParaRPr lang="en-US"/>
        </a:p>
      </dgm:t>
    </dgm:pt>
    <dgm:pt modelId="{04163BF2-B088-4694-A9D0-49BF82C9FD40}" type="pres">
      <dgm:prSet presAssocID="{49F8276D-77B4-424C-AFCD-75224C6174EE}" presName="Name13" presStyleLbl="parChTrans1D2" presStyleIdx="8" presStyleCnt="14"/>
      <dgm:spPr/>
      <dgm:t>
        <a:bodyPr/>
        <a:lstStyle/>
        <a:p>
          <a:endParaRPr lang="en-US"/>
        </a:p>
      </dgm:t>
    </dgm:pt>
    <dgm:pt modelId="{4BCA588D-66AD-4CF7-905F-A19A8F7FF478}" type="pres">
      <dgm:prSet presAssocID="{4562960E-AAE8-4977-A675-E2B9CEE380A1}" presName="childText" presStyleLbl="bgAcc1" presStyleIdx="8" presStyleCnt="14" custScaleX="230694" custScaleY="164627" custLinFactNeighborX="5198" custLinFactNeighborY="18931">
        <dgm:presLayoutVars>
          <dgm:bulletEnabled val="1"/>
        </dgm:presLayoutVars>
      </dgm:prSet>
      <dgm:spPr/>
      <dgm:t>
        <a:bodyPr/>
        <a:lstStyle/>
        <a:p>
          <a:endParaRPr lang="en-US"/>
        </a:p>
      </dgm:t>
    </dgm:pt>
    <dgm:pt modelId="{7C8435EB-FAD4-4304-9850-66644145938A}" type="pres">
      <dgm:prSet presAssocID="{0D6F0C1A-C3FA-48CF-87B2-A8D40923C5AA}" presName="Name13" presStyleLbl="parChTrans1D2" presStyleIdx="9" presStyleCnt="14"/>
      <dgm:spPr/>
      <dgm:t>
        <a:bodyPr/>
        <a:lstStyle/>
        <a:p>
          <a:endParaRPr lang="en-US"/>
        </a:p>
      </dgm:t>
    </dgm:pt>
    <dgm:pt modelId="{47DB6488-3954-4FB0-9A6C-922191CEF60C}" type="pres">
      <dgm:prSet presAssocID="{2FE5B68D-8909-4701-ACF7-746770A9FB1B}" presName="childText" presStyleLbl="bgAcc1" presStyleIdx="9" presStyleCnt="14" custScaleX="230694" custScaleY="164627" custLinFactNeighborX="5198" custLinFactNeighborY="18931">
        <dgm:presLayoutVars>
          <dgm:bulletEnabled val="1"/>
        </dgm:presLayoutVars>
      </dgm:prSet>
      <dgm:spPr/>
      <dgm:t>
        <a:bodyPr/>
        <a:lstStyle/>
        <a:p>
          <a:endParaRPr lang="en-US"/>
        </a:p>
      </dgm:t>
    </dgm:pt>
    <dgm:pt modelId="{9C97240C-BBA6-4B65-992F-11E28AD6A336}" type="pres">
      <dgm:prSet presAssocID="{845CD42B-50A4-46A6-BD89-C390A42680E9}" presName="Name13" presStyleLbl="parChTrans1D2" presStyleIdx="10" presStyleCnt="14"/>
      <dgm:spPr/>
      <dgm:t>
        <a:bodyPr/>
        <a:lstStyle/>
        <a:p>
          <a:endParaRPr lang="en-US"/>
        </a:p>
      </dgm:t>
    </dgm:pt>
    <dgm:pt modelId="{90313911-0B77-41BB-AB82-997AE10771D3}" type="pres">
      <dgm:prSet presAssocID="{D1824655-5C3E-4E10-90C6-11718DE8DB21}" presName="childText" presStyleLbl="bgAcc1" presStyleIdx="10" presStyleCnt="14" custScaleX="230694" custScaleY="164627" custLinFactNeighborX="5198" custLinFactNeighborY="18931">
        <dgm:presLayoutVars>
          <dgm:bulletEnabled val="1"/>
        </dgm:presLayoutVars>
      </dgm:prSet>
      <dgm:spPr/>
      <dgm:t>
        <a:bodyPr/>
        <a:lstStyle/>
        <a:p>
          <a:endParaRPr lang="en-US"/>
        </a:p>
      </dgm:t>
    </dgm:pt>
    <dgm:pt modelId="{505AF79A-8F35-4EFE-B940-F98D262A9E9B}" type="pres">
      <dgm:prSet presAssocID="{E4FD93FB-5C1A-49F9-82EE-D66061C17121}" presName="root" presStyleCnt="0"/>
      <dgm:spPr/>
      <dgm:t>
        <a:bodyPr/>
        <a:lstStyle/>
        <a:p>
          <a:endParaRPr lang="en-US"/>
        </a:p>
      </dgm:t>
    </dgm:pt>
    <dgm:pt modelId="{786D104A-7032-4D25-8147-02F308F7081A}" type="pres">
      <dgm:prSet presAssocID="{E4FD93FB-5C1A-49F9-82EE-D66061C17121}" presName="rootComposite" presStyleCnt="0"/>
      <dgm:spPr/>
      <dgm:t>
        <a:bodyPr/>
        <a:lstStyle/>
        <a:p>
          <a:endParaRPr lang="en-US"/>
        </a:p>
      </dgm:t>
    </dgm:pt>
    <dgm:pt modelId="{BA52DAE7-7331-4833-8D23-9DBA9A8A17D2}" type="pres">
      <dgm:prSet presAssocID="{E4FD93FB-5C1A-49F9-82EE-D66061C17121}" presName="rootText" presStyleLbl="node1" presStyleIdx="3" presStyleCnt="4" custScaleX="217028" custScaleY="178512" custLinFactNeighborX="3411" custLinFactNeighborY="-2854"/>
      <dgm:spPr/>
      <dgm:t>
        <a:bodyPr/>
        <a:lstStyle/>
        <a:p>
          <a:endParaRPr lang="en-US"/>
        </a:p>
      </dgm:t>
    </dgm:pt>
    <dgm:pt modelId="{63DA825C-C2A0-4E68-A275-DEA0183F81C8}" type="pres">
      <dgm:prSet presAssocID="{E4FD93FB-5C1A-49F9-82EE-D66061C17121}" presName="rootConnector" presStyleLbl="node1" presStyleIdx="3" presStyleCnt="4"/>
      <dgm:spPr/>
      <dgm:t>
        <a:bodyPr/>
        <a:lstStyle/>
        <a:p>
          <a:endParaRPr lang="en-US"/>
        </a:p>
      </dgm:t>
    </dgm:pt>
    <dgm:pt modelId="{02CC87C5-798F-4A5E-9A1A-C1C5EA8C19E1}" type="pres">
      <dgm:prSet presAssocID="{E4FD93FB-5C1A-49F9-82EE-D66061C17121}" presName="childShape" presStyleCnt="0"/>
      <dgm:spPr/>
      <dgm:t>
        <a:bodyPr/>
        <a:lstStyle/>
        <a:p>
          <a:endParaRPr lang="en-US"/>
        </a:p>
      </dgm:t>
    </dgm:pt>
    <dgm:pt modelId="{CF3B493A-974B-446C-9376-C00B0A7300CC}" type="pres">
      <dgm:prSet presAssocID="{D8693748-8B32-49D1-81E5-C4139BFCAED2}" presName="Name13" presStyleLbl="parChTrans1D2" presStyleIdx="11" presStyleCnt="14"/>
      <dgm:spPr/>
      <dgm:t>
        <a:bodyPr/>
        <a:lstStyle/>
        <a:p>
          <a:endParaRPr lang="en-US"/>
        </a:p>
      </dgm:t>
    </dgm:pt>
    <dgm:pt modelId="{51866135-EFC7-4DA1-B310-7F2B16E13CAA}" type="pres">
      <dgm:prSet presAssocID="{97826738-BF58-4C50-8D39-F3F62C90B2B0}" presName="childText" presStyleLbl="bgAcc1" presStyleIdx="11" presStyleCnt="14" custScaleX="206267" custScaleY="179746" custLinFactNeighborX="-7368" custLinFactNeighborY="30349">
        <dgm:presLayoutVars>
          <dgm:bulletEnabled val="1"/>
        </dgm:presLayoutVars>
      </dgm:prSet>
      <dgm:spPr/>
      <dgm:t>
        <a:bodyPr/>
        <a:lstStyle/>
        <a:p>
          <a:endParaRPr lang="en-US"/>
        </a:p>
      </dgm:t>
    </dgm:pt>
    <dgm:pt modelId="{DBC9AC8B-678B-4C67-A207-A76268F2523B}" type="pres">
      <dgm:prSet presAssocID="{47DD52F6-C2FF-4B47-82FE-319115490957}" presName="Name13" presStyleLbl="parChTrans1D2" presStyleIdx="12" presStyleCnt="14"/>
      <dgm:spPr/>
      <dgm:t>
        <a:bodyPr/>
        <a:lstStyle/>
        <a:p>
          <a:endParaRPr lang="en-US"/>
        </a:p>
      </dgm:t>
    </dgm:pt>
    <dgm:pt modelId="{9EC278E2-2839-462F-8680-AE763B64478B}" type="pres">
      <dgm:prSet presAssocID="{326ACD57-FA6A-436B-A7AF-C2ABEA3A0955}" presName="childText" presStyleLbl="bgAcc1" presStyleIdx="12" presStyleCnt="14" custScaleX="206267" custScaleY="179746" custLinFactNeighborX="-7368" custLinFactNeighborY="30349">
        <dgm:presLayoutVars>
          <dgm:bulletEnabled val="1"/>
        </dgm:presLayoutVars>
      </dgm:prSet>
      <dgm:spPr/>
      <dgm:t>
        <a:bodyPr/>
        <a:lstStyle/>
        <a:p>
          <a:endParaRPr lang="en-US"/>
        </a:p>
      </dgm:t>
    </dgm:pt>
    <dgm:pt modelId="{D5980702-9A45-4879-B94A-900DC5D7388B}" type="pres">
      <dgm:prSet presAssocID="{A374516C-31F7-439E-AD8C-5696B5949507}" presName="Name13" presStyleLbl="parChTrans1D2" presStyleIdx="13" presStyleCnt="14"/>
      <dgm:spPr/>
      <dgm:t>
        <a:bodyPr/>
        <a:lstStyle/>
        <a:p>
          <a:endParaRPr lang="en-US"/>
        </a:p>
      </dgm:t>
    </dgm:pt>
    <dgm:pt modelId="{E75F7B75-5621-4121-8718-5E078DBFF017}" type="pres">
      <dgm:prSet presAssocID="{2718E4A5-DA17-496B-B3CB-6275ABD7342A}" presName="childText" presStyleLbl="bgAcc1" presStyleIdx="13" presStyleCnt="14" custScaleX="206267" custScaleY="179746" custLinFactNeighborX="-7368" custLinFactNeighborY="30349">
        <dgm:presLayoutVars>
          <dgm:bulletEnabled val="1"/>
        </dgm:presLayoutVars>
      </dgm:prSet>
      <dgm:spPr/>
      <dgm:t>
        <a:bodyPr/>
        <a:lstStyle/>
        <a:p>
          <a:endParaRPr lang="en-US"/>
        </a:p>
      </dgm:t>
    </dgm:pt>
  </dgm:ptLst>
  <dgm:cxnLst>
    <dgm:cxn modelId="{65EB0DD1-5797-4619-BFF9-60EFDA5929F5}" type="presOf" srcId="{56DE484A-3D9A-479D-B4B5-C0A13797FB39}" destId="{E35A405B-6E53-41DE-A453-E15C27CC9AFD}" srcOrd="0" destOrd="0" presId="urn:microsoft.com/office/officeart/2005/8/layout/hierarchy3"/>
    <dgm:cxn modelId="{D59DE967-1382-4301-80E3-EEFF32A425E4}" srcId="{0CD09BA3-1C77-4892-B86F-D7F46CA5FA3F}" destId="{2332E22F-E15E-4CF9-B9AF-CA4E0EB8EA0B}" srcOrd="0" destOrd="0" parTransId="{B7F59D1B-462F-4389-BA23-02B4BAB295CA}" sibTransId="{008036CA-D494-4CC2-A4C3-F86CCACE5D12}"/>
    <dgm:cxn modelId="{B6803957-4D93-44BB-8C8A-C46BEEF2A8B0}" type="presOf" srcId="{3EE2E332-3E9C-43D8-AEF9-C101109DB7B2}" destId="{5DD9BDFA-2657-4E34-8747-998B26859DF2}" srcOrd="0" destOrd="0" presId="urn:microsoft.com/office/officeart/2005/8/layout/hierarchy3"/>
    <dgm:cxn modelId="{FAE0FFA1-CF5F-4F6A-9468-10B2DD05F674}" srcId="{E4FD93FB-5C1A-49F9-82EE-D66061C17121}" destId="{326ACD57-FA6A-436B-A7AF-C2ABEA3A0955}" srcOrd="1" destOrd="0" parTransId="{47DD52F6-C2FF-4B47-82FE-319115490957}" sibTransId="{14890867-F98B-47D7-811B-E635603DF000}"/>
    <dgm:cxn modelId="{33E46747-FCDA-41BE-AA8A-2D5DE8790F7D}" type="presOf" srcId="{0CD09BA3-1C77-4892-B86F-D7F46CA5FA3F}" destId="{4B0F83A2-7508-4FB0-82A5-A2F0CF5EB2AA}" srcOrd="0" destOrd="0" presId="urn:microsoft.com/office/officeart/2005/8/layout/hierarchy3"/>
    <dgm:cxn modelId="{465B55D1-B702-4235-8611-372AEC567A38}" type="presOf" srcId="{CB5769F3-92A0-4143-A21A-92BB8DCB54A1}" destId="{B4A19F2D-A9EB-4A52-ABD8-211F0721C623}" srcOrd="0" destOrd="0" presId="urn:microsoft.com/office/officeart/2005/8/layout/hierarchy3"/>
    <dgm:cxn modelId="{63E7DC39-642E-4697-B961-F38173430378}" srcId="{2332E22F-E15E-4CF9-B9AF-CA4E0EB8EA0B}" destId="{050E3E99-EACD-4A6B-805F-00B9C41F922C}" srcOrd="1" destOrd="0" parTransId="{CB5769F3-92A0-4143-A21A-92BB8DCB54A1}" sibTransId="{3E5472E6-9A94-43DC-8913-C1E021E6B07E}"/>
    <dgm:cxn modelId="{B8C9AEEA-F1BC-4F35-9C4F-19E8CC8E4934}" type="presOf" srcId="{326ACD57-FA6A-436B-A7AF-C2ABEA3A0955}" destId="{9EC278E2-2839-462F-8680-AE763B64478B}" srcOrd="0" destOrd="0" presId="urn:microsoft.com/office/officeart/2005/8/layout/hierarchy3"/>
    <dgm:cxn modelId="{36708E7B-73C3-4BFF-A979-E9322213528F}" type="presOf" srcId="{845CD42B-50A4-46A6-BD89-C390A42680E9}" destId="{9C97240C-BBA6-4B65-992F-11E28AD6A336}" srcOrd="0" destOrd="0" presId="urn:microsoft.com/office/officeart/2005/8/layout/hierarchy3"/>
    <dgm:cxn modelId="{ACF0AA52-F9F6-46BA-911D-AF322C0AA0F4}" type="presOf" srcId="{E4FD93FB-5C1A-49F9-82EE-D66061C17121}" destId="{BA52DAE7-7331-4833-8D23-9DBA9A8A17D2}" srcOrd="0" destOrd="0" presId="urn:microsoft.com/office/officeart/2005/8/layout/hierarchy3"/>
    <dgm:cxn modelId="{90118FBD-408E-4ADF-B904-FAC591528FE1}" type="presOf" srcId="{C51DF381-5A4F-41B7-BD32-00C505DB8EF8}" destId="{E27CEEB9-C5C5-4428-8D46-3D4E482A0CCB}" srcOrd="0" destOrd="0" presId="urn:microsoft.com/office/officeart/2005/8/layout/hierarchy3"/>
    <dgm:cxn modelId="{66D2B43C-D81D-48EC-A4C3-DD48E7BC2C06}" type="presOf" srcId="{346CDCD7-B561-4C66-81BB-B8B17CCA5B95}" destId="{612AB06B-2BBD-425D-9684-9E282DEA8019}" srcOrd="0" destOrd="0" presId="urn:microsoft.com/office/officeart/2005/8/layout/hierarchy3"/>
    <dgm:cxn modelId="{F6B0F2DF-DD8A-4D91-A82A-9D583C864828}" type="presOf" srcId="{2332E22F-E15E-4CF9-B9AF-CA4E0EB8EA0B}" destId="{6D210816-D103-4F97-BD99-7EE6DB3036B5}" srcOrd="1" destOrd="0" presId="urn:microsoft.com/office/officeart/2005/8/layout/hierarchy3"/>
    <dgm:cxn modelId="{1629CD4F-22D4-4EBC-A249-1673992422BB}" type="presOf" srcId="{B1605E27-3117-479C-805C-9CB5522CA514}" destId="{469A8C58-6649-49B6-82B1-C3047A0E18F8}" srcOrd="0" destOrd="0" presId="urn:microsoft.com/office/officeart/2005/8/layout/hierarchy3"/>
    <dgm:cxn modelId="{55D6D508-5967-4CBD-8340-FC083CF16C77}" srcId="{0CD09BA3-1C77-4892-B86F-D7F46CA5FA3F}" destId="{CA874D3B-E0FF-48BF-8D64-F1684060832B}" srcOrd="1" destOrd="0" parTransId="{9AA42DC1-48DB-4242-819D-9BC80237D218}" sibTransId="{9F5EAA5E-CDEE-4617-ADA2-B858ED2EB38D}"/>
    <dgm:cxn modelId="{D4027596-198D-414C-AE59-40CAFCA2E346}" type="presOf" srcId="{2718E4A5-DA17-496B-B3CB-6275ABD7342A}" destId="{E75F7B75-5621-4121-8718-5E078DBFF017}" srcOrd="0" destOrd="0" presId="urn:microsoft.com/office/officeart/2005/8/layout/hierarchy3"/>
    <dgm:cxn modelId="{7DFC7DA9-A859-45DA-B1A1-F643F21C07AC}" srcId="{2332E22F-E15E-4CF9-B9AF-CA4E0EB8EA0B}" destId="{3EE2E332-3E9C-43D8-AEF9-C101109DB7B2}" srcOrd="2" destOrd="0" parTransId="{C51DF381-5A4F-41B7-BD32-00C505DB8EF8}" sibTransId="{13297B38-A00D-493D-B733-B08556E2F2F6}"/>
    <dgm:cxn modelId="{D9A8827B-2DE9-4A8C-9A28-D38F5D696429}" srcId="{3751143F-96F5-452C-9607-4622F6E784F6}" destId="{D1824655-5C3E-4E10-90C6-11718DE8DB21}" srcOrd="4" destOrd="0" parTransId="{845CD42B-50A4-46A6-BD89-C390A42680E9}" sibTransId="{889B2548-D9B6-487E-B21A-557437D75D4F}"/>
    <dgm:cxn modelId="{1F50C5A1-91C1-494F-85E9-074F3D09DB4A}" type="presOf" srcId="{0D6F0C1A-C3FA-48CF-87B2-A8D40923C5AA}" destId="{7C8435EB-FAD4-4304-9850-66644145938A}" srcOrd="0" destOrd="0" presId="urn:microsoft.com/office/officeart/2005/8/layout/hierarchy3"/>
    <dgm:cxn modelId="{9E788B2A-FCBC-429A-9225-6BE2F48DB012}" type="presOf" srcId="{D1824655-5C3E-4E10-90C6-11718DE8DB21}" destId="{90313911-0B77-41BB-AB82-997AE10771D3}" srcOrd="0" destOrd="0" presId="urn:microsoft.com/office/officeart/2005/8/layout/hierarchy3"/>
    <dgm:cxn modelId="{E90E348A-CD74-47B6-9B01-5935A13E3487}" type="presOf" srcId="{2FE5B68D-8909-4701-ACF7-746770A9FB1B}" destId="{47DB6488-3954-4FB0-9A6C-922191CEF60C}" srcOrd="0" destOrd="0" presId="urn:microsoft.com/office/officeart/2005/8/layout/hierarchy3"/>
    <dgm:cxn modelId="{6E114354-6E3F-42CA-B6F0-7F9B5CD3CF63}" srcId="{CA874D3B-E0FF-48BF-8D64-F1684060832B}" destId="{C969CE51-E911-4576-91BF-094E0E8CA031}" srcOrd="0" destOrd="0" parTransId="{C3E1ADA7-0665-4D12-B94D-BF0D73C37BF0}" sibTransId="{F40D6301-3A4D-4F69-A540-D3F5578AB114}"/>
    <dgm:cxn modelId="{3BE02D9F-D7FE-425D-A3AA-81230959C8FD}" type="presOf" srcId="{E4FD93FB-5C1A-49F9-82EE-D66061C17121}" destId="{63DA825C-C2A0-4E68-A275-DEA0183F81C8}" srcOrd="1" destOrd="0" presId="urn:microsoft.com/office/officeart/2005/8/layout/hierarchy3"/>
    <dgm:cxn modelId="{A1EF8ACB-407E-418C-8571-3806F0BD7C9D}" type="presOf" srcId="{3751143F-96F5-452C-9607-4622F6E784F6}" destId="{0B1CE776-FC96-4831-95F1-B1B700B0ED9B}" srcOrd="1" destOrd="0" presId="urn:microsoft.com/office/officeart/2005/8/layout/hierarchy3"/>
    <dgm:cxn modelId="{AF4C9FDA-C901-4E0D-A719-B6222B58615F}" srcId="{3751143F-96F5-452C-9607-4622F6E784F6}" destId="{4562960E-AAE8-4977-A675-E2B9CEE380A1}" srcOrd="2" destOrd="0" parTransId="{49F8276D-77B4-424C-AFCD-75224C6174EE}" sibTransId="{1981F98A-9562-44B0-A250-6DF4436A763A}"/>
    <dgm:cxn modelId="{117DE3BD-06E0-4601-B580-06AB38442C20}" type="presOf" srcId="{D8693748-8B32-49D1-81E5-C4139BFCAED2}" destId="{CF3B493A-974B-446C-9376-C00B0A7300CC}" srcOrd="0" destOrd="0" presId="urn:microsoft.com/office/officeart/2005/8/layout/hierarchy3"/>
    <dgm:cxn modelId="{3010E77A-C705-4032-A252-38BA53FFF564}" srcId="{3751143F-96F5-452C-9607-4622F6E784F6}" destId="{2FE5B68D-8909-4701-ACF7-746770A9FB1B}" srcOrd="3" destOrd="0" parTransId="{0D6F0C1A-C3FA-48CF-87B2-A8D40923C5AA}" sibTransId="{0008D0BD-76FD-43C7-9F53-07C8BDE8FBB8}"/>
    <dgm:cxn modelId="{92668E29-69E0-4430-842C-E881B810B0F9}" srcId="{0CD09BA3-1C77-4892-B86F-D7F46CA5FA3F}" destId="{3751143F-96F5-452C-9607-4622F6E784F6}" srcOrd="2" destOrd="0" parTransId="{3CC4016F-5118-4D47-A2E3-A134E2BA2C7A}" sibTransId="{6AED198D-5904-4B76-B7F7-5C195408B132}"/>
    <dgm:cxn modelId="{CD00A2FC-5856-46F9-A5EC-49625C72D5C0}" type="presOf" srcId="{7C8FD458-927A-4039-8058-F236A72D7DF4}" destId="{11CA1C55-4D03-4850-B2DA-FDACB6719176}" srcOrd="0" destOrd="0" presId="urn:microsoft.com/office/officeart/2005/8/layout/hierarchy3"/>
    <dgm:cxn modelId="{6AD70279-5DFF-4E23-A7C0-B3216478D41F}" type="presOf" srcId="{61245997-E53B-4406-AD73-BDFC4896B185}" destId="{36A370F6-DC15-46B9-BA20-2B732E1F4572}" srcOrd="0" destOrd="0" presId="urn:microsoft.com/office/officeart/2005/8/layout/hierarchy3"/>
    <dgm:cxn modelId="{E583FDD1-85F6-4B84-B3BA-9007D05300F3}" type="presOf" srcId="{3751143F-96F5-452C-9607-4622F6E784F6}" destId="{533B6719-EA57-4B16-9270-B94A00002707}" srcOrd="0" destOrd="0" presId="urn:microsoft.com/office/officeart/2005/8/layout/hierarchy3"/>
    <dgm:cxn modelId="{6C04324C-2472-4B1F-9247-5194F20409DC}" type="presOf" srcId="{A374516C-31F7-439E-AD8C-5696B5949507}" destId="{D5980702-9A45-4879-B94A-900DC5D7388B}" srcOrd="0" destOrd="0" presId="urn:microsoft.com/office/officeart/2005/8/layout/hierarchy3"/>
    <dgm:cxn modelId="{7AE29E96-5E1A-4957-842F-E3F9681910A5}" srcId="{3751143F-96F5-452C-9607-4622F6E784F6}" destId="{B1605E27-3117-479C-805C-9CB5522CA514}" srcOrd="0" destOrd="0" parTransId="{56DE484A-3D9A-479D-B4B5-C0A13797FB39}" sibTransId="{8F895A51-F497-4B88-9E71-8FD3CB90C34C}"/>
    <dgm:cxn modelId="{DE0B399A-6201-40B5-B1DE-A6854599905C}" type="presOf" srcId="{1A05A583-0856-4774-83FE-31E5B4E8F2E8}" destId="{F6B98432-30A2-4318-B0FD-DCF5A29F482A}" srcOrd="0" destOrd="0" presId="urn:microsoft.com/office/officeart/2005/8/layout/hierarchy3"/>
    <dgm:cxn modelId="{A7033CE8-787D-4300-84F8-0AEE1FCC563D}" type="presOf" srcId="{97826738-BF58-4C50-8D39-F3F62C90B2B0}" destId="{51866135-EFC7-4DA1-B310-7F2B16E13CAA}" srcOrd="0" destOrd="0" presId="urn:microsoft.com/office/officeart/2005/8/layout/hierarchy3"/>
    <dgm:cxn modelId="{993A7984-A5E2-4C32-A1AD-62591F3E3FDC}" srcId="{CA874D3B-E0FF-48BF-8D64-F1684060832B}" destId="{BCE5C51A-0C42-4714-B9BF-C7E54BE7D940}" srcOrd="2" destOrd="0" parTransId="{7C8FD458-927A-4039-8058-F236A72D7DF4}" sibTransId="{FC0B0F1C-2D96-4179-8C5A-C8604F12C7B3}"/>
    <dgm:cxn modelId="{AA3F3A01-BDB8-470C-9546-068A12B1664F}" type="presOf" srcId="{49F8276D-77B4-424C-AFCD-75224C6174EE}" destId="{04163BF2-B088-4694-A9D0-49BF82C9FD40}" srcOrd="0" destOrd="0" presId="urn:microsoft.com/office/officeart/2005/8/layout/hierarchy3"/>
    <dgm:cxn modelId="{1CACEC2C-3A58-4F28-82FC-B28F665E6615}" type="presOf" srcId="{47DD52F6-C2FF-4B47-82FE-319115490957}" destId="{DBC9AC8B-678B-4C67-A207-A76268F2523B}" srcOrd="0" destOrd="0" presId="urn:microsoft.com/office/officeart/2005/8/layout/hierarchy3"/>
    <dgm:cxn modelId="{307549EA-3B19-40D4-BBF5-51717FF2FAEA}" type="presOf" srcId="{C3E1ADA7-0665-4D12-B94D-BF0D73C37BF0}" destId="{C5333E39-E90C-4057-A1B7-04EC87A85641}" srcOrd="0" destOrd="0" presId="urn:microsoft.com/office/officeart/2005/8/layout/hierarchy3"/>
    <dgm:cxn modelId="{BB8764BC-1944-4430-881A-CB027B3F475F}" type="presOf" srcId="{45A4D133-B2CC-4632-88A7-B5E1720FEE7A}" destId="{250B6F88-6375-45CF-AC36-1B8B53906E2F}" srcOrd="0" destOrd="0" presId="urn:microsoft.com/office/officeart/2005/8/layout/hierarchy3"/>
    <dgm:cxn modelId="{A021877B-B494-47B8-877E-4DEE37DD081E}" srcId="{E4FD93FB-5C1A-49F9-82EE-D66061C17121}" destId="{2718E4A5-DA17-496B-B3CB-6275ABD7342A}" srcOrd="2" destOrd="0" parTransId="{A374516C-31F7-439E-AD8C-5696B5949507}" sibTransId="{61A69B81-7311-4120-AF6B-514E8B3E7A7A}"/>
    <dgm:cxn modelId="{118D4FB6-3B3D-4D54-81A7-2CA7FB21D7F4}" type="presOf" srcId="{CA874D3B-E0FF-48BF-8D64-F1684060832B}" destId="{5B90EABF-21F1-4B0D-816A-82D42DF6D9C1}" srcOrd="0" destOrd="0" presId="urn:microsoft.com/office/officeart/2005/8/layout/hierarchy3"/>
    <dgm:cxn modelId="{8A04736B-9859-4CDA-84C6-E906768AAC93}" type="presOf" srcId="{BCE5C51A-0C42-4714-B9BF-C7E54BE7D940}" destId="{3B7903C4-8464-431D-A4D4-C6C93608C969}" srcOrd="0" destOrd="0" presId="urn:microsoft.com/office/officeart/2005/8/layout/hierarchy3"/>
    <dgm:cxn modelId="{A43A93F2-E33C-4BCD-A043-B924D61C1A06}" type="presOf" srcId="{2332E22F-E15E-4CF9-B9AF-CA4E0EB8EA0B}" destId="{F38815C2-6B35-4AC2-B9F9-D3BE55C307B1}" srcOrd="0" destOrd="0" presId="urn:microsoft.com/office/officeart/2005/8/layout/hierarchy3"/>
    <dgm:cxn modelId="{9CE5B74D-3C39-4C45-AB87-5422A6A4BBC9}" type="presOf" srcId="{4562960E-AAE8-4977-A675-E2B9CEE380A1}" destId="{4BCA588D-66AD-4CF7-905F-A19A8F7FF478}" srcOrd="0" destOrd="0" presId="urn:microsoft.com/office/officeart/2005/8/layout/hierarchy3"/>
    <dgm:cxn modelId="{42A85E3C-C104-4C30-85EB-85D1CA6E4E07}" srcId="{CA874D3B-E0FF-48BF-8D64-F1684060832B}" destId="{FEC914EC-82C7-4331-8BC6-2A153C9A70EA}" srcOrd="1" destOrd="0" parTransId="{45A4D133-B2CC-4632-88A7-B5E1720FEE7A}" sibTransId="{AE5E9F08-104A-4289-B7A8-C9B706EAE6FF}"/>
    <dgm:cxn modelId="{14B5570B-E987-4850-B2AB-7632881AABC7}" type="presOf" srcId="{050E3E99-EACD-4A6B-805F-00B9C41F922C}" destId="{F2466BEE-FA7D-47DA-AD8C-57FD0D0684F8}" srcOrd="0" destOrd="0" presId="urn:microsoft.com/office/officeart/2005/8/layout/hierarchy3"/>
    <dgm:cxn modelId="{520F4BE4-769E-4661-A4EB-AFEF531CA745}" srcId="{0CD09BA3-1C77-4892-B86F-D7F46CA5FA3F}" destId="{E4FD93FB-5C1A-49F9-82EE-D66061C17121}" srcOrd="3" destOrd="0" parTransId="{FE6AB783-A7B7-40FC-A3F9-FDE5AB982686}" sibTransId="{77FE8153-B14F-49E2-BFB9-38BBD9F23E2C}"/>
    <dgm:cxn modelId="{2483CDEE-421B-4998-8600-4B1FD0164F16}" srcId="{E4FD93FB-5C1A-49F9-82EE-D66061C17121}" destId="{97826738-BF58-4C50-8D39-F3F62C90B2B0}" srcOrd="0" destOrd="0" parTransId="{D8693748-8B32-49D1-81E5-C4139BFCAED2}" sibTransId="{BDB7AD72-1AD6-46B9-8247-9EC25799B619}"/>
    <dgm:cxn modelId="{366DC410-8500-46BE-93AB-D9F92A00A8F5}" type="presOf" srcId="{75A4F671-1AB3-49F5-A2E4-3BAA04B7F02C}" destId="{4ABB19BF-7797-45D4-9836-8A970CDF555B}" srcOrd="0" destOrd="0" presId="urn:microsoft.com/office/officeart/2005/8/layout/hierarchy3"/>
    <dgm:cxn modelId="{C327968E-4AFC-4216-93BC-9DBBA7ECE02A}" srcId="{3751143F-96F5-452C-9607-4622F6E784F6}" destId="{75A4F671-1AB3-49F5-A2E4-3BAA04B7F02C}" srcOrd="1" destOrd="0" parTransId="{1A05A583-0856-4774-83FE-31E5B4E8F2E8}" sibTransId="{D7F8238F-EC65-4F3F-B7FA-18D31A32F403}"/>
    <dgm:cxn modelId="{9A188D3F-EFFF-4EA1-93C7-4F21EC0B95FD}" type="presOf" srcId="{C969CE51-E911-4576-91BF-094E0E8CA031}" destId="{B3D3331B-F233-439B-8C91-FD9A48A54264}" srcOrd="0" destOrd="0" presId="urn:microsoft.com/office/officeart/2005/8/layout/hierarchy3"/>
    <dgm:cxn modelId="{EF584A91-8E8B-4FEF-9615-B65192D1EBF3}" srcId="{2332E22F-E15E-4CF9-B9AF-CA4E0EB8EA0B}" destId="{346CDCD7-B561-4C66-81BB-B8B17CCA5B95}" srcOrd="0" destOrd="0" parTransId="{61245997-E53B-4406-AD73-BDFC4896B185}" sibTransId="{D0AAF42E-FAAB-4BE8-9F89-F1AEBBAD8189}"/>
    <dgm:cxn modelId="{EFA959DE-35F5-4769-98BF-64DCC677A70B}" type="presOf" srcId="{FEC914EC-82C7-4331-8BC6-2A153C9A70EA}" destId="{91F243DF-7C2E-402B-9172-F04CB26DEE0D}" srcOrd="0" destOrd="0" presId="urn:microsoft.com/office/officeart/2005/8/layout/hierarchy3"/>
    <dgm:cxn modelId="{57C6CFD7-04C0-45C9-8711-AE25D4897C25}" type="presOf" srcId="{CA874D3B-E0FF-48BF-8D64-F1684060832B}" destId="{947E766D-90D0-45F7-9FB5-BC5A6FCDFF3B}" srcOrd="1" destOrd="0" presId="urn:microsoft.com/office/officeart/2005/8/layout/hierarchy3"/>
    <dgm:cxn modelId="{87905FDF-BC19-43E2-BB0D-E35A7FAC4947}" type="presParOf" srcId="{4B0F83A2-7508-4FB0-82A5-A2F0CF5EB2AA}" destId="{919E2E6C-BD73-43B6-8BAD-35B36F95ADEC}" srcOrd="0" destOrd="0" presId="urn:microsoft.com/office/officeart/2005/8/layout/hierarchy3"/>
    <dgm:cxn modelId="{42F5DE94-B2A9-4E15-AA00-92239A753E95}" type="presParOf" srcId="{919E2E6C-BD73-43B6-8BAD-35B36F95ADEC}" destId="{F08BC9A4-79E2-428A-BFB8-A5FC85232770}" srcOrd="0" destOrd="0" presId="urn:microsoft.com/office/officeart/2005/8/layout/hierarchy3"/>
    <dgm:cxn modelId="{D46AB5F5-007D-4EA8-827B-3AB090F331B4}" type="presParOf" srcId="{F08BC9A4-79E2-428A-BFB8-A5FC85232770}" destId="{F38815C2-6B35-4AC2-B9F9-D3BE55C307B1}" srcOrd="0" destOrd="0" presId="urn:microsoft.com/office/officeart/2005/8/layout/hierarchy3"/>
    <dgm:cxn modelId="{F62AB4B1-193B-45BA-9314-848FBA264B28}" type="presParOf" srcId="{F08BC9A4-79E2-428A-BFB8-A5FC85232770}" destId="{6D210816-D103-4F97-BD99-7EE6DB3036B5}" srcOrd="1" destOrd="0" presId="urn:microsoft.com/office/officeart/2005/8/layout/hierarchy3"/>
    <dgm:cxn modelId="{422BC005-D9DF-4DB2-B220-D7137115BC2C}" type="presParOf" srcId="{919E2E6C-BD73-43B6-8BAD-35B36F95ADEC}" destId="{576305A3-6D7E-4B7E-B839-42ECBEB8F9DC}" srcOrd="1" destOrd="0" presId="urn:microsoft.com/office/officeart/2005/8/layout/hierarchy3"/>
    <dgm:cxn modelId="{453898E7-CE66-40AA-9ECA-0D0E40DAFD7A}" type="presParOf" srcId="{576305A3-6D7E-4B7E-B839-42ECBEB8F9DC}" destId="{36A370F6-DC15-46B9-BA20-2B732E1F4572}" srcOrd="0" destOrd="0" presId="urn:microsoft.com/office/officeart/2005/8/layout/hierarchy3"/>
    <dgm:cxn modelId="{ACA73FF2-981E-40DE-BBDE-1C5AD1DF442B}" type="presParOf" srcId="{576305A3-6D7E-4B7E-B839-42ECBEB8F9DC}" destId="{612AB06B-2BBD-425D-9684-9E282DEA8019}" srcOrd="1" destOrd="0" presId="urn:microsoft.com/office/officeart/2005/8/layout/hierarchy3"/>
    <dgm:cxn modelId="{FACCE430-0E8B-4DDF-9BFF-81A5CBFD4843}" type="presParOf" srcId="{576305A3-6D7E-4B7E-B839-42ECBEB8F9DC}" destId="{B4A19F2D-A9EB-4A52-ABD8-211F0721C623}" srcOrd="2" destOrd="0" presId="urn:microsoft.com/office/officeart/2005/8/layout/hierarchy3"/>
    <dgm:cxn modelId="{CCF3E06F-B87D-452B-8A85-0BDB3E65FBE1}" type="presParOf" srcId="{576305A3-6D7E-4B7E-B839-42ECBEB8F9DC}" destId="{F2466BEE-FA7D-47DA-AD8C-57FD0D0684F8}" srcOrd="3" destOrd="0" presId="urn:microsoft.com/office/officeart/2005/8/layout/hierarchy3"/>
    <dgm:cxn modelId="{1A060328-1F5A-4B76-95A4-AA4B7C4177FE}" type="presParOf" srcId="{576305A3-6D7E-4B7E-B839-42ECBEB8F9DC}" destId="{E27CEEB9-C5C5-4428-8D46-3D4E482A0CCB}" srcOrd="4" destOrd="0" presId="urn:microsoft.com/office/officeart/2005/8/layout/hierarchy3"/>
    <dgm:cxn modelId="{2A1A3159-91AC-47C7-BF7E-44A1D8054FA2}" type="presParOf" srcId="{576305A3-6D7E-4B7E-B839-42ECBEB8F9DC}" destId="{5DD9BDFA-2657-4E34-8747-998B26859DF2}" srcOrd="5" destOrd="0" presId="urn:microsoft.com/office/officeart/2005/8/layout/hierarchy3"/>
    <dgm:cxn modelId="{B8281391-7BC1-44ED-9236-9EB9E416FAFB}" type="presParOf" srcId="{4B0F83A2-7508-4FB0-82A5-A2F0CF5EB2AA}" destId="{D1614ED9-A605-4E80-BAE0-FCAD5EFF707D}" srcOrd="1" destOrd="0" presId="urn:microsoft.com/office/officeart/2005/8/layout/hierarchy3"/>
    <dgm:cxn modelId="{8CA90E3A-D1D9-41DF-A197-CDBCAD3BDC1A}" type="presParOf" srcId="{D1614ED9-A605-4E80-BAE0-FCAD5EFF707D}" destId="{2457AC7E-4FC1-44C8-BFEB-147A488D7063}" srcOrd="0" destOrd="0" presId="urn:microsoft.com/office/officeart/2005/8/layout/hierarchy3"/>
    <dgm:cxn modelId="{B307DE18-FAA9-4ACF-B831-B83C84762154}" type="presParOf" srcId="{2457AC7E-4FC1-44C8-BFEB-147A488D7063}" destId="{5B90EABF-21F1-4B0D-816A-82D42DF6D9C1}" srcOrd="0" destOrd="0" presId="urn:microsoft.com/office/officeart/2005/8/layout/hierarchy3"/>
    <dgm:cxn modelId="{06DD451F-989E-4B5A-9197-3013E1C58F72}" type="presParOf" srcId="{2457AC7E-4FC1-44C8-BFEB-147A488D7063}" destId="{947E766D-90D0-45F7-9FB5-BC5A6FCDFF3B}" srcOrd="1" destOrd="0" presId="urn:microsoft.com/office/officeart/2005/8/layout/hierarchy3"/>
    <dgm:cxn modelId="{ED3C5C51-D429-4AB0-9427-AE2F964BF34E}" type="presParOf" srcId="{D1614ED9-A605-4E80-BAE0-FCAD5EFF707D}" destId="{976CCCF6-82B1-4330-A6A3-822D031C1DD4}" srcOrd="1" destOrd="0" presId="urn:microsoft.com/office/officeart/2005/8/layout/hierarchy3"/>
    <dgm:cxn modelId="{0BD84DD0-C7C3-4B13-A176-900C04D13832}" type="presParOf" srcId="{976CCCF6-82B1-4330-A6A3-822D031C1DD4}" destId="{C5333E39-E90C-4057-A1B7-04EC87A85641}" srcOrd="0" destOrd="0" presId="urn:microsoft.com/office/officeart/2005/8/layout/hierarchy3"/>
    <dgm:cxn modelId="{451B6798-0D1C-43D8-857B-10823FA7F880}" type="presParOf" srcId="{976CCCF6-82B1-4330-A6A3-822D031C1DD4}" destId="{B3D3331B-F233-439B-8C91-FD9A48A54264}" srcOrd="1" destOrd="0" presId="urn:microsoft.com/office/officeart/2005/8/layout/hierarchy3"/>
    <dgm:cxn modelId="{15FDEF76-F561-4C55-B394-34253B2D14A2}" type="presParOf" srcId="{976CCCF6-82B1-4330-A6A3-822D031C1DD4}" destId="{250B6F88-6375-45CF-AC36-1B8B53906E2F}" srcOrd="2" destOrd="0" presId="urn:microsoft.com/office/officeart/2005/8/layout/hierarchy3"/>
    <dgm:cxn modelId="{D0EFB5A8-EA2F-4449-9EFD-91ACD3E96643}" type="presParOf" srcId="{976CCCF6-82B1-4330-A6A3-822D031C1DD4}" destId="{91F243DF-7C2E-402B-9172-F04CB26DEE0D}" srcOrd="3" destOrd="0" presId="urn:microsoft.com/office/officeart/2005/8/layout/hierarchy3"/>
    <dgm:cxn modelId="{3A165C81-4F82-4DCF-A907-05C347B53221}" type="presParOf" srcId="{976CCCF6-82B1-4330-A6A3-822D031C1DD4}" destId="{11CA1C55-4D03-4850-B2DA-FDACB6719176}" srcOrd="4" destOrd="0" presId="urn:microsoft.com/office/officeart/2005/8/layout/hierarchy3"/>
    <dgm:cxn modelId="{C1465AA0-09F6-47C2-9897-5034CC48C591}" type="presParOf" srcId="{976CCCF6-82B1-4330-A6A3-822D031C1DD4}" destId="{3B7903C4-8464-431D-A4D4-C6C93608C969}" srcOrd="5" destOrd="0" presId="urn:microsoft.com/office/officeart/2005/8/layout/hierarchy3"/>
    <dgm:cxn modelId="{CBDCC61C-B8F8-4FBE-A470-6774689860A7}" type="presParOf" srcId="{4B0F83A2-7508-4FB0-82A5-A2F0CF5EB2AA}" destId="{A0E7FF26-DF7A-4FBF-8D2C-F232A43D7D57}" srcOrd="2" destOrd="0" presId="urn:microsoft.com/office/officeart/2005/8/layout/hierarchy3"/>
    <dgm:cxn modelId="{5A694C9C-0EE5-4FFE-800D-128377CA38FC}" type="presParOf" srcId="{A0E7FF26-DF7A-4FBF-8D2C-F232A43D7D57}" destId="{92313702-A2A8-439C-8B93-84A91279737E}" srcOrd="0" destOrd="0" presId="urn:microsoft.com/office/officeart/2005/8/layout/hierarchy3"/>
    <dgm:cxn modelId="{40848D3C-D327-46CA-87C8-77A0D93F4ECA}" type="presParOf" srcId="{92313702-A2A8-439C-8B93-84A91279737E}" destId="{533B6719-EA57-4B16-9270-B94A00002707}" srcOrd="0" destOrd="0" presId="urn:microsoft.com/office/officeart/2005/8/layout/hierarchy3"/>
    <dgm:cxn modelId="{D6F9F7C9-31B1-4554-A336-DFD43ED54BD2}" type="presParOf" srcId="{92313702-A2A8-439C-8B93-84A91279737E}" destId="{0B1CE776-FC96-4831-95F1-B1B700B0ED9B}" srcOrd="1" destOrd="0" presId="urn:microsoft.com/office/officeart/2005/8/layout/hierarchy3"/>
    <dgm:cxn modelId="{83ECCE79-035C-49B9-824D-E910E680C49E}" type="presParOf" srcId="{A0E7FF26-DF7A-4FBF-8D2C-F232A43D7D57}" destId="{5AF3BCC2-74CA-4080-BFAA-2E88F1735680}" srcOrd="1" destOrd="0" presId="urn:microsoft.com/office/officeart/2005/8/layout/hierarchy3"/>
    <dgm:cxn modelId="{F1E8F695-A500-4DE2-A9C5-ABB405375087}" type="presParOf" srcId="{5AF3BCC2-74CA-4080-BFAA-2E88F1735680}" destId="{E35A405B-6E53-41DE-A453-E15C27CC9AFD}" srcOrd="0" destOrd="0" presId="urn:microsoft.com/office/officeart/2005/8/layout/hierarchy3"/>
    <dgm:cxn modelId="{483F4C2E-A3A2-45FA-9BBE-E7E80B44380E}" type="presParOf" srcId="{5AF3BCC2-74CA-4080-BFAA-2E88F1735680}" destId="{469A8C58-6649-49B6-82B1-C3047A0E18F8}" srcOrd="1" destOrd="0" presId="urn:microsoft.com/office/officeart/2005/8/layout/hierarchy3"/>
    <dgm:cxn modelId="{45223589-6236-4B7C-A94C-FB984B742252}" type="presParOf" srcId="{5AF3BCC2-74CA-4080-BFAA-2E88F1735680}" destId="{F6B98432-30A2-4318-B0FD-DCF5A29F482A}" srcOrd="2" destOrd="0" presId="urn:microsoft.com/office/officeart/2005/8/layout/hierarchy3"/>
    <dgm:cxn modelId="{1E607333-688B-432F-AAD7-32DCEDD723D9}" type="presParOf" srcId="{5AF3BCC2-74CA-4080-BFAA-2E88F1735680}" destId="{4ABB19BF-7797-45D4-9836-8A970CDF555B}" srcOrd="3" destOrd="0" presId="urn:microsoft.com/office/officeart/2005/8/layout/hierarchy3"/>
    <dgm:cxn modelId="{80DF320E-EE8A-4D75-A181-F85A39F6AD38}" type="presParOf" srcId="{5AF3BCC2-74CA-4080-BFAA-2E88F1735680}" destId="{04163BF2-B088-4694-A9D0-49BF82C9FD40}" srcOrd="4" destOrd="0" presId="urn:microsoft.com/office/officeart/2005/8/layout/hierarchy3"/>
    <dgm:cxn modelId="{A2FEE333-B690-4F44-B1E8-F5C5D23A1FB1}" type="presParOf" srcId="{5AF3BCC2-74CA-4080-BFAA-2E88F1735680}" destId="{4BCA588D-66AD-4CF7-905F-A19A8F7FF478}" srcOrd="5" destOrd="0" presId="urn:microsoft.com/office/officeart/2005/8/layout/hierarchy3"/>
    <dgm:cxn modelId="{50D05668-7225-4F3F-9DDF-2DD2FCCCCE93}" type="presParOf" srcId="{5AF3BCC2-74CA-4080-BFAA-2E88F1735680}" destId="{7C8435EB-FAD4-4304-9850-66644145938A}" srcOrd="6" destOrd="0" presId="urn:microsoft.com/office/officeart/2005/8/layout/hierarchy3"/>
    <dgm:cxn modelId="{AE43B593-EB52-41EF-8FB0-6CF178710A1F}" type="presParOf" srcId="{5AF3BCC2-74CA-4080-BFAA-2E88F1735680}" destId="{47DB6488-3954-4FB0-9A6C-922191CEF60C}" srcOrd="7" destOrd="0" presId="urn:microsoft.com/office/officeart/2005/8/layout/hierarchy3"/>
    <dgm:cxn modelId="{CAADCB19-3165-4B4A-A7CC-CA6637B2630E}" type="presParOf" srcId="{5AF3BCC2-74CA-4080-BFAA-2E88F1735680}" destId="{9C97240C-BBA6-4B65-992F-11E28AD6A336}" srcOrd="8" destOrd="0" presId="urn:microsoft.com/office/officeart/2005/8/layout/hierarchy3"/>
    <dgm:cxn modelId="{7379D64B-BF03-4393-91C2-91C0405C7BE4}" type="presParOf" srcId="{5AF3BCC2-74CA-4080-BFAA-2E88F1735680}" destId="{90313911-0B77-41BB-AB82-997AE10771D3}" srcOrd="9" destOrd="0" presId="urn:microsoft.com/office/officeart/2005/8/layout/hierarchy3"/>
    <dgm:cxn modelId="{9B47C8EB-3482-4811-A138-2D60AA6A4639}" type="presParOf" srcId="{4B0F83A2-7508-4FB0-82A5-A2F0CF5EB2AA}" destId="{505AF79A-8F35-4EFE-B940-F98D262A9E9B}" srcOrd="3" destOrd="0" presId="urn:microsoft.com/office/officeart/2005/8/layout/hierarchy3"/>
    <dgm:cxn modelId="{F5177E0A-F3F6-451C-9968-BC5BCB8ED117}" type="presParOf" srcId="{505AF79A-8F35-4EFE-B940-F98D262A9E9B}" destId="{786D104A-7032-4D25-8147-02F308F7081A}" srcOrd="0" destOrd="0" presId="urn:microsoft.com/office/officeart/2005/8/layout/hierarchy3"/>
    <dgm:cxn modelId="{AD6ECF7F-69B6-451D-B640-D3E211E232EE}" type="presParOf" srcId="{786D104A-7032-4D25-8147-02F308F7081A}" destId="{BA52DAE7-7331-4833-8D23-9DBA9A8A17D2}" srcOrd="0" destOrd="0" presId="urn:microsoft.com/office/officeart/2005/8/layout/hierarchy3"/>
    <dgm:cxn modelId="{F6546457-2B8A-4992-ACB4-EE29906919CD}" type="presParOf" srcId="{786D104A-7032-4D25-8147-02F308F7081A}" destId="{63DA825C-C2A0-4E68-A275-DEA0183F81C8}" srcOrd="1" destOrd="0" presId="urn:microsoft.com/office/officeart/2005/8/layout/hierarchy3"/>
    <dgm:cxn modelId="{C8A5E7CE-53D6-482A-BF2C-023895236350}" type="presParOf" srcId="{505AF79A-8F35-4EFE-B940-F98D262A9E9B}" destId="{02CC87C5-798F-4A5E-9A1A-C1C5EA8C19E1}" srcOrd="1" destOrd="0" presId="urn:microsoft.com/office/officeart/2005/8/layout/hierarchy3"/>
    <dgm:cxn modelId="{52958C45-2949-4B44-A244-877868306773}" type="presParOf" srcId="{02CC87C5-798F-4A5E-9A1A-C1C5EA8C19E1}" destId="{CF3B493A-974B-446C-9376-C00B0A7300CC}" srcOrd="0" destOrd="0" presId="urn:microsoft.com/office/officeart/2005/8/layout/hierarchy3"/>
    <dgm:cxn modelId="{FCAE8E47-EE4A-4494-9AC2-2F820F4F4B5B}" type="presParOf" srcId="{02CC87C5-798F-4A5E-9A1A-C1C5EA8C19E1}" destId="{51866135-EFC7-4DA1-B310-7F2B16E13CAA}" srcOrd="1" destOrd="0" presId="urn:microsoft.com/office/officeart/2005/8/layout/hierarchy3"/>
    <dgm:cxn modelId="{ECB6C4AC-3351-4005-9387-FE2548DB8296}" type="presParOf" srcId="{02CC87C5-798F-4A5E-9A1A-C1C5EA8C19E1}" destId="{DBC9AC8B-678B-4C67-A207-A76268F2523B}" srcOrd="2" destOrd="0" presId="urn:microsoft.com/office/officeart/2005/8/layout/hierarchy3"/>
    <dgm:cxn modelId="{6EB41C7D-8A52-4AF0-BABD-1D48385D36F4}" type="presParOf" srcId="{02CC87C5-798F-4A5E-9A1A-C1C5EA8C19E1}" destId="{9EC278E2-2839-462F-8680-AE763B64478B}" srcOrd="3" destOrd="0" presId="urn:microsoft.com/office/officeart/2005/8/layout/hierarchy3"/>
    <dgm:cxn modelId="{A8BEBC7A-3D0C-4FDF-BBC6-19FB3883204D}" type="presParOf" srcId="{02CC87C5-798F-4A5E-9A1A-C1C5EA8C19E1}" destId="{D5980702-9A45-4879-B94A-900DC5D7388B}" srcOrd="4" destOrd="0" presId="urn:microsoft.com/office/officeart/2005/8/layout/hierarchy3"/>
    <dgm:cxn modelId="{A61FAA53-052C-47CC-B7F8-145A1F538EEB}" type="presParOf" srcId="{02CC87C5-798F-4A5E-9A1A-C1C5EA8C19E1}" destId="{E75F7B75-5621-4121-8718-5E078DBFF017}" srcOrd="5"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9FE8DAD-8B2F-444D-AFB7-9F60CD7AC677}"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n-US"/>
        </a:p>
      </dgm:t>
    </dgm:pt>
    <dgm:pt modelId="{CB746056-3999-4C78-A8B2-098D4508E16E}">
      <dgm:prSet phldrT="[Text]"/>
      <dgm:spPr/>
      <dgm:t>
        <a:bodyPr/>
        <a:lstStyle/>
        <a:p>
          <a:pPr>
            <a:spcAft>
              <a:spcPts val="800"/>
            </a:spcAft>
          </a:pPr>
          <a:r>
            <a:rPr lang="en-US" dirty="0" smtClean="0"/>
            <a:t>Status of other members</a:t>
          </a:r>
          <a:endParaRPr lang="en-US" dirty="0"/>
        </a:p>
      </dgm:t>
    </dgm:pt>
    <dgm:pt modelId="{EF793539-8B84-481E-8C18-006B723EFCF6}">
      <dgm:prSet phldrT="[Text]"/>
      <dgm:spPr/>
      <dgm:t>
        <a:bodyPr/>
        <a:lstStyle/>
        <a:p>
          <a:pPr>
            <a:spcAft>
              <a:spcPts val="800"/>
            </a:spcAft>
          </a:pPr>
          <a:r>
            <a:rPr lang="en-US" dirty="0" smtClean="0"/>
            <a:t>Task difficulty</a:t>
          </a:r>
          <a:endParaRPr lang="en-US" dirty="0"/>
        </a:p>
      </dgm:t>
    </dgm:pt>
    <dgm:pt modelId="{CFA4A1FD-B607-4C24-AD13-43A4960302D5}">
      <dgm:prSet phldrT="[Text]"/>
      <dgm:spPr/>
      <dgm:t>
        <a:bodyPr/>
        <a:lstStyle/>
        <a:p>
          <a:pPr>
            <a:spcAft>
              <a:spcPts val="800"/>
            </a:spcAft>
          </a:pPr>
          <a:r>
            <a:rPr lang="en-US" dirty="0" smtClean="0"/>
            <a:t>Cohesion</a:t>
          </a:r>
          <a:endParaRPr lang="en-US" dirty="0"/>
        </a:p>
      </dgm:t>
    </dgm:pt>
    <dgm:pt modelId="{09EB1BF0-F941-49B2-92CD-B492ED7E787B}">
      <dgm:prSet phldrT="[Text]"/>
      <dgm:spPr/>
      <dgm:t>
        <a:bodyPr/>
        <a:lstStyle/>
        <a:p>
          <a:pPr>
            <a:spcAft>
              <a:spcPts val="800"/>
            </a:spcAft>
          </a:pPr>
          <a:r>
            <a:rPr lang="en-US" dirty="0" smtClean="0"/>
            <a:t>Accuracy needs</a:t>
          </a:r>
          <a:endParaRPr lang="en-US" dirty="0"/>
        </a:p>
      </dgm:t>
    </dgm:pt>
    <dgm:pt modelId="{1009E57D-DF65-48F5-A3B6-6F378A08CF24}">
      <dgm:prSet phldrT="[Text]"/>
      <dgm:spPr/>
      <dgm:t>
        <a:bodyPr/>
        <a:lstStyle/>
        <a:p>
          <a:r>
            <a:rPr lang="en-US" dirty="0" smtClean="0"/>
            <a:t>Situational factors and conformity</a:t>
          </a:r>
          <a:endParaRPr lang="en-US" dirty="0"/>
        </a:p>
      </dgm:t>
    </dgm:pt>
    <dgm:pt modelId="{62529A22-49B2-4A5A-9629-BE66780205D2}" type="sibTrans" cxnId="{BA29FB2E-727D-4834-B4B3-AEEAFFEB7075}">
      <dgm:prSet/>
      <dgm:spPr/>
      <dgm:t>
        <a:bodyPr/>
        <a:lstStyle/>
        <a:p>
          <a:endParaRPr lang="en-US"/>
        </a:p>
      </dgm:t>
    </dgm:pt>
    <dgm:pt modelId="{FA3A1E4F-AD77-4F2B-BE65-6DB1B66DFE6C}" type="parTrans" cxnId="{BA29FB2E-727D-4834-B4B3-AEEAFFEB7075}">
      <dgm:prSet/>
      <dgm:spPr/>
      <dgm:t>
        <a:bodyPr/>
        <a:lstStyle/>
        <a:p>
          <a:endParaRPr lang="en-US"/>
        </a:p>
      </dgm:t>
    </dgm:pt>
    <dgm:pt modelId="{C0026810-2217-470E-896C-5C08E7B6AEC7}" type="sibTrans" cxnId="{9E3B5B9E-83CF-4C40-BF2E-52848889C685}">
      <dgm:prSet/>
      <dgm:spPr/>
      <dgm:t>
        <a:bodyPr/>
        <a:lstStyle/>
        <a:p>
          <a:endParaRPr lang="en-US"/>
        </a:p>
      </dgm:t>
    </dgm:pt>
    <dgm:pt modelId="{C36F67FF-D390-4314-A6C3-4E6690DE5720}" type="parTrans" cxnId="{9E3B5B9E-83CF-4C40-BF2E-52848889C685}">
      <dgm:prSet/>
      <dgm:spPr/>
      <dgm:t>
        <a:bodyPr/>
        <a:lstStyle/>
        <a:p>
          <a:endParaRPr lang="en-US"/>
        </a:p>
      </dgm:t>
    </dgm:pt>
    <dgm:pt modelId="{6738EC12-1070-403B-962D-D744F6D81BA1}" type="sibTrans" cxnId="{A690139E-A982-411D-B487-D52F30B61543}">
      <dgm:prSet/>
      <dgm:spPr/>
      <dgm:t>
        <a:bodyPr/>
        <a:lstStyle/>
        <a:p>
          <a:endParaRPr lang="en-US"/>
        </a:p>
      </dgm:t>
    </dgm:pt>
    <dgm:pt modelId="{511B8E90-1010-4164-BF81-05814E7F3430}" type="parTrans" cxnId="{A690139E-A982-411D-B487-D52F30B61543}">
      <dgm:prSet/>
      <dgm:spPr/>
      <dgm:t>
        <a:bodyPr/>
        <a:lstStyle/>
        <a:p>
          <a:endParaRPr lang="en-US"/>
        </a:p>
      </dgm:t>
    </dgm:pt>
    <dgm:pt modelId="{835A5B7A-1591-4126-8680-1FFEE4EAA2F5}" type="sibTrans" cxnId="{1DBF443F-F63A-4A3F-AD7F-DEBD8081BDE3}">
      <dgm:prSet/>
      <dgm:spPr/>
      <dgm:t>
        <a:bodyPr/>
        <a:lstStyle/>
        <a:p>
          <a:endParaRPr lang="en-US"/>
        </a:p>
      </dgm:t>
    </dgm:pt>
    <dgm:pt modelId="{56E4018B-03C7-48E2-ABE3-E452B648FC7B}" type="parTrans" cxnId="{1DBF443F-F63A-4A3F-AD7F-DEBD8081BDE3}">
      <dgm:prSet/>
      <dgm:spPr/>
      <dgm:t>
        <a:bodyPr/>
        <a:lstStyle/>
        <a:p>
          <a:endParaRPr lang="en-US"/>
        </a:p>
      </dgm:t>
    </dgm:pt>
    <dgm:pt modelId="{84A133BE-62FA-4934-A629-C0839EF8E194}" type="sibTrans" cxnId="{5A9501F0-5743-4F3F-97A6-8B715E3563F9}">
      <dgm:prSet/>
      <dgm:spPr/>
      <dgm:t>
        <a:bodyPr/>
        <a:lstStyle/>
        <a:p>
          <a:endParaRPr lang="en-US"/>
        </a:p>
      </dgm:t>
    </dgm:pt>
    <dgm:pt modelId="{B598AFBF-E04D-4DA5-AC9D-E553FC2006B0}" type="parTrans" cxnId="{5A9501F0-5743-4F3F-97A6-8B715E3563F9}">
      <dgm:prSet/>
      <dgm:spPr/>
      <dgm:t>
        <a:bodyPr/>
        <a:lstStyle/>
        <a:p>
          <a:endParaRPr lang="en-US"/>
        </a:p>
      </dgm:t>
    </dgm:pt>
    <dgm:pt modelId="{87F82187-C856-4235-B9DB-5901BE3465F4}">
      <dgm:prSet phldrT="[Text]"/>
      <dgm:spPr/>
      <dgm:t>
        <a:bodyPr/>
        <a:lstStyle/>
        <a:p>
          <a:pPr>
            <a:spcAft>
              <a:spcPts val="800"/>
            </a:spcAft>
          </a:pPr>
          <a:r>
            <a:rPr lang="en-US" b="1" smtClean="0"/>
            <a:t>Social impact theory </a:t>
          </a:r>
          <a:r>
            <a:rPr lang="en-US" smtClean="0"/>
            <a:t>stresses 3 key factors: strength, immediacy, and number (Latané,  1981) </a:t>
          </a:r>
          <a:endParaRPr lang="en-US" dirty="0"/>
        </a:p>
      </dgm:t>
    </dgm:pt>
    <dgm:pt modelId="{978A3D3A-D753-4DDC-A800-3815F9BA2922}" type="parTrans" cxnId="{7BC85477-525B-4B0F-91B3-13ABBAF551E6}">
      <dgm:prSet/>
      <dgm:spPr/>
      <dgm:t>
        <a:bodyPr/>
        <a:lstStyle/>
        <a:p>
          <a:endParaRPr lang="en-US"/>
        </a:p>
      </dgm:t>
    </dgm:pt>
    <dgm:pt modelId="{6E30C904-3DE3-4451-B5C3-424C0A68C135}" type="sibTrans" cxnId="{7BC85477-525B-4B0F-91B3-13ABBAF551E6}">
      <dgm:prSet/>
      <dgm:spPr/>
      <dgm:t>
        <a:bodyPr/>
        <a:lstStyle/>
        <a:p>
          <a:endParaRPr lang="en-US"/>
        </a:p>
      </dgm:t>
    </dgm:pt>
    <dgm:pt modelId="{E84BE218-E80A-4F9A-A02B-47661D28F429}" type="pres">
      <dgm:prSet presAssocID="{49FE8DAD-8B2F-444D-AFB7-9F60CD7AC677}" presName="Name0" presStyleCnt="0">
        <dgm:presLayoutVars>
          <dgm:dir/>
          <dgm:animLvl val="lvl"/>
          <dgm:resizeHandles val="exact"/>
        </dgm:presLayoutVars>
      </dgm:prSet>
      <dgm:spPr/>
      <dgm:t>
        <a:bodyPr/>
        <a:lstStyle/>
        <a:p>
          <a:endParaRPr lang="en-US"/>
        </a:p>
      </dgm:t>
    </dgm:pt>
    <dgm:pt modelId="{5B2AB18C-4BDC-4FDC-8348-87180E60F245}" type="pres">
      <dgm:prSet presAssocID="{1009E57D-DF65-48F5-A3B6-6F378A08CF24}" presName="composite" presStyleCnt="0"/>
      <dgm:spPr/>
      <dgm:t>
        <a:bodyPr/>
        <a:lstStyle/>
        <a:p>
          <a:endParaRPr lang="en-US"/>
        </a:p>
      </dgm:t>
    </dgm:pt>
    <dgm:pt modelId="{107BFAA0-4320-433D-8567-4DDFC6FE78D7}" type="pres">
      <dgm:prSet presAssocID="{1009E57D-DF65-48F5-A3B6-6F378A08CF24}" presName="parTx" presStyleLbl="alignNode1" presStyleIdx="0" presStyleCnt="1" custLinFactNeighborX="-1042" custLinFactNeighborY="-12508">
        <dgm:presLayoutVars>
          <dgm:chMax val="0"/>
          <dgm:chPref val="0"/>
          <dgm:bulletEnabled val="1"/>
        </dgm:presLayoutVars>
      </dgm:prSet>
      <dgm:spPr/>
      <dgm:t>
        <a:bodyPr/>
        <a:lstStyle/>
        <a:p>
          <a:endParaRPr lang="en-US"/>
        </a:p>
      </dgm:t>
    </dgm:pt>
    <dgm:pt modelId="{66EA6C61-C819-438E-9510-F0CBE4155FF0}" type="pres">
      <dgm:prSet presAssocID="{1009E57D-DF65-48F5-A3B6-6F378A08CF24}" presName="desTx" presStyleLbl="alignAccFollowNode1" presStyleIdx="0" presStyleCnt="1" custLinFactNeighborX="2381" custLinFactNeighborY="2940">
        <dgm:presLayoutVars>
          <dgm:bulletEnabled val="1"/>
        </dgm:presLayoutVars>
      </dgm:prSet>
      <dgm:spPr/>
      <dgm:t>
        <a:bodyPr/>
        <a:lstStyle/>
        <a:p>
          <a:endParaRPr lang="en-US"/>
        </a:p>
      </dgm:t>
    </dgm:pt>
  </dgm:ptLst>
  <dgm:cxnLst>
    <dgm:cxn modelId="{1DBF443F-F63A-4A3F-AD7F-DEBD8081BDE3}" srcId="{1009E57D-DF65-48F5-A3B6-6F378A08CF24}" destId="{CFA4A1FD-B607-4C24-AD13-43A4960302D5}" srcOrd="1" destOrd="0" parTransId="{56E4018B-03C7-48E2-ABE3-E452B648FC7B}" sibTransId="{835A5B7A-1591-4126-8680-1FFEE4EAA2F5}"/>
    <dgm:cxn modelId="{B5CB6533-DF9B-41A3-89D5-58BB7696EB48}" type="presOf" srcId="{87F82187-C856-4235-B9DB-5901BE3465F4}" destId="{66EA6C61-C819-438E-9510-F0CBE4155FF0}" srcOrd="0" destOrd="4" presId="urn:microsoft.com/office/officeart/2005/8/layout/hList1"/>
    <dgm:cxn modelId="{588E89E2-E6DA-41D3-9528-DB1136774295}" type="presOf" srcId="{49FE8DAD-8B2F-444D-AFB7-9F60CD7AC677}" destId="{E84BE218-E80A-4F9A-A02B-47661D28F429}" srcOrd="0" destOrd="0" presId="urn:microsoft.com/office/officeart/2005/8/layout/hList1"/>
    <dgm:cxn modelId="{84B5984C-53BC-4FC0-9BD7-B35EAC31D624}" type="presOf" srcId="{1009E57D-DF65-48F5-A3B6-6F378A08CF24}" destId="{107BFAA0-4320-433D-8567-4DDFC6FE78D7}" srcOrd="0" destOrd="0" presId="urn:microsoft.com/office/officeart/2005/8/layout/hList1"/>
    <dgm:cxn modelId="{9E3B5B9E-83CF-4C40-BF2E-52848889C685}" srcId="{1009E57D-DF65-48F5-A3B6-6F378A08CF24}" destId="{CB746056-3999-4C78-A8B2-098D4508E16E}" srcOrd="3" destOrd="0" parTransId="{C36F67FF-D390-4314-A6C3-4E6690DE5720}" sibTransId="{C0026810-2217-470E-896C-5C08E7B6AEC7}"/>
    <dgm:cxn modelId="{5A9501F0-5743-4F3F-97A6-8B715E3563F9}" srcId="{1009E57D-DF65-48F5-A3B6-6F378A08CF24}" destId="{09EB1BF0-F941-49B2-92CD-B492ED7E787B}" srcOrd="0" destOrd="0" parTransId="{B598AFBF-E04D-4DA5-AC9D-E553FC2006B0}" sibTransId="{84A133BE-62FA-4934-A629-C0839EF8E194}"/>
    <dgm:cxn modelId="{0965CB0B-45F5-4ECD-9A36-50369D1951D9}" type="presOf" srcId="{09EB1BF0-F941-49B2-92CD-B492ED7E787B}" destId="{66EA6C61-C819-438E-9510-F0CBE4155FF0}" srcOrd="0" destOrd="0" presId="urn:microsoft.com/office/officeart/2005/8/layout/hList1"/>
    <dgm:cxn modelId="{22920527-BE41-425F-97AA-9C58A6F88FDB}" type="presOf" srcId="{CFA4A1FD-B607-4C24-AD13-43A4960302D5}" destId="{66EA6C61-C819-438E-9510-F0CBE4155FF0}" srcOrd="0" destOrd="1" presId="urn:microsoft.com/office/officeart/2005/8/layout/hList1"/>
    <dgm:cxn modelId="{A690139E-A982-411D-B487-D52F30B61543}" srcId="{1009E57D-DF65-48F5-A3B6-6F378A08CF24}" destId="{EF793539-8B84-481E-8C18-006B723EFCF6}" srcOrd="2" destOrd="0" parTransId="{511B8E90-1010-4164-BF81-05814E7F3430}" sibTransId="{6738EC12-1070-403B-962D-D744F6D81BA1}"/>
    <dgm:cxn modelId="{B20B4239-EF47-4A25-9E16-7D6C42F84B4B}" type="presOf" srcId="{CB746056-3999-4C78-A8B2-098D4508E16E}" destId="{66EA6C61-C819-438E-9510-F0CBE4155FF0}" srcOrd="0" destOrd="3" presId="urn:microsoft.com/office/officeart/2005/8/layout/hList1"/>
    <dgm:cxn modelId="{7BC85477-525B-4B0F-91B3-13ABBAF551E6}" srcId="{1009E57D-DF65-48F5-A3B6-6F378A08CF24}" destId="{87F82187-C856-4235-B9DB-5901BE3465F4}" srcOrd="4" destOrd="0" parTransId="{978A3D3A-D753-4DDC-A800-3815F9BA2922}" sibTransId="{6E30C904-3DE3-4451-B5C3-424C0A68C135}"/>
    <dgm:cxn modelId="{26BE3A54-FC77-443B-995F-D0F547C9003F}" type="presOf" srcId="{EF793539-8B84-481E-8C18-006B723EFCF6}" destId="{66EA6C61-C819-438E-9510-F0CBE4155FF0}" srcOrd="0" destOrd="2" presId="urn:microsoft.com/office/officeart/2005/8/layout/hList1"/>
    <dgm:cxn modelId="{BA29FB2E-727D-4834-B4B3-AEEAFFEB7075}" srcId="{49FE8DAD-8B2F-444D-AFB7-9F60CD7AC677}" destId="{1009E57D-DF65-48F5-A3B6-6F378A08CF24}" srcOrd="0" destOrd="0" parTransId="{FA3A1E4F-AD77-4F2B-BE65-6DB1B66DFE6C}" sibTransId="{62529A22-49B2-4A5A-9629-BE66780205D2}"/>
    <dgm:cxn modelId="{AC0893A6-0E3A-4467-8877-ED7FF555068F}" type="presParOf" srcId="{E84BE218-E80A-4F9A-A02B-47661D28F429}" destId="{5B2AB18C-4BDC-4FDC-8348-87180E60F245}" srcOrd="0" destOrd="0" presId="urn:microsoft.com/office/officeart/2005/8/layout/hList1"/>
    <dgm:cxn modelId="{5FC5C19E-73B3-4963-93FC-DBF59A2FD732}" type="presParOf" srcId="{5B2AB18C-4BDC-4FDC-8348-87180E60F245}" destId="{107BFAA0-4320-433D-8567-4DDFC6FE78D7}" srcOrd="0" destOrd="0" presId="urn:microsoft.com/office/officeart/2005/8/layout/hList1"/>
    <dgm:cxn modelId="{3712F314-FE5E-4866-84A8-44F4C0443A47}" type="presParOf" srcId="{5B2AB18C-4BDC-4FDC-8348-87180E60F245}" destId="{66EA6C61-C819-438E-9510-F0CBE4155F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E8DAD-8B2F-444D-AFB7-9F60CD7AC677}" type="doc">
      <dgm:prSet loTypeId="urn:microsoft.com/office/officeart/2005/8/layout/hList1" loCatId="list" qsTypeId="urn:microsoft.com/office/officeart/2005/8/quickstyle/3d1" qsCatId="3D" csTypeId="urn:microsoft.com/office/officeart/2005/8/colors/accent0_1" csCatId="mainScheme" phldr="1"/>
      <dgm:spPr/>
      <dgm:t>
        <a:bodyPr/>
        <a:lstStyle/>
        <a:p>
          <a:endParaRPr lang="en-US"/>
        </a:p>
      </dgm:t>
    </dgm:pt>
    <dgm:pt modelId="{09EB1BF0-F941-49B2-92CD-B492ED7E787B}">
      <dgm:prSet phldrT="[Text]" custT="1"/>
      <dgm:spPr/>
      <dgm:t>
        <a:bodyPr/>
        <a:lstStyle/>
        <a:p>
          <a:pPr>
            <a:spcAft>
              <a:spcPts val="800"/>
            </a:spcAft>
          </a:pPr>
          <a:r>
            <a:rPr lang="en-US" sz="2400" dirty="0" smtClean="0"/>
            <a:t>Individuals interacting online also conform, even though anonymous and remotely located</a:t>
          </a:r>
          <a:endParaRPr lang="en-US" sz="2400" dirty="0"/>
        </a:p>
      </dgm:t>
    </dgm:pt>
    <dgm:pt modelId="{1009E57D-DF65-48F5-A3B6-6F378A08CF24}">
      <dgm:prSet phldrT="[Text]" custT="1"/>
      <dgm:spPr/>
      <dgm:t>
        <a:bodyPr/>
        <a:lstStyle/>
        <a:p>
          <a:r>
            <a:rPr lang="en-US" sz="2000" dirty="0" smtClean="0"/>
            <a:t>Social Identity Model of </a:t>
          </a:r>
          <a:r>
            <a:rPr lang="en-US" sz="2000" dirty="0" err="1" smtClean="0"/>
            <a:t>Deindividuation</a:t>
          </a:r>
          <a:r>
            <a:rPr lang="en-US" sz="2000" dirty="0" smtClean="0"/>
            <a:t> Effects (SIDE)</a:t>
          </a:r>
          <a:endParaRPr lang="en-US" sz="2000" dirty="0"/>
        </a:p>
      </dgm:t>
    </dgm:pt>
    <dgm:pt modelId="{62529A22-49B2-4A5A-9629-BE66780205D2}" type="sibTrans" cxnId="{BA29FB2E-727D-4834-B4B3-AEEAFFEB7075}">
      <dgm:prSet/>
      <dgm:spPr/>
      <dgm:t>
        <a:bodyPr/>
        <a:lstStyle/>
        <a:p>
          <a:endParaRPr lang="en-US"/>
        </a:p>
      </dgm:t>
    </dgm:pt>
    <dgm:pt modelId="{FA3A1E4F-AD77-4F2B-BE65-6DB1B66DFE6C}" type="parTrans" cxnId="{BA29FB2E-727D-4834-B4B3-AEEAFFEB7075}">
      <dgm:prSet/>
      <dgm:spPr/>
      <dgm:t>
        <a:bodyPr/>
        <a:lstStyle/>
        <a:p>
          <a:endParaRPr lang="en-US"/>
        </a:p>
      </dgm:t>
    </dgm:pt>
    <dgm:pt modelId="{84A133BE-62FA-4934-A629-C0839EF8E194}" type="sibTrans" cxnId="{5A9501F0-5743-4F3F-97A6-8B715E3563F9}">
      <dgm:prSet/>
      <dgm:spPr/>
      <dgm:t>
        <a:bodyPr/>
        <a:lstStyle/>
        <a:p>
          <a:endParaRPr lang="en-US"/>
        </a:p>
      </dgm:t>
    </dgm:pt>
    <dgm:pt modelId="{B598AFBF-E04D-4DA5-AC9D-E553FC2006B0}" type="parTrans" cxnId="{5A9501F0-5743-4F3F-97A6-8B715E3563F9}">
      <dgm:prSet/>
      <dgm:spPr/>
      <dgm:t>
        <a:bodyPr/>
        <a:lstStyle/>
        <a:p>
          <a:endParaRPr lang="en-US"/>
        </a:p>
      </dgm:t>
    </dgm:pt>
    <dgm:pt modelId="{87F82187-C856-4235-B9DB-5901BE3465F4}">
      <dgm:prSet phldrT="[Text]" custT="1"/>
      <dgm:spPr/>
      <dgm:t>
        <a:bodyPr/>
        <a:lstStyle/>
        <a:p>
          <a:pPr>
            <a:spcAft>
              <a:spcPts val="800"/>
            </a:spcAft>
          </a:pPr>
          <a:r>
            <a:rPr lang="en-US" sz="2400" dirty="0" smtClean="0"/>
            <a:t>Conformity and viral online processes</a:t>
          </a:r>
          <a:endParaRPr lang="en-US" sz="2400" dirty="0"/>
        </a:p>
      </dgm:t>
    </dgm:pt>
    <dgm:pt modelId="{978A3D3A-D753-4DDC-A800-3815F9BA2922}" type="parTrans" cxnId="{7BC85477-525B-4B0F-91B3-13ABBAF551E6}">
      <dgm:prSet/>
      <dgm:spPr/>
      <dgm:t>
        <a:bodyPr/>
        <a:lstStyle/>
        <a:p>
          <a:endParaRPr lang="en-US"/>
        </a:p>
      </dgm:t>
    </dgm:pt>
    <dgm:pt modelId="{6E30C904-3DE3-4451-B5C3-424C0A68C135}" type="sibTrans" cxnId="{7BC85477-525B-4B0F-91B3-13ABBAF551E6}">
      <dgm:prSet/>
      <dgm:spPr/>
      <dgm:t>
        <a:bodyPr/>
        <a:lstStyle/>
        <a:p>
          <a:endParaRPr lang="en-US"/>
        </a:p>
      </dgm:t>
    </dgm:pt>
    <dgm:pt modelId="{E84BE218-E80A-4F9A-A02B-47661D28F429}" type="pres">
      <dgm:prSet presAssocID="{49FE8DAD-8B2F-444D-AFB7-9F60CD7AC677}" presName="Name0" presStyleCnt="0">
        <dgm:presLayoutVars>
          <dgm:dir/>
          <dgm:animLvl val="lvl"/>
          <dgm:resizeHandles val="exact"/>
        </dgm:presLayoutVars>
      </dgm:prSet>
      <dgm:spPr/>
      <dgm:t>
        <a:bodyPr/>
        <a:lstStyle/>
        <a:p>
          <a:endParaRPr lang="en-US"/>
        </a:p>
      </dgm:t>
    </dgm:pt>
    <dgm:pt modelId="{5B2AB18C-4BDC-4FDC-8348-87180E60F245}" type="pres">
      <dgm:prSet presAssocID="{1009E57D-DF65-48F5-A3B6-6F378A08CF24}" presName="composite" presStyleCnt="0"/>
      <dgm:spPr/>
      <dgm:t>
        <a:bodyPr/>
        <a:lstStyle/>
        <a:p>
          <a:endParaRPr lang="en-US"/>
        </a:p>
      </dgm:t>
    </dgm:pt>
    <dgm:pt modelId="{107BFAA0-4320-433D-8567-4DDFC6FE78D7}" type="pres">
      <dgm:prSet presAssocID="{1009E57D-DF65-48F5-A3B6-6F378A08CF24}" presName="parTx" presStyleLbl="alignNode1" presStyleIdx="0" presStyleCnt="1" custLinFactNeighborX="-1042" custLinFactNeighborY="-12508">
        <dgm:presLayoutVars>
          <dgm:chMax val="0"/>
          <dgm:chPref val="0"/>
          <dgm:bulletEnabled val="1"/>
        </dgm:presLayoutVars>
      </dgm:prSet>
      <dgm:spPr/>
      <dgm:t>
        <a:bodyPr/>
        <a:lstStyle/>
        <a:p>
          <a:endParaRPr lang="en-US"/>
        </a:p>
      </dgm:t>
    </dgm:pt>
    <dgm:pt modelId="{66EA6C61-C819-438E-9510-F0CBE4155FF0}" type="pres">
      <dgm:prSet presAssocID="{1009E57D-DF65-48F5-A3B6-6F378A08CF24}" presName="desTx" presStyleLbl="alignAccFollowNode1" presStyleIdx="0" presStyleCnt="1" custLinFactNeighborX="2381" custLinFactNeighborY="2940">
        <dgm:presLayoutVars>
          <dgm:bulletEnabled val="1"/>
        </dgm:presLayoutVars>
      </dgm:prSet>
      <dgm:spPr/>
      <dgm:t>
        <a:bodyPr/>
        <a:lstStyle/>
        <a:p>
          <a:endParaRPr lang="en-US"/>
        </a:p>
      </dgm:t>
    </dgm:pt>
  </dgm:ptLst>
  <dgm:cxnLst>
    <dgm:cxn modelId="{2393C1FE-0B26-4E0E-AD9A-34BB1E0429AC}" type="presOf" srcId="{49FE8DAD-8B2F-444D-AFB7-9F60CD7AC677}" destId="{E84BE218-E80A-4F9A-A02B-47661D28F429}" srcOrd="0" destOrd="0" presId="urn:microsoft.com/office/officeart/2005/8/layout/hList1"/>
    <dgm:cxn modelId="{2C5EBCD7-18C5-4AC4-924D-9A59E8848753}" type="presOf" srcId="{87F82187-C856-4235-B9DB-5901BE3465F4}" destId="{66EA6C61-C819-438E-9510-F0CBE4155FF0}" srcOrd="0" destOrd="1" presId="urn:microsoft.com/office/officeart/2005/8/layout/hList1"/>
    <dgm:cxn modelId="{5A9501F0-5743-4F3F-97A6-8B715E3563F9}" srcId="{1009E57D-DF65-48F5-A3B6-6F378A08CF24}" destId="{09EB1BF0-F941-49B2-92CD-B492ED7E787B}" srcOrd="0" destOrd="0" parTransId="{B598AFBF-E04D-4DA5-AC9D-E553FC2006B0}" sibTransId="{84A133BE-62FA-4934-A629-C0839EF8E194}"/>
    <dgm:cxn modelId="{23C7415D-E197-426E-B9FB-2687B235F35E}" type="presOf" srcId="{1009E57D-DF65-48F5-A3B6-6F378A08CF24}" destId="{107BFAA0-4320-433D-8567-4DDFC6FE78D7}" srcOrd="0" destOrd="0" presId="urn:microsoft.com/office/officeart/2005/8/layout/hList1"/>
    <dgm:cxn modelId="{EC374BD9-D2D6-4B4B-BE7C-F60A7AA3AD8B}" type="presOf" srcId="{09EB1BF0-F941-49B2-92CD-B492ED7E787B}" destId="{66EA6C61-C819-438E-9510-F0CBE4155FF0}" srcOrd="0" destOrd="0" presId="urn:microsoft.com/office/officeart/2005/8/layout/hList1"/>
    <dgm:cxn modelId="{7BC85477-525B-4B0F-91B3-13ABBAF551E6}" srcId="{1009E57D-DF65-48F5-A3B6-6F378A08CF24}" destId="{87F82187-C856-4235-B9DB-5901BE3465F4}" srcOrd="1" destOrd="0" parTransId="{978A3D3A-D753-4DDC-A800-3815F9BA2922}" sibTransId="{6E30C904-3DE3-4451-B5C3-424C0A68C135}"/>
    <dgm:cxn modelId="{BA29FB2E-727D-4834-B4B3-AEEAFFEB7075}" srcId="{49FE8DAD-8B2F-444D-AFB7-9F60CD7AC677}" destId="{1009E57D-DF65-48F5-A3B6-6F378A08CF24}" srcOrd="0" destOrd="0" parTransId="{FA3A1E4F-AD77-4F2B-BE65-6DB1B66DFE6C}" sibTransId="{62529A22-49B2-4A5A-9629-BE66780205D2}"/>
    <dgm:cxn modelId="{01FA915B-2C2F-434B-B893-B79EF6D265EA}" type="presParOf" srcId="{E84BE218-E80A-4F9A-A02B-47661D28F429}" destId="{5B2AB18C-4BDC-4FDC-8348-87180E60F245}" srcOrd="0" destOrd="0" presId="urn:microsoft.com/office/officeart/2005/8/layout/hList1"/>
    <dgm:cxn modelId="{D0319E04-BA00-40CC-B10A-E9B269ACCBA1}" type="presParOf" srcId="{5B2AB18C-4BDC-4FDC-8348-87180E60F245}" destId="{107BFAA0-4320-433D-8567-4DDFC6FE78D7}" srcOrd="0" destOrd="0" presId="urn:microsoft.com/office/officeart/2005/8/layout/hList1"/>
    <dgm:cxn modelId="{23C2BDBF-51DA-49AC-BCF7-C212107805EA}" type="presParOf" srcId="{5B2AB18C-4BDC-4FDC-8348-87180E60F245}" destId="{66EA6C61-C819-438E-9510-F0CBE4155FF0}"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E8DAD-8B2F-444D-AFB7-9F60CD7AC677}"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n-US"/>
        </a:p>
      </dgm:t>
    </dgm:pt>
    <dgm:pt modelId="{EF98B7F3-8064-48AF-9153-BB819F6DDD73}">
      <dgm:prSet phldrT="[Text]"/>
      <dgm:spPr/>
      <dgm:t>
        <a:bodyPr/>
        <a:lstStyle/>
        <a:p>
          <a:r>
            <a:rPr lang="en-US" dirty="0" smtClean="0"/>
            <a:t>Individual differences in conformity</a:t>
          </a:r>
          <a:endParaRPr lang="en-US" dirty="0"/>
        </a:p>
      </dgm:t>
    </dgm:pt>
    <dgm:pt modelId="{72EECAD3-1907-48DD-A460-DCADC61A8CDF}" type="parTrans" cxnId="{75EBC558-139C-40F4-A348-C8CF71213B71}">
      <dgm:prSet/>
      <dgm:spPr/>
      <dgm:t>
        <a:bodyPr/>
        <a:lstStyle/>
        <a:p>
          <a:endParaRPr lang="en-US"/>
        </a:p>
      </dgm:t>
    </dgm:pt>
    <dgm:pt modelId="{2DF346D4-1679-43F9-A487-B06D507B6B88}" type="sibTrans" cxnId="{75EBC558-139C-40F4-A348-C8CF71213B71}">
      <dgm:prSet/>
      <dgm:spPr/>
      <dgm:t>
        <a:bodyPr/>
        <a:lstStyle/>
        <a:p>
          <a:endParaRPr lang="en-US"/>
        </a:p>
      </dgm:t>
    </dgm:pt>
    <dgm:pt modelId="{D7EC0BCC-09E4-4F6F-964F-26150668ADA1}">
      <dgm:prSet phldrT="[Text]"/>
      <dgm:spPr/>
      <dgm:t>
        <a:bodyPr/>
        <a:lstStyle/>
        <a:p>
          <a:pPr>
            <a:spcAft>
              <a:spcPts val="800"/>
            </a:spcAft>
          </a:pPr>
          <a:r>
            <a:rPr lang="en-US" smtClean="0">
              <a:latin typeface="Georgia" pitchFamily="18" charset="0"/>
            </a:rPr>
            <a:t>Conformists,  counter-conformists, independents</a:t>
          </a:r>
          <a:endParaRPr lang="en-US" dirty="0">
            <a:latin typeface="Georgia" pitchFamily="18" charset="0"/>
          </a:endParaRPr>
        </a:p>
      </dgm:t>
    </dgm:pt>
    <dgm:pt modelId="{D5611C14-D2FF-4A88-A18F-ADDA8C65404D}" type="parTrans" cxnId="{D63538F4-F17D-44BE-808F-A7966686DE35}">
      <dgm:prSet/>
      <dgm:spPr/>
      <dgm:t>
        <a:bodyPr/>
        <a:lstStyle/>
        <a:p>
          <a:endParaRPr lang="en-US"/>
        </a:p>
      </dgm:t>
    </dgm:pt>
    <dgm:pt modelId="{1DD323D1-2E9D-461E-87FF-1DA0FD364A1E}" type="sibTrans" cxnId="{D63538F4-F17D-44BE-808F-A7966686DE35}">
      <dgm:prSet/>
      <dgm:spPr/>
      <dgm:t>
        <a:bodyPr/>
        <a:lstStyle/>
        <a:p>
          <a:endParaRPr lang="en-US"/>
        </a:p>
      </dgm:t>
    </dgm:pt>
    <dgm:pt modelId="{24D736CF-33B0-48F3-9741-67CB95CF8755}">
      <dgm:prSet/>
      <dgm:spPr/>
      <dgm:t>
        <a:bodyPr/>
        <a:lstStyle/>
        <a:p>
          <a:pPr>
            <a:spcAft>
              <a:spcPts val="800"/>
            </a:spcAft>
          </a:pPr>
          <a:r>
            <a:rPr lang="en-US" smtClean="0">
              <a:latin typeface="Georgia" pitchFamily="18" charset="0"/>
            </a:rPr>
            <a:t>Cultural effects</a:t>
          </a:r>
          <a:endParaRPr lang="en-US" dirty="0">
            <a:latin typeface="Georgia" pitchFamily="18" charset="0"/>
          </a:endParaRPr>
        </a:p>
      </dgm:t>
    </dgm:pt>
    <dgm:pt modelId="{256E4503-93CC-4260-B41A-864AFE3DF3D3}" type="parTrans" cxnId="{705D7281-27F1-4B68-8A17-C7CE6ABDD954}">
      <dgm:prSet/>
      <dgm:spPr/>
      <dgm:t>
        <a:bodyPr/>
        <a:lstStyle/>
        <a:p>
          <a:endParaRPr lang="en-US"/>
        </a:p>
      </dgm:t>
    </dgm:pt>
    <dgm:pt modelId="{EC879CCD-B867-4D23-AFD9-C9BB8D2D5F33}" type="sibTrans" cxnId="{705D7281-27F1-4B68-8A17-C7CE6ABDD954}">
      <dgm:prSet/>
      <dgm:spPr/>
      <dgm:t>
        <a:bodyPr/>
        <a:lstStyle/>
        <a:p>
          <a:endParaRPr lang="en-US"/>
        </a:p>
      </dgm:t>
    </dgm:pt>
    <dgm:pt modelId="{91D6417B-9154-4449-91EA-77E43075C262}">
      <dgm:prSet/>
      <dgm:spPr/>
      <dgm:t>
        <a:bodyPr/>
        <a:lstStyle/>
        <a:p>
          <a:pPr>
            <a:spcAft>
              <a:spcPts val="800"/>
            </a:spcAft>
          </a:pPr>
          <a:r>
            <a:rPr lang="en-US" dirty="0" smtClean="0">
              <a:latin typeface="Georgia" pitchFamily="18" charset="0"/>
            </a:rPr>
            <a:t>Cohorts</a:t>
          </a:r>
          <a:endParaRPr lang="en-US" dirty="0">
            <a:latin typeface="Georgia" pitchFamily="18" charset="0"/>
          </a:endParaRPr>
        </a:p>
      </dgm:t>
    </dgm:pt>
    <dgm:pt modelId="{075E3EBC-F7D6-45A0-8928-7820F1DB8FDB}" type="parTrans" cxnId="{9C87A75F-04E8-411D-A9B5-B205762B83F3}">
      <dgm:prSet/>
      <dgm:spPr/>
      <dgm:t>
        <a:bodyPr/>
        <a:lstStyle/>
        <a:p>
          <a:endParaRPr lang="en-US"/>
        </a:p>
      </dgm:t>
    </dgm:pt>
    <dgm:pt modelId="{175C8523-834C-45DC-B58A-C391F7F59FB5}" type="sibTrans" cxnId="{9C87A75F-04E8-411D-A9B5-B205762B83F3}">
      <dgm:prSet/>
      <dgm:spPr/>
      <dgm:t>
        <a:bodyPr/>
        <a:lstStyle/>
        <a:p>
          <a:endParaRPr lang="en-US"/>
        </a:p>
      </dgm:t>
    </dgm:pt>
    <dgm:pt modelId="{6BD73759-E5F0-4511-A8BF-AF26CA6F027A}">
      <dgm:prSet/>
      <dgm:spPr/>
      <dgm:t>
        <a:bodyPr/>
        <a:lstStyle/>
        <a:p>
          <a:pPr>
            <a:spcAft>
              <a:spcPts val="800"/>
            </a:spcAft>
          </a:pPr>
          <a:r>
            <a:rPr lang="en-US" dirty="0" smtClean="0">
              <a:latin typeface="Georgia" pitchFamily="18" charset="0"/>
            </a:rPr>
            <a:t>Sex differences</a:t>
          </a:r>
          <a:endParaRPr lang="en-US" dirty="0">
            <a:latin typeface="Georgia" pitchFamily="18" charset="0"/>
          </a:endParaRPr>
        </a:p>
      </dgm:t>
    </dgm:pt>
    <dgm:pt modelId="{B9454A48-D979-4FD2-9443-A28927C1DC99}" type="parTrans" cxnId="{3BCEEEFC-A420-4FDD-9539-DD568816B21B}">
      <dgm:prSet/>
      <dgm:spPr/>
      <dgm:t>
        <a:bodyPr/>
        <a:lstStyle/>
        <a:p>
          <a:endParaRPr lang="en-US"/>
        </a:p>
      </dgm:t>
    </dgm:pt>
    <dgm:pt modelId="{FEDEBE39-A645-4EA1-A6D0-FB0747E9CCB1}" type="sibTrans" cxnId="{3BCEEEFC-A420-4FDD-9539-DD568816B21B}">
      <dgm:prSet/>
      <dgm:spPr/>
      <dgm:t>
        <a:bodyPr/>
        <a:lstStyle/>
        <a:p>
          <a:endParaRPr lang="en-US"/>
        </a:p>
      </dgm:t>
    </dgm:pt>
    <dgm:pt modelId="{E84BE218-E80A-4F9A-A02B-47661D28F429}" type="pres">
      <dgm:prSet presAssocID="{49FE8DAD-8B2F-444D-AFB7-9F60CD7AC677}" presName="Name0" presStyleCnt="0">
        <dgm:presLayoutVars>
          <dgm:dir/>
          <dgm:animLvl val="lvl"/>
          <dgm:resizeHandles val="exact"/>
        </dgm:presLayoutVars>
      </dgm:prSet>
      <dgm:spPr/>
      <dgm:t>
        <a:bodyPr/>
        <a:lstStyle/>
        <a:p>
          <a:endParaRPr lang="en-US"/>
        </a:p>
      </dgm:t>
    </dgm:pt>
    <dgm:pt modelId="{EDE570E2-1761-46D2-BB34-C623CCEE198A}" type="pres">
      <dgm:prSet presAssocID="{EF98B7F3-8064-48AF-9153-BB819F6DDD73}" presName="composite" presStyleCnt="0"/>
      <dgm:spPr/>
      <dgm:t>
        <a:bodyPr/>
        <a:lstStyle/>
        <a:p>
          <a:endParaRPr lang="en-US"/>
        </a:p>
      </dgm:t>
    </dgm:pt>
    <dgm:pt modelId="{E7D99FAF-F0BC-4769-B826-B7C03B135711}" type="pres">
      <dgm:prSet presAssocID="{EF98B7F3-8064-48AF-9153-BB819F6DDD73}" presName="parTx" presStyleLbl="alignNode1" presStyleIdx="0" presStyleCnt="1" custScaleX="108429" custLinFactNeighborX="1526" custLinFactNeighborY="-215">
        <dgm:presLayoutVars>
          <dgm:chMax val="0"/>
          <dgm:chPref val="0"/>
          <dgm:bulletEnabled val="1"/>
        </dgm:presLayoutVars>
      </dgm:prSet>
      <dgm:spPr/>
      <dgm:t>
        <a:bodyPr/>
        <a:lstStyle/>
        <a:p>
          <a:endParaRPr lang="en-US"/>
        </a:p>
      </dgm:t>
    </dgm:pt>
    <dgm:pt modelId="{666DC233-5DEC-4A1F-8981-9F7F0CD2CBBC}" type="pres">
      <dgm:prSet presAssocID="{EF98B7F3-8064-48AF-9153-BB819F6DDD73}" presName="desTx" presStyleLbl="alignAccFollowNode1" presStyleIdx="0" presStyleCnt="1" custScaleX="108650" custLinFactNeighborX="54778" custLinFactNeighborY="7623">
        <dgm:presLayoutVars>
          <dgm:bulletEnabled val="1"/>
        </dgm:presLayoutVars>
      </dgm:prSet>
      <dgm:spPr/>
      <dgm:t>
        <a:bodyPr/>
        <a:lstStyle/>
        <a:p>
          <a:endParaRPr lang="en-US"/>
        </a:p>
      </dgm:t>
    </dgm:pt>
  </dgm:ptLst>
  <dgm:cxnLst>
    <dgm:cxn modelId="{424CC725-E370-4E91-A5D1-0A8E4B633B96}" type="presOf" srcId="{EF98B7F3-8064-48AF-9153-BB819F6DDD73}" destId="{E7D99FAF-F0BC-4769-B826-B7C03B135711}" srcOrd="0" destOrd="0" presId="urn:microsoft.com/office/officeart/2005/8/layout/hList1"/>
    <dgm:cxn modelId="{D63538F4-F17D-44BE-808F-A7966686DE35}" srcId="{EF98B7F3-8064-48AF-9153-BB819F6DDD73}" destId="{D7EC0BCC-09E4-4F6F-964F-26150668ADA1}" srcOrd="0" destOrd="0" parTransId="{D5611C14-D2FF-4A88-A18F-ADDA8C65404D}" sibTransId="{1DD323D1-2E9D-461E-87FF-1DA0FD364A1E}"/>
    <dgm:cxn modelId="{F38203AE-A045-4207-90B4-00B7DCBA34FA}" type="presOf" srcId="{91D6417B-9154-4449-91EA-77E43075C262}" destId="{666DC233-5DEC-4A1F-8981-9F7F0CD2CBBC}" srcOrd="0" destOrd="2" presId="urn:microsoft.com/office/officeart/2005/8/layout/hList1"/>
    <dgm:cxn modelId="{705D7281-27F1-4B68-8A17-C7CE6ABDD954}" srcId="{EF98B7F3-8064-48AF-9153-BB819F6DDD73}" destId="{24D736CF-33B0-48F3-9741-67CB95CF8755}" srcOrd="1" destOrd="0" parTransId="{256E4503-93CC-4260-B41A-864AFE3DF3D3}" sibTransId="{EC879CCD-B867-4D23-AFD9-C9BB8D2D5F33}"/>
    <dgm:cxn modelId="{4A1FE640-8EF9-42BA-9A71-F900772228FD}" type="presOf" srcId="{6BD73759-E5F0-4511-A8BF-AF26CA6F027A}" destId="{666DC233-5DEC-4A1F-8981-9F7F0CD2CBBC}" srcOrd="0" destOrd="3" presId="urn:microsoft.com/office/officeart/2005/8/layout/hList1"/>
    <dgm:cxn modelId="{75EBC558-139C-40F4-A348-C8CF71213B71}" srcId="{49FE8DAD-8B2F-444D-AFB7-9F60CD7AC677}" destId="{EF98B7F3-8064-48AF-9153-BB819F6DDD73}" srcOrd="0" destOrd="0" parTransId="{72EECAD3-1907-48DD-A460-DCADC61A8CDF}" sibTransId="{2DF346D4-1679-43F9-A487-B06D507B6B88}"/>
    <dgm:cxn modelId="{9C87A75F-04E8-411D-A9B5-B205762B83F3}" srcId="{EF98B7F3-8064-48AF-9153-BB819F6DDD73}" destId="{91D6417B-9154-4449-91EA-77E43075C262}" srcOrd="2" destOrd="0" parTransId="{075E3EBC-F7D6-45A0-8928-7820F1DB8FDB}" sibTransId="{175C8523-834C-45DC-B58A-C391F7F59FB5}"/>
    <dgm:cxn modelId="{2FB05161-1D5D-4628-85A0-ABAA1C91F9F4}" type="presOf" srcId="{49FE8DAD-8B2F-444D-AFB7-9F60CD7AC677}" destId="{E84BE218-E80A-4F9A-A02B-47661D28F429}" srcOrd="0" destOrd="0" presId="urn:microsoft.com/office/officeart/2005/8/layout/hList1"/>
    <dgm:cxn modelId="{38395E76-57C9-442C-8C39-4FCB3FED1DE0}" type="presOf" srcId="{24D736CF-33B0-48F3-9741-67CB95CF8755}" destId="{666DC233-5DEC-4A1F-8981-9F7F0CD2CBBC}" srcOrd="0" destOrd="1" presId="urn:microsoft.com/office/officeart/2005/8/layout/hList1"/>
    <dgm:cxn modelId="{67F3580C-3F54-42DD-9E84-A3716B3DC793}" type="presOf" srcId="{D7EC0BCC-09E4-4F6F-964F-26150668ADA1}" destId="{666DC233-5DEC-4A1F-8981-9F7F0CD2CBBC}" srcOrd="0" destOrd="0" presId="urn:microsoft.com/office/officeart/2005/8/layout/hList1"/>
    <dgm:cxn modelId="{3BCEEEFC-A420-4FDD-9539-DD568816B21B}" srcId="{EF98B7F3-8064-48AF-9153-BB819F6DDD73}" destId="{6BD73759-E5F0-4511-A8BF-AF26CA6F027A}" srcOrd="3" destOrd="0" parTransId="{B9454A48-D979-4FD2-9443-A28927C1DC99}" sibTransId="{FEDEBE39-A645-4EA1-A6D0-FB0747E9CCB1}"/>
    <dgm:cxn modelId="{7F5D7869-0E32-44FD-B2C2-3BDA7B50E0C9}" type="presParOf" srcId="{E84BE218-E80A-4F9A-A02B-47661D28F429}" destId="{EDE570E2-1761-46D2-BB34-C623CCEE198A}" srcOrd="0" destOrd="0" presId="urn:microsoft.com/office/officeart/2005/8/layout/hList1"/>
    <dgm:cxn modelId="{927DC497-F166-4E59-9505-A053365104B9}" type="presParOf" srcId="{EDE570E2-1761-46D2-BB34-C623CCEE198A}" destId="{E7D99FAF-F0BC-4769-B826-B7C03B135711}" srcOrd="0" destOrd="0" presId="urn:microsoft.com/office/officeart/2005/8/layout/hList1"/>
    <dgm:cxn modelId="{C369E5B9-B9A9-45AE-9681-79412AE2D641}" type="presParOf" srcId="{EDE570E2-1761-46D2-BB34-C623CCEE198A}" destId="{666DC233-5DEC-4A1F-8981-9F7F0CD2CB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02B18C-65DA-425F-8492-EB16C08D5C72}" type="doc">
      <dgm:prSet loTypeId="urn:microsoft.com/office/officeart/2005/8/layout/vList2" loCatId="list" qsTypeId="urn:microsoft.com/office/officeart/2005/8/quickstyle/3d3" qsCatId="3D" csTypeId="urn:microsoft.com/office/officeart/2005/8/colors/accent3_3" csCatId="accent3" phldr="1"/>
      <dgm:spPr/>
      <dgm:t>
        <a:bodyPr/>
        <a:lstStyle/>
        <a:p>
          <a:endParaRPr lang="en-US"/>
        </a:p>
      </dgm:t>
    </dgm:pt>
    <dgm:pt modelId="{98A0898C-24EC-45EB-AD32-7CD97FE4A4A7}">
      <dgm:prSet phldrT="[Text]" custT="1"/>
      <dgm:spPr/>
      <dgm:t>
        <a:bodyPr/>
        <a:lstStyle/>
        <a:p>
          <a:r>
            <a:rPr lang="en-US" sz="3600" dirty="0" smtClean="0"/>
            <a:t>Multiple causes </a:t>
          </a:r>
          <a:endParaRPr lang="en-US" sz="3600" dirty="0"/>
        </a:p>
      </dgm:t>
    </dgm:pt>
    <dgm:pt modelId="{CDA2FB43-2BFA-4A0A-95FD-65F883BF0CF2}" type="parTrans" cxnId="{B9D648A0-276D-4AC2-863E-15B0E125E284}">
      <dgm:prSet/>
      <dgm:spPr/>
      <dgm:t>
        <a:bodyPr/>
        <a:lstStyle/>
        <a:p>
          <a:endParaRPr lang="en-US"/>
        </a:p>
      </dgm:t>
    </dgm:pt>
    <dgm:pt modelId="{C618DB1F-91D0-4584-AAFA-92CC888804A0}" type="sibTrans" cxnId="{B9D648A0-276D-4AC2-863E-15B0E125E284}">
      <dgm:prSet/>
      <dgm:spPr/>
      <dgm:t>
        <a:bodyPr/>
        <a:lstStyle/>
        <a:p>
          <a:endParaRPr lang="en-US"/>
        </a:p>
      </dgm:t>
    </dgm:pt>
    <dgm:pt modelId="{F33BAE22-5E27-482C-BC9D-4FC35825A8A3}">
      <dgm:prSet phldrT="[Text]" custT="1"/>
      <dgm:spPr/>
      <dgm:t>
        <a:bodyPr/>
        <a:lstStyle/>
        <a:p>
          <a:r>
            <a:rPr lang="en-US" sz="2800" dirty="0" smtClean="0"/>
            <a:t>Informational influence </a:t>
          </a:r>
          <a:endParaRPr lang="en-US" sz="2800" dirty="0"/>
        </a:p>
      </dgm:t>
    </dgm:pt>
    <dgm:pt modelId="{65528D06-9030-4342-A011-A28A668119C2}" type="parTrans" cxnId="{C6C6838F-FDC3-4602-B858-8667FC2F7581}">
      <dgm:prSet/>
      <dgm:spPr/>
      <dgm:t>
        <a:bodyPr/>
        <a:lstStyle/>
        <a:p>
          <a:endParaRPr lang="en-US"/>
        </a:p>
      </dgm:t>
    </dgm:pt>
    <dgm:pt modelId="{95FEA77B-C83D-4749-A996-EDEBBBE7812E}" type="sibTrans" cxnId="{C6C6838F-FDC3-4602-B858-8667FC2F7581}">
      <dgm:prSet/>
      <dgm:spPr/>
      <dgm:t>
        <a:bodyPr/>
        <a:lstStyle/>
        <a:p>
          <a:endParaRPr lang="en-US"/>
        </a:p>
      </dgm:t>
    </dgm:pt>
    <dgm:pt modelId="{7DDDFA7E-9685-492F-AE3B-C2897A6E2295}">
      <dgm:prSet phldrT="[Text]" custT="1"/>
      <dgm:spPr/>
      <dgm:t>
        <a:bodyPr/>
        <a:lstStyle/>
        <a:p>
          <a:r>
            <a:rPr lang="en-US" sz="2800" dirty="0" smtClean="0"/>
            <a:t>Diffusion of responsibility</a:t>
          </a:r>
          <a:endParaRPr lang="en-US" sz="2800" dirty="0"/>
        </a:p>
      </dgm:t>
    </dgm:pt>
    <dgm:pt modelId="{0A21CFB8-AA1E-4BAC-8B5A-33675EFDF4AA}" type="parTrans" cxnId="{04CBBD60-B689-4312-9F4C-9640CD2FD4D4}">
      <dgm:prSet/>
      <dgm:spPr/>
      <dgm:t>
        <a:bodyPr/>
        <a:lstStyle/>
        <a:p>
          <a:endParaRPr lang="en-US"/>
        </a:p>
      </dgm:t>
    </dgm:pt>
    <dgm:pt modelId="{703EFD39-E44A-4CC6-9E97-C21840257DF2}" type="sibTrans" cxnId="{04CBBD60-B689-4312-9F4C-9640CD2FD4D4}">
      <dgm:prSet/>
      <dgm:spPr/>
      <dgm:t>
        <a:bodyPr/>
        <a:lstStyle/>
        <a:p>
          <a:endParaRPr lang="en-US"/>
        </a:p>
      </dgm:t>
    </dgm:pt>
    <dgm:pt modelId="{15B19DAE-4B6D-418B-90D5-2FCAA4837C07}">
      <dgm:prSet phldrT="[Text]" custT="1"/>
      <dgm:spPr/>
      <dgm:t>
        <a:bodyPr/>
        <a:lstStyle/>
        <a:p>
          <a:r>
            <a:rPr lang="en-US" sz="2800" dirty="0" smtClean="0"/>
            <a:t>Normative influence </a:t>
          </a:r>
          <a:r>
            <a:rPr lang="en-US" sz="2400" dirty="0" smtClean="0"/>
            <a:t>(helping is “normal” in </a:t>
          </a:r>
          <a:r>
            <a:rPr lang="en-US" sz="2400" dirty="0" err="1" smtClean="0"/>
            <a:t>sympatico</a:t>
          </a:r>
          <a:r>
            <a:rPr lang="en-US" sz="2400" dirty="0" smtClean="0"/>
            <a:t> cultures)</a:t>
          </a:r>
          <a:endParaRPr lang="en-US" sz="2400" dirty="0"/>
        </a:p>
      </dgm:t>
    </dgm:pt>
    <dgm:pt modelId="{594A6C8A-DFA3-426A-B2B5-1AF0B9913C19}" type="parTrans" cxnId="{5AA98750-D16A-457F-94E0-20E5FFE8591B}">
      <dgm:prSet/>
      <dgm:spPr/>
      <dgm:t>
        <a:bodyPr/>
        <a:lstStyle/>
        <a:p>
          <a:endParaRPr lang="en-US"/>
        </a:p>
      </dgm:t>
    </dgm:pt>
    <dgm:pt modelId="{54B6251F-7175-4E1E-9717-D4E39C65044F}" type="sibTrans" cxnId="{5AA98750-D16A-457F-94E0-20E5FFE8591B}">
      <dgm:prSet/>
      <dgm:spPr/>
      <dgm:t>
        <a:bodyPr/>
        <a:lstStyle/>
        <a:p>
          <a:endParaRPr lang="en-US"/>
        </a:p>
      </dgm:t>
    </dgm:pt>
    <dgm:pt modelId="{8D8613AB-A393-46BD-9873-61EECC786EE4}">
      <dgm:prSet phldrT="[Text]" custT="1"/>
      <dgm:spPr/>
      <dgm:t>
        <a:bodyPr/>
        <a:lstStyle/>
        <a:p>
          <a:endParaRPr lang="en-US" sz="2800" dirty="0"/>
        </a:p>
      </dgm:t>
    </dgm:pt>
    <dgm:pt modelId="{1ED54145-A7AE-4342-8CCF-4A992901CE69}" type="parTrans" cxnId="{C80E27AD-425E-4F0A-A995-FA0F9AFD07BF}">
      <dgm:prSet/>
      <dgm:spPr/>
      <dgm:t>
        <a:bodyPr/>
        <a:lstStyle/>
        <a:p>
          <a:endParaRPr lang="en-US"/>
        </a:p>
      </dgm:t>
    </dgm:pt>
    <dgm:pt modelId="{5F7B3D82-AFAE-494E-B6AF-31BF8C06AF04}" type="sibTrans" cxnId="{C80E27AD-425E-4F0A-A995-FA0F9AFD07BF}">
      <dgm:prSet/>
      <dgm:spPr/>
      <dgm:t>
        <a:bodyPr/>
        <a:lstStyle/>
        <a:p>
          <a:endParaRPr lang="en-US"/>
        </a:p>
      </dgm:t>
    </dgm:pt>
    <dgm:pt modelId="{B5FDEAF2-D656-47F0-83E4-5E58CE094F82}" type="pres">
      <dgm:prSet presAssocID="{9A02B18C-65DA-425F-8492-EB16C08D5C72}" presName="linear" presStyleCnt="0">
        <dgm:presLayoutVars>
          <dgm:animLvl val="lvl"/>
          <dgm:resizeHandles val="exact"/>
        </dgm:presLayoutVars>
      </dgm:prSet>
      <dgm:spPr/>
      <dgm:t>
        <a:bodyPr/>
        <a:lstStyle/>
        <a:p>
          <a:endParaRPr lang="en-US"/>
        </a:p>
      </dgm:t>
    </dgm:pt>
    <dgm:pt modelId="{07743D47-4D32-4A8E-B3FA-6B99FDF9A47A}" type="pres">
      <dgm:prSet presAssocID="{98A0898C-24EC-45EB-AD32-7CD97FE4A4A7}" presName="parentText" presStyleLbl="node1" presStyleIdx="0" presStyleCnt="1" custScaleY="51613">
        <dgm:presLayoutVars>
          <dgm:chMax val="0"/>
          <dgm:bulletEnabled val="1"/>
        </dgm:presLayoutVars>
      </dgm:prSet>
      <dgm:spPr/>
      <dgm:t>
        <a:bodyPr/>
        <a:lstStyle/>
        <a:p>
          <a:endParaRPr lang="en-US"/>
        </a:p>
      </dgm:t>
    </dgm:pt>
    <dgm:pt modelId="{472D36D1-1D3E-42A0-AF1C-0068B1359466}" type="pres">
      <dgm:prSet presAssocID="{98A0898C-24EC-45EB-AD32-7CD97FE4A4A7}" presName="childText" presStyleLbl="revTx" presStyleIdx="0" presStyleCnt="1" custScaleY="111096">
        <dgm:presLayoutVars>
          <dgm:bulletEnabled val="1"/>
        </dgm:presLayoutVars>
      </dgm:prSet>
      <dgm:spPr/>
      <dgm:t>
        <a:bodyPr/>
        <a:lstStyle/>
        <a:p>
          <a:endParaRPr lang="en-US"/>
        </a:p>
      </dgm:t>
    </dgm:pt>
  </dgm:ptLst>
  <dgm:cxnLst>
    <dgm:cxn modelId="{514C1D34-AF3E-4320-A947-C722175B40B0}" type="presOf" srcId="{9A02B18C-65DA-425F-8492-EB16C08D5C72}" destId="{B5FDEAF2-D656-47F0-83E4-5E58CE094F82}" srcOrd="0" destOrd="0" presId="urn:microsoft.com/office/officeart/2005/8/layout/vList2"/>
    <dgm:cxn modelId="{B9D648A0-276D-4AC2-863E-15B0E125E284}" srcId="{9A02B18C-65DA-425F-8492-EB16C08D5C72}" destId="{98A0898C-24EC-45EB-AD32-7CD97FE4A4A7}" srcOrd="0" destOrd="0" parTransId="{CDA2FB43-2BFA-4A0A-95FD-65F883BF0CF2}" sibTransId="{C618DB1F-91D0-4584-AAFA-92CC888804A0}"/>
    <dgm:cxn modelId="{C80E27AD-425E-4F0A-A995-FA0F9AFD07BF}" srcId="{98A0898C-24EC-45EB-AD32-7CD97FE4A4A7}" destId="{8D8613AB-A393-46BD-9873-61EECC786EE4}" srcOrd="0" destOrd="0" parTransId="{1ED54145-A7AE-4342-8CCF-4A992901CE69}" sibTransId="{5F7B3D82-AFAE-494E-B6AF-31BF8C06AF04}"/>
    <dgm:cxn modelId="{5AA98750-D16A-457F-94E0-20E5FFE8591B}" srcId="{98A0898C-24EC-45EB-AD32-7CD97FE4A4A7}" destId="{15B19DAE-4B6D-418B-90D5-2FCAA4837C07}" srcOrd="2" destOrd="0" parTransId="{594A6C8A-DFA3-426A-B2B5-1AF0B9913C19}" sibTransId="{54B6251F-7175-4E1E-9717-D4E39C65044F}"/>
    <dgm:cxn modelId="{04CBBD60-B689-4312-9F4C-9640CD2FD4D4}" srcId="{98A0898C-24EC-45EB-AD32-7CD97FE4A4A7}" destId="{7DDDFA7E-9685-492F-AE3B-C2897A6E2295}" srcOrd="3" destOrd="0" parTransId="{0A21CFB8-AA1E-4BAC-8B5A-33675EFDF4AA}" sibTransId="{703EFD39-E44A-4CC6-9E97-C21840257DF2}"/>
    <dgm:cxn modelId="{9C53C74E-EAAA-4F9B-8C37-29A2D0D81232}" type="presOf" srcId="{15B19DAE-4B6D-418B-90D5-2FCAA4837C07}" destId="{472D36D1-1D3E-42A0-AF1C-0068B1359466}" srcOrd="0" destOrd="2" presId="urn:microsoft.com/office/officeart/2005/8/layout/vList2"/>
    <dgm:cxn modelId="{C78DFE4A-DA0A-43F2-8AA9-C6CA307111D1}" type="presOf" srcId="{F33BAE22-5E27-482C-BC9D-4FC35825A8A3}" destId="{472D36D1-1D3E-42A0-AF1C-0068B1359466}" srcOrd="0" destOrd="1" presId="urn:microsoft.com/office/officeart/2005/8/layout/vList2"/>
    <dgm:cxn modelId="{C6C6838F-FDC3-4602-B858-8667FC2F7581}" srcId="{98A0898C-24EC-45EB-AD32-7CD97FE4A4A7}" destId="{F33BAE22-5E27-482C-BC9D-4FC35825A8A3}" srcOrd="1" destOrd="0" parTransId="{65528D06-9030-4342-A011-A28A668119C2}" sibTransId="{95FEA77B-C83D-4749-A996-EDEBBBE7812E}"/>
    <dgm:cxn modelId="{1506D7AE-FD9B-47D8-9210-C094FCC5661D}" type="presOf" srcId="{98A0898C-24EC-45EB-AD32-7CD97FE4A4A7}" destId="{07743D47-4D32-4A8E-B3FA-6B99FDF9A47A}" srcOrd="0" destOrd="0" presId="urn:microsoft.com/office/officeart/2005/8/layout/vList2"/>
    <dgm:cxn modelId="{55DEAFC7-3740-44E8-AFC6-C5C5A6F94B1E}" type="presOf" srcId="{8D8613AB-A393-46BD-9873-61EECC786EE4}" destId="{472D36D1-1D3E-42A0-AF1C-0068B1359466}" srcOrd="0" destOrd="0" presId="urn:microsoft.com/office/officeart/2005/8/layout/vList2"/>
    <dgm:cxn modelId="{7C60A2F4-18BA-4FB2-9EA5-02AB16AF4A31}" type="presOf" srcId="{7DDDFA7E-9685-492F-AE3B-C2897A6E2295}" destId="{472D36D1-1D3E-42A0-AF1C-0068B1359466}" srcOrd="0" destOrd="3" presId="urn:microsoft.com/office/officeart/2005/8/layout/vList2"/>
    <dgm:cxn modelId="{5E222EFE-79CD-401E-98E3-A5FEBEA14E97}" type="presParOf" srcId="{B5FDEAF2-D656-47F0-83E4-5E58CE094F82}" destId="{07743D47-4D32-4A8E-B3FA-6B99FDF9A47A}" srcOrd="0" destOrd="0" presId="urn:microsoft.com/office/officeart/2005/8/layout/vList2"/>
    <dgm:cxn modelId="{B45D698D-F87A-4909-9DE1-4D0FEB30429D}" type="presParOf" srcId="{B5FDEAF2-D656-47F0-83E4-5E58CE094F82}" destId="{472D36D1-1D3E-42A0-AF1C-0068B1359466}" srcOrd="1" destOrd="0" presId="urn:microsoft.com/office/officeart/2005/8/layout/vList2"/>
  </dgm:cxnLst>
  <dgm:bg/>
  <dgm:whole>
    <a:ln>
      <a:solidFill>
        <a:schemeClr val="tx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1C316F-6166-4C20-93AC-50B4BFE6247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CA34E27-613D-434A-B099-39CE6B56E9B1}">
      <dgm:prSet phldrT="[Text]"/>
      <dgm:spPr/>
      <dgm:t>
        <a:bodyPr/>
        <a:lstStyle/>
        <a:p>
          <a:r>
            <a:rPr lang="en-US" dirty="0" smtClean="0"/>
            <a:t>Despite size-related changes in group dynamics, small and large juries do not appear to differ significantly in the types of verdicts reached.</a:t>
          </a:r>
          <a:endParaRPr lang="en-US" dirty="0"/>
        </a:p>
      </dgm:t>
    </dgm:pt>
    <dgm:pt modelId="{97CFACA8-B6B6-4922-989F-29164E478BF9}" type="parTrans" cxnId="{1BC3F8B4-6AC3-44DE-A5CB-78D8268D7072}">
      <dgm:prSet/>
      <dgm:spPr/>
      <dgm:t>
        <a:bodyPr/>
        <a:lstStyle/>
        <a:p>
          <a:endParaRPr lang="en-US"/>
        </a:p>
      </dgm:t>
    </dgm:pt>
    <dgm:pt modelId="{7CCA7A1D-CB2D-4350-93AB-CB69A1A76E61}" type="sibTrans" cxnId="{1BC3F8B4-6AC3-44DE-A5CB-78D8268D7072}">
      <dgm:prSet/>
      <dgm:spPr/>
      <dgm:t>
        <a:bodyPr/>
        <a:lstStyle/>
        <a:p>
          <a:endParaRPr lang="en-US"/>
        </a:p>
      </dgm:t>
    </dgm:pt>
    <dgm:pt modelId="{9B6FCB31-67CF-4EC3-B40B-2E08B5008827}">
      <dgm:prSet/>
      <dgm:spPr/>
      <dgm:t>
        <a:bodyPr/>
        <a:lstStyle/>
        <a:p>
          <a:r>
            <a:rPr lang="en-US" smtClean="0"/>
            <a:t>Juries that do not have to reach a unanimous decision render their judgments twice as quickly and are far less likely to be hung juries.</a:t>
          </a:r>
          <a:endParaRPr lang="en-US"/>
        </a:p>
      </dgm:t>
    </dgm:pt>
    <dgm:pt modelId="{445C5542-FD2E-42A0-AF63-8BDF6CD568E6}" type="parTrans" cxnId="{05EF74BF-A910-4020-AA66-10E7A2246404}">
      <dgm:prSet/>
      <dgm:spPr/>
      <dgm:t>
        <a:bodyPr/>
        <a:lstStyle/>
        <a:p>
          <a:endParaRPr lang="en-US"/>
        </a:p>
      </dgm:t>
    </dgm:pt>
    <dgm:pt modelId="{39D32E52-980C-4177-988F-5CB2B60696DD}" type="sibTrans" cxnId="{05EF74BF-A910-4020-AA66-10E7A2246404}">
      <dgm:prSet/>
      <dgm:spPr/>
      <dgm:t>
        <a:bodyPr/>
        <a:lstStyle/>
        <a:p>
          <a:endParaRPr lang="en-US"/>
        </a:p>
      </dgm:t>
    </dgm:pt>
    <dgm:pt modelId="{9B332B30-90FE-4464-AC06-1EE30DC74EDA}">
      <dgm:prSet/>
      <dgm:spPr/>
      <dgm:t>
        <a:bodyPr/>
        <a:lstStyle/>
        <a:p>
          <a:r>
            <a:rPr lang="en-US" smtClean="0"/>
            <a:t>Several alterations of procedure have been developed to help jurors remember and process trial information, but their impact is not yet known.</a:t>
          </a:r>
          <a:endParaRPr lang="en-US"/>
        </a:p>
      </dgm:t>
    </dgm:pt>
    <dgm:pt modelId="{07BF08BA-EF18-42BC-903D-C6A67746C6E8}" type="parTrans" cxnId="{940DC829-67F3-4994-9AD5-69493F9B1FFB}">
      <dgm:prSet/>
      <dgm:spPr/>
      <dgm:t>
        <a:bodyPr/>
        <a:lstStyle/>
        <a:p>
          <a:endParaRPr lang="en-US"/>
        </a:p>
      </dgm:t>
    </dgm:pt>
    <dgm:pt modelId="{9566344D-7A10-484C-86AC-5329D946AF4F}" type="sibTrans" cxnId="{940DC829-67F3-4994-9AD5-69493F9B1FFB}">
      <dgm:prSet/>
      <dgm:spPr/>
      <dgm:t>
        <a:bodyPr/>
        <a:lstStyle/>
        <a:p>
          <a:endParaRPr lang="en-US"/>
        </a:p>
      </dgm:t>
    </dgm:pt>
    <dgm:pt modelId="{9FD41B91-AFC0-49C1-A103-D5A2C0EA9F80}">
      <dgm:prSet/>
      <dgm:spPr/>
      <dgm:t>
        <a:bodyPr/>
        <a:lstStyle/>
        <a:p>
          <a:r>
            <a:rPr lang="fr-FR" b="1" dirty="0" smtClean="0"/>
            <a:t>Voir dire</a:t>
          </a:r>
          <a:r>
            <a:rPr lang="fr-FR" b="1" i="1" dirty="0" smtClean="0"/>
            <a:t> </a:t>
          </a:r>
          <a:r>
            <a:rPr lang="en-US" dirty="0" smtClean="0"/>
            <a:t>procedures are often used to select jury members, but this process can undermine the representativeness of the jury.</a:t>
          </a:r>
          <a:endParaRPr lang="en-US" dirty="0"/>
        </a:p>
      </dgm:t>
    </dgm:pt>
    <dgm:pt modelId="{183E4D43-28D6-4A48-8BD8-590289C28701}" type="parTrans" cxnId="{0470DE08-2C37-46F4-B3A9-2ADE281B1BBB}">
      <dgm:prSet/>
      <dgm:spPr/>
      <dgm:t>
        <a:bodyPr/>
        <a:lstStyle/>
        <a:p>
          <a:endParaRPr lang="en-US"/>
        </a:p>
      </dgm:t>
    </dgm:pt>
    <dgm:pt modelId="{A355624D-9253-43B2-A8D8-C9FCDBD08ACC}" type="sibTrans" cxnId="{0470DE08-2C37-46F4-B3A9-2ADE281B1BBB}">
      <dgm:prSet/>
      <dgm:spPr/>
      <dgm:t>
        <a:bodyPr/>
        <a:lstStyle/>
        <a:p>
          <a:endParaRPr lang="en-US"/>
        </a:p>
      </dgm:t>
    </dgm:pt>
    <dgm:pt modelId="{F68C843B-61A4-464C-A9DA-B58B268BB58F}" type="pres">
      <dgm:prSet presAssocID="{371C316F-6166-4C20-93AC-50B4BFE62472}" presName="linear" presStyleCnt="0">
        <dgm:presLayoutVars>
          <dgm:animLvl val="lvl"/>
          <dgm:resizeHandles val="exact"/>
        </dgm:presLayoutVars>
      </dgm:prSet>
      <dgm:spPr/>
      <dgm:t>
        <a:bodyPr/>
        <a:lstStyle/>
        <a:p>
          <a:endParaRPr lang="en-US"/>
        </a:p>
      </dgm:t>
    </dgm:pt>
    <dgm:pt modelId="{8CB4D0D6-0E47-4AEC-87E3-53975EDC3F22}" type="pres">
      <dgm:prSet presAssocID="{7CA34E27-613D-434A-B099-39CE6B56E9B1}" presName="parentText" presStyleLbl="node1" presStyleIdx="0" presStyleCnt="4">
        <dgm:presLayoutVars>
          <dgm:chMax val="0"/>
          <dgm:bulletEnabled val="1"/>
        </dgm:presLayoutVars>
      </dgm:prSet>
      <dgm:spPr/>
      <dgm:t>
        <a:bodyPr/>
        <a:lstStyle/>
        <a:p>
          <a:endParaRPr lang="en-US"/>
        </a:p>
      </dgm:t>
    </dgm:pt>
    <dgm:pt modelId="{CFA18A6D-5E95-45EF-B035-64553749C42F}" type="pres">
      <dgm:prSet presAssocID="{7CCA7A1D-CB2D-4350-93AB-CB69A1A76E61}" presName="spacer" presStyleCnt="0"/>
      <dgm:spPr/>
    </dgm:pt>
    <dgm:pt modelId="{458745EF-7219-45D9-8102-6C78346F9DD8}" type="pres">
      <dgm:prSet presAssocID="{9B6FCB31-67CF-4EC3-B40B-2E08B5008827}" presName="parentText" presStyleLbl="node1" presStyleIdx="1" presStyleCnt="4">
        <dgm:presLayoutVars>
          <dgm:chMax val="0"/>
          <dgm:bulletEnabled val="1"/>
        </dgm:presLayoutVars>
      </dgm:prSet>
      <dgm:spPr/>
      <dgm:t>
        <a:bodyPr/>
        <a:lstStyle/>
        <a:p>
          <a:endParaRPr lang="en-US"/>
        </a:p>
      </dgm:t>
    </dgm:pt>
    <dgm:pt modelId="{4314C1C6-4563-4656-BC18-1573A2A4BE88}" type="pres">
      <dgm:prSet presAssocID="{39D32E52-980C-4177-988F-5CB2B60696DD}" presName="spacer" presStyleCnt="0"/>
      <dgm:spPr/>
    </dgm:pt>
    <dgm:pt modelId="{591E49C5-DB41-4934-A445-C71ABCBF9FA1}" type="pres">
      <dgm:prSet presAssocID="{9B332B30-90FE-4464-AC06-1EE30DC74EDA}" presName="parentText" presStyleLbl="node1" presStyleIdx="2" presStyleCnt="4">
        <dgm:presLayoutVars>
          <dgm:chMax val="0"/>
          <dgm:bulletEnabled val="1"/>
        </dgm:presLayoutVars>
      </dgm:prSet>
      <dgm:spPr/>
      <dgm:t>
        <a:bodyPr/>
        <a:lstStyle/>
        <a:p>
          <a:endParaRPr lang="en-US"/>
        </a:p>
      </dgm:t>
    </dgm:pt>
    <dgm:pt modelId="{2C38986A-92A2-4B95-A8EC-7DBE5AC13F40}" type="pres">
      <dgm:prSet presAssocID="{9566344D-7A10-484C-86AC-5329D946AF4F}" presName="spacer" presStyleCnt="0"/>
      <dgm:spPr/>
    </dgm:pt>
    <dgm:pt modelId="{515A5247-37C3-41AA-94F4-558E317F0013}" type="pres">
      <dgm:prSet presAssocID="{9FD41B91-AFC0-49C1-A103-D5A2C0EA9F80}" presName="parentText" presStyleLbl="node1" presStyleIdx="3" presStyleCnt="4">
        <dgm:presLayoutVars>
          <dgm:chMax val="0"/>
          <dgm:bulletEnabled val="1"/>
        </dgm:presLayoutVars>
      </dgm:prSet>
      <dgm:spPr/>
      <dgm:t>
        <a:bodyPr/>
        <a:lstStyle/>
        <a:p>
          <a:endParaRPr lang="en-US"/>
        </a:p>
      </dgm:t>
    </dgm:pt>
  </dgm:ptLst>
  <dgm:cxnLst>
    <dgm:cxn modelId="{05EF74BF-A910-4020-AA66-10E7A2246404}" srcId="{371C316F-6166-4C20-93AC-50B4BFE62472}" destId="{9B6FCB31-67CF-4EC3-B40B-2E08B5008827}" srcOrd="1" destOrd="0" parTransId="{445C5542-FD2E-42A0-AF63-8BDF6CD568E6}" sibTransId="{39D32E52-980C-4177-988F-5CB2B60696DD}"/>
    <dgm:cxn modelId="{1BC3F8B4-6AC3-44DE-A5CB-78D8268D7072}" srcId="{371C316F-6166-4C20-93AC-50B4BFE62472}" destId="{7CA34E27-613D-434A-B099-39CE6B56E9B1}" srcOrd="0" destOrd="0" parTransId="{97CFACA8-B6B6-4922-989F-29164E478BF9}" sibTransId="{7CCA7A1D-CB2D-4350-93AB-CB69A1A76E61}"/>
    <dgm:cxn modelId="{940DC829-67F3-4994-9AD5-69493F9B1FFB}" srcId="{371C316F-6166-4C20-93AC-50B4BFE62472}" destId="{9B332B30-90FE-4464-AC06-1EE30DC74EDA}" srcOrd="2" destOrd="0" parTransId="{07BF08BA-EF18-42BC-903D-C6A67746C6E8}" sibTransId="{9566344D-7A10-484C-86AC-5329D946AF4F}"/>
    <dgm:cxn modelId="{0470DE08-2C37-46F4-B3A9-2ADE281B1BBB}" srcId="{371C316F-6166-4C20-93AC-50B4BFE62472}" destId="{9FD41B91-AFC0-49C1-A103-D5A2C0EA9F80}" srcOrd="3" destOrd="0" parTransId="{183E4D43-28D6-4A48-8BD8-590289C28701}" sibTransId="{A355624D-9253-43B2-A8D8-C9FCDBD08ACC}"/>
    <dgm:cxn modelId="{EEDB6BE4-BA78-43FD-9CB8-5815220AA0A3}" type="presOf" srcId="{9B6FCB31-67CF-4EC3-B40B-2E08B5008827}" destId="{458745EF-7219-45D9-8102-6C78346F9DD8}" srcOrd="0" destOrd="0" presId="urn:microsoft.com/office/officeart/2005/8/layout/vList2"/>
    <dgm:cxn modelId="{B4DE734F-D5F0-4EBC-937E-AE1EF39A8E9B}" type="presOf" srcId="{9FD41B91-AFC0-49C1-A103-D5A2C0EA9F80}" destId="{515A5247-37C3-41AA-94F4-558E317F0013}" srcOrd="0" destOrd="0" presId="urn:microsoft.com/office/officeart/2005/8/layout/vList2"/>
    <dgm:cxn modelId="{2C35ECB7-D9D2-4582-9737-85B583E57572}" type="presOf" srcId="{7CA34E27-613D-434A-B099-39CE6B56E9B1}" destId="{8CB4D0D6-0E47-4AEC-87E3-53975EDC3F22}" srcOrd="0" destOrd="0" presId="urn:microsoft.com/office/officeart/2005/8/layout/vList2"/>
    <dgm:cxn modelId="{984F49F5-9EAB-4FEA-840B-9AFA652E06EB}" type="presOf" srcId="{9B332B30-90FE-4464-AC06-1EE30DC74EDA}" destId="{591E49C5-DB41-4934-A445-C71ABCBF9FA1}" srcOrd="0" destOrd="0" presId="urn:microsoft.com/office/officeart/2005/8/layout/vList2"/>
    <dgm:cxn modelId="{BA5AD25F-B9E9-4FCE-AE8D-4523C2572E40}" type="presOf" srcId="{371C316F-6166-4C20-93AC-50B4BFE62472}" destId="{F68C843B-61A4-464C-A9DA-B58B268BB58F}" srcOrd="0" destOrd="0" presId="urn:microsoft.com/office/officeart/2005/8/layout/vList2"/>
    <dgm:cxn modelId="{6BB81F09-8872-4608-8734-7597367CE369}" type="presParOf" srcId="{F68C843B-61A4-464C-A9DA-B58B268BB58F}" destId="{8CB4D0D6-0E47-4AEC-87E3-53975EDC3F22}" srcOrd="0" destOrd="0" presId="urn:microsoft.com/office/officeart/2005/8/layout/vList2"/>
    <dgm:cxn modelId="{21E47D46-5BC4-4EB3-82DD-7D7E9749A025}" type="presParOf" srcId="{F68C843B-61A4-464C-A9DA-B58B268BB58F}" destId="{CFA18A6D-5E95-45EF-B035-64553749C42F}" srcOrd="1" destOrd="0" presId="urn:microsoft.com/office/officeart/2005/8/layout/vList2"/>
    <dgm:cxn modelId="{8531C67C-7AFD-4CBD-A877-82035B9E0D87}" type="presParOf" srcId="{F68C843B-61A4-464C-A9DA-B58B268BB58F}" destId="{458745EF-7219-45D9-8102-6C78346F9DD8}" srcOrd="2" destOrd="0" presId="urn:microsoft.com/office/officeart/2005/8/layout/vList2"/>
    <dgm:cxn modelId="{DA6CE59C-D03E-4478-BF4F-D99CCBBCBFBC}" type="presParOf" srcId="{F68C843B-61A4-464C-A9DA-B58B268BB58F}" destId="{4314C1C6-4563-4656-BC18-1573A2A4BE88}" srcOrd="3" destOrd="0" presId="urn:microsoft.com/office/officeart/2005/8/layout/vList2"/>
    <dgm:cxn modelId="{868D7996-E6EA-4553-B0CE-6F0B6DF67A18}" type="presParOf" srcId="{F68C843B-61A4-464C-A9DA-B58B268BB58F}" destId="{591E49C5-DB41-4934-A445-C71ABCBF9FA1}" srcOrd="4" destOrd="0" presId="urn:microsoft.com/office/officeart/2005/8/layout/vList2"/>
    <dgm:cxn modelId="{4FE343D1-383E-4732-AC89-1F510E28175A}" type="presParOf" srcId="{F68C843B-61A4-464C-A9DA-B58B268BB58F}" destId="{2C38986A-92A2-4B95-A8EC-7DBE5AC13F40}" srcOrd="5" destOrd="0" presId="urn:microsoft.com/office/officeart/2005/8/layout/vList2"/>
    <dgm:cxn modelId="{01B83A9C-3A3F-4DFA-8E9D-BFCE44127E1A}" type="presParOf" srcId="{F68C843B-61A4-464C-A9DA-B58B268BB58F}" destId="{515A5247-37C3-41AA-94F4-558E317F001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D09BA3-1C77-4892-B86F-D7F46CA5FA3F}" type="doc">
      <dgm:prSet loTypeId="urn:microsoft.com/office/officeart/2005/8/layout/hierarchy3" loCatId="list" qsTypeId="urn:microsoft.com/office/officeart/2005/8/quickstyle/3d3" qsCatId="3D" csTypeId="urn:microsoft.com/office/officeart/2005/8/colors/accent0_3" csCatId="mainScheme" phldr="1"/>
      <dgm:spPr/>
      <dgm:t>
        <a:bodyPr/>
        <a:lstStyle/>
        <a:p>
          <a:endParaRPr lang="en-US"/>
        </a:p>
      </dgm:t>
    </dgm:pt>
    <dgm:pt modelId="{2332E22F-E15E-4CF9-B9AF-CA4E0EB8EA0B}">
      <dgm:prSet phldrT="[Text]" custT="1"/>
      <dgm:spPr/>
      <dgm:t>
        <a:bodyPr/>
        <a:lstStyle/>
        <a:p>
          <a:r>
            <a:rPr lang="en-US" sz="2000" b="1" dirty="0" smtClean="0"/>
            <a:t>Majority Influence</a:t>
          </a:r>
          <a:endParaRPr lang="en-US" sz="2000" b="1" dirty="0"/>
        </a:p>
      </dgm:t>
    </dgm:pt>
    <dgm:pt modelId="{B7F59D1B-462F-4389-BA23-02B4BAB295CA}" type="parTrans" cxnId="{D59DE967-1382-4301-80E3-EEFF32A425E4}">
      <dgm:prSet/>
      <dgm:spPr/>
      <dgm:t>
        <a:bodyPr/>
        <a:lstStyle/>
        <a:p>
          <a:endParaRPr lang="en-US"/>
        </a:p>
      </dgm:t>
    </dgm:pt>
    <dgm:pt modelId="{008036CA-D494-4CC2-A4C3-F86CCACE5D12}" type="sibTrans" cxnId="{D59DE967-1382-4301-80E3-EEFF32A425E4}">
      <dgm:prSet/>
      <dgm:spPr/>
      <dgm:t>
        <a:bodyPr/>
        <a:lstStyle/>
        <a:p>
          <a:endParaRPr lang="en-US"/>
        </a:p>
      </dgm:t>
    </dgm:pt>
    <dgm:pt modelId="{CA874D3B-E0FF-48BF-8D64-F1684060832B}">
      <dgm:prSet phldrT="[Text]" custT="1"/>
      <dgm:spPr/>
      <dgm:t>
        <a:bodyPr/>
        <a:lstStyle/>
        <a:p>
          <a:r>
            <a:rPr lang="en-US" sz="2000" b="1" dirty="0" smtClean="0"/>
            <a:t>Minority Influence</a:t>
          </a:r>
          <a:endParaRPr lang="en-US" sz="2000" b="1" dirty="0"/>
        </a:p>
      </dgm:t>
    </dgm:pt>
    <dgm:pt modelId="{9AA42DC1-48DB-4242-819D-9BC80237D218}" type="parTrans" cxnId="{55D6D508-5967-4CBD-8340-FC083CF16C77}">
      <dgm:prSet/>
      <dgm:spPr/>
      <dgm:t>
        <a:bodyPr/>
        <a:lstStyle/>
        <a:p>
          <a:endParaRPr lang="en-US"/>
        </a:p>
      </dgm:t>
    </dgm:pt>
    <dgm:pt modelId="{9F5EAA5E-CDEE-4617-ADA2-B858ED2EB38D}" type="sibTrans" cxnId="{55D6D508-5967-4CBD-8340-FC083CF16C77}">
      <dgm:prSet/>
      <dgm:spPr/>
      <dgm:t>
        <a:bodyPr/>
        <a:lstStyle/>
        <a:p>
          <a:endParaRPr lang="en-US"/>
        </a:p>
      </dgm:t>
    </dgm:pt>
    <dgm:pt modelId="{346CDCD7-B561-4C66-81BB-B8B17CCA5B95}">
      <dgm:prSet custT="1"/>
      <dgm:spPr/>
      <dgm:t>
        <a:bodyPr/>
        <a:lstStyle/>
        <a:p>
          <a:r>
            <a:rPr lang="en-US" sz="1600" dirty="0" smtClean="0"/>
            <a:t>Conformity &amp; Independence</a:t>
          </a:r>
          <a:endParaRPr lang="en-US" sz="1600" dirty="0"/>
        </a:p>
      </dgm:t>
    </dgm:pt>
    <dgm:pt modelId="{61245997-E53B-4406-AD73-BDFC4896B185}" type="parTrans" cxnId="{EF584A91-8E8B-4FEF-9615-B65192D1EBF3}">
      <dgm:prSet/>
      <dgm:spPr/>
      <dgm:t>
        <a:bodyPr/>
        <a:lstStyle/>
        <a:p>
          <a:endParaRPr lang="en-US"/>
        </a:p>
      </dgm:t>
    </dgm:pt>
    <dgm:pt modelId="{D0AAF42E-FAAB-4BE8-9F89-F1AEBBAD8189}" type="sibTrans" cxnId="{EF584A91-8E8B-4FEF-9615-B65192D1EBF3}">
      <dgm:prSet/>
      <dgm:spPr/>
      <dgm:t>
        <a:bodyPr/>
        <a:lstStyle/>
        <a:p>
          <a:endParaRPr lang="en-US"/>
        </a:p>
      </dgm:t>
    </dgm:pt>
    <dgm:pt modelId="{3EE2E332-3E9C-43D8-AEF9-C101109DB7B2}">
      <dgm:prSet custT="1"/>
      <dgm:spPr/>
      <dgm:t>
        <a:bodyPr/>
        <a:lstStyle/>
        <a:p>
          <a:r>
            <a:rPr lang="en-US" sz="1600" i="1" dirty="0" smtClean="0"/>
            <a:t>Who Will </a:t>
          </a:r>
        </a:p>
        <a:p>
          <a:r>
            <a:rPr lang="en-US" sz="1600" i="1" dirty="0" smtClean="0"/>
            <a:t>Conform?</a:t>
          </a:r>
          <a:endParaRPr lang="en-US" sz="1600" dirty="0"/>
        </a:p>
      </dgm:t>
    </dgm:pt>
    <dgm:pt modelId="{C51DF381-5A4F-41B7-BD32-00C505DB8EF8}" type="parTrans" cxnId="{7DFC7DA9-A859-45DA-B1A1-F643F21C07AC}">
      <dgm:prSet/>
      <dgm:spPr/>
      <dgm:t>
        <a:bodyPr/>
        <a:lstStyle/>
        <a:p>
          <a:endParaRPr lang="en-US"/>
        </a:p>
      </dgm:t>
    </dgm:pt>
    <dgm:pt modelId="{13297B38-A00D-493D-B733-B08556E2F2F6}" type="sibTrans" cxnId="{7DFC7DA9-A859-45DA-B1A1-F643F21C07AC}">
      <dgm:prSet/>
      <dgm:spPr/>
      <dgm:t>
        <a:bodyPr/>
        <a:lstStyle/>
        <a:p>
          <a:endParaRPr lang="en-US"/>
        </a:p>
      </dgm:t>
    </dgm:pt>
    <dgm:pt modelId="{C969CE51-E911-4576-91BF-094E0E8CA031}">
      <dgm:prSet custT="1"/>
      <dgm:spPr/>
      <dgm:t>
        <a:bodyPr/>
        <a:lstStyle/>
        <a:p>
          <a:r>
            <a:rPr lang="en-US" sz="1600" i="1" dirty="0" smtClean="0"/>
            <a:t>Conversion   Theory</a:t>
          </a:r>
          <a:endParaRPr lang="en-US" sz="1600" dirty="0"/>
        </a:p>
      </dgm:t>
    </dgm:pt>
    <dgm:pt modelId="{C3E1ADA7-0665-4D12-B94D-BF0D73C37BF0}" type="parTrans" cxnId="{6E114354-6E3F-42CA-B6F0-7F9B5CD3CF63}">
      <dgm:prSet/>
      <dgm:spPr/>
      <dgm:t>
        <a:bodyPr/>
        <a:lstStyle/>
        <a:p>
          <a:endParaRPr lang="en-US"/>
        </a:p>
      </dgm:t>
    </dgm:pt>
    <dgm:pt modelId="{F40D6301-3A4D-4F69-A540-D3F5578AB114}" type="sibTrans" cxnId="{6E114354-6E3F-42CA-B6F0-7F9B5CD3CF63}">
      <dgm:prSet/>
      <dgm:spPr/>
      <dgm:t>
        <a:bodyPr/>
        <a:lstStyle/>
        <a:p>
          <a:endParaRPr lang="en-US"/>
        </a:p>
      </dgm:t>
    </dgm:pt>
    <dgm:pt modelId="{BCE5C51A-0C42-4714-B9BF-C7E54BE7D940}">
      <dgm:prSet custT="1"/>
      <dgm:spPr/>
      <dgm:t>
        <a:bodyPr/>
        <a:lstStyle/>
        <a:p>
          <a:r>
            <a:rPr lang="en-US" sz="1600" i="1" dirty="0" smtClean="0"/>
            <a:t>Dynamic Social Impact Theory</a:t>
          </a:r>
          <a:endParaRPr lang="en-US" sz="1600" dirty="0"/>
        </a:p>
      </dgm:t>
    </dgm:pt>
    <dgm:pt modelId="{7C8FD458-927A-4039-8058-F236A72D7DF4}" type="parTrans" cxnId="{993A7984-A5E2-4C32-A1AD-62591F3E3FDC}">
      <dgm:prSet/>
      <dgm:spPr/>
      <dgm:t>
        <a:bodyPr/>
        <a:lstStyle/>
        <a:p>
          <a:endParaRPr lang="en-US"/>
        </a:p>
      </dgm:t>
    </dgm:pt>
    <dgm:pt modelId="{FC0B0F1C-2D96-4179-8C5A-C8604F12C7B3}" type="sibTrans" cxnId="{993A7984-A5E2-4C32-A1AD-62591F3E3FDC}">
      <dgm:prSet/>
      <dgm:spPr/>
      <dgm:t>
        <a:bodyPr/>
        <a:lstStyle/>
        <a:p>
          <a:endParaRPr lang="en-US"/>
        </a:p>
      </dgm:t>
    </dgm:pt>
    <dgm:pt modelId="{050E3E99-EACD-4A6B-805F-00B9C41F922C}">
      <dgm:prSet custT="1"/>
      <dgm:spPr/>
      <dgm:t>
        <a:bodyPr/>
        <a:lstStyle/>
        <a:p>
          <a:r>
            <a:rPr lang="en-US" sz="1600" i="1" dirty="0" smtClean="0"/>
            <a:t>Conformity across Contexts</a:t>
          </a:r>
          <a:endParaRPr lang="en-US" sz="1600" dirty="0"/>
        </a:p>
      </dgm:t>
    </dgm:pt>
    <dgm:pt modelId="{CB5769F3-92A0-4143-A21A-92BB8DCB54A1}" type="parTrans" cxnId="{63E7DC39-642E-4697-B961-F38173430378}">
      <dgm:prSet/>
      <dgm:spPr/>
      <dgm:t>
        <a:bodyPr/>
        <a:lstStyle/>
        <a:p>
          <a:endParaRPr lang="en-US"/>
        </a:p>
      </dgm:t>
    </dgm:pt>
    <dgm:pt modelId="{3E5472E6-9A94-43DC-8913-C1E021E6B07E}" type="sibTrans" cxnId="{63E7DC39-642E-4697-B961-F38173430378}">
      <dgm:prSet/>
      <dgm:spPr/>
      <dgm:t>
        <a:bodyPr/>
        <a:lstStyle/>
        <a:p>
          <a:endParaRPr lang="en-US"/>
        </a:p>
      </dgm:t>
    </dgm:pt>
    <dgm:pt modelId="{FEC914EC-82C7-4331-8BC6-2A153C9A70EA}">
      <dgm:prSet custT="1"/>
      <dgm:spPr/>
      <dgm:t>
        <a:bodyPr/>
        <a:lstStyle/>
        <a:p>
          <a:r>
            <a:rPr lang="en-US" sz="1600" i="1" dirty="0" smtClean="0"/>
            <a:t>Predicting Minority Influence</a:t>
          </a:r>
          <a:endParaRPr lang="en-US" sz="1600" dirty="0"/>
        </a:p>
      </dgm:t>
    </dgm:pt>
    <dgm:pt modelId="{45A4D133-B2CC-4632-88A7-B5E1720FEE7A}" type="parTrans" cxnId="{42A85E3C-C104-4C30-85EB-85D1CA6E4E07}">
      <dgm:prSet/>
      <dgm:spPr/>
      <dgm:t>
        <a:bodyPr/>
        <a:lstStyle/>
        <a:p>
          <a:endParaRPr lang="en-US"/>
        </a:p>
      </dgm:t>
    </dgm:pt>
    <dgm:pt modelId="{AE5E9F08-104A-4289-B7A8-C9B706EAE6FF}" type="sibTrans" cxnId="{42A85E3C-C104-4C30-85EB-85D1CA6E4E07}">
      <dgm:prSet/>
      <dgm:spPr/>
      <dgm:t>
        <a:bodyPr/>
        <a:lstStyle/>
        <a:p>
          <a:endParaRPr lang="en-US"/>
        </a:p>
      </dgm:t>
    </dgm:pt>
    <dgm:pt modelId="{3751143F-96F5-452C-9607-4622F6E784F6}">
      <dgm:prSet custT="1"/>
      <dgm:spPr/>
      <dgm:t>
        <a:bodyPr/>
        <a:lstStyle/>
        <a:p>
          <a:r>
            <a:rPr lang="en-US" sz="2000" b="1" dirty="0" smtClean="0"/>
            <a:t>Sources of </a:t>
          </a:r>
        </a:p>
        <a:p>
          <a:r>
            <a:rPr lang="en-US" sz="2000" b="1" dirty="0" smtClean="0"/>
            <a:t>Influence</a:t>
          </a:r>
          <a:endParaRPr lang="en-US" sz="2000" b="1" dirty="0"/>
        </a:p>
      </dgm:t>
    </dgm:pt>
    <dgm:pt modelId="{3CC4016F-5118-4D47-A2E3-A134E2BA2C7A}" type="parTrans" cxnId="{92668E29-69E0-4430-842C-E881B810B0F9}">
      <dgm:prSet/>
      <dgm:spPr/>
      <dgm:t>
        <a:bodyPr/>
        <a:lstStyle/>
        <a:p>
          <a:endParaRPr lang="en-US"/>
        </a:p>
      </dgm:t>
    </dgm:pt>
    <dgm:pt modelId="{6AED198D-5904-4B76-B7F7-5C195408B132}" type="sibTrans" cxnId="{92668E29-69E0-4430-842C-E881B810B0F9}">
      <dgm:prSet/>
      <dgm:spPr/>
      <dgm:t>
        <a:bodyPr/>
        <a:lstStyle/>
        <a:p>
          <a:endParaRPr lang="en-US"/>
        </a:p>
      </dgm:t>
    </dgm:pt>
    <dgm:pt modelId="{B1605E27-3117-479C-805C-9CB5522CA514}">
      <dgm:prSet custT="1"/>
      <dgm:spPr/>
      <dgm:t>
        <a:bodyPr/>
        <a:lstStyle/>
        <a:p>
          <a:r>
            <a:rPr lang="en-US" sz="1600" dirty="0" smtClean="0"/>
            <a:t>Implicit Influence</a:t>
          </a:r>
          <a:endParaRPr lang="en-US" sz="1600" dirty="0"/>
        </a:p>
      </dgm:t>
    </dgm:pt>
    <dgm:pt modelId="{56DE484A-3D9A-479D-B4B5-C0A13797FB39}" type="parTrans" cxnId="{7AE29E96-5E1A-4957-842F-E3F9681910A5}">
      <dgm:prSet/>
      <dgm:spPr/>
      <dgm:t>
        <a:bodyPr/>
        <a:lstStyle/>
        <a:p>
          <a:endParaRPr lang="en-US"/>
        </a:p>
      </dgm:t>
    </dgm:pt>
    <dgm:pt modelId="{8F895A51-F497-4B88-9E71-8FD3CB90C34C}" type="sibTrans" cxnId="{7AE29E96-5E1A-4957-842F-E3F9681910A5}">
      <dgm:prSet/>
      <dgm:spPr/>
      <dgm:t>
        <a:bodyPr/>
        <a:lstStyle/>
        <a:p>
          <a:endParaRPr lang="en-US"/>
        </a:p>
      </dgm:t>
    </dgm:pt>
    <dgm:pt modelId="{E4FD93FB-5C1A-49F9-82EE-D66061C17121}">
      <dgm:prSet custT="1"/>
      <dgm:spPr/>
      <dgm:t>
        <a:bodyPr/>
        <a:lstStyle/>
        <a:p>
          <a:r>
            <a:rPr lang="en-US" sz="2000" b="1" dirty="0" smtClean="0"/>
            <a:t>Application: </a:t>
          </a:r>
        </a:p>
        <a:p>
          <a:r>
            <a:rPr lang="en-US" sz="2000" b="1" dirty="0" smtClean="0"/>
            <a:t>Juries</a:t>
          </a:r>
          <a:endParaRPr lang="en-US" sz="2000" b="1" dirty="0"/>
        </a:p>
      </dgm:t>
    </dgm:pt>
    <dgm:pt modelId="{FE6AB783-A7B7-40FC-A3F9-FDE5AB982686}" type="parTrans" cxnId="{520F4BE4-769E-4661-A4EB-AFEF531CA745}">
      <dgm:prSet/>
      <dgm:spPr/>
      <dgm:t>
        <a:bodyPr/>
        <a:lstStyle/>
        <a:p>
          <a:endParaRPr lang="en-US"/>
        </a:p>
      </dgm:t>
    </dgm:pt>
    <dgm:pt modelId="{77FE8153-B14F-49E2-BFB9-38BBD9F23E2C}" type="sibTrans" cxnId="{520F4BE4-769E-4661-A4EB-AFEF531CA745}">
      <dgm:prSet/>
      <dgm:spPr/>
      <dgm:t>
        <a:bodyPr/>
        <a:lstStyle/>
        <a:p>
          <a:endParaRPr lang="en-US"/>
        </a:p>
      </dgm:t>
    </dgm:pt>
    <dgm:pt modelId="{75A4F671-1AB3-49F5-A2E4-3BAA04B7F02C}">
      <dgm:prSet custT="1"/>
      <dgm:spPr/>
      <dgm:t>
        <a:bodyPr/>
        <a:lstStyle/>
        <a:p>
          <a:r>
            <a:rPr lang="en-US" sz="1600" dirty="0" smtClean="0"/>
            <a:t>Informational Influence</a:t>
          </a:r>
          <a:endParaRPr lang="en-US" sz="1600" dirty="0"/>
        </a:p>
      </dgm:t>
    </dgm:pt>
    <dgm:pt modelId="{1A05A583-0856-4774-83FE-31E5B4E8F2E8}" type="parTrans" cxnId="{C327968E-4AFC-4216-93BC-9DBBA7ECE02A}">
      <dgm:prSet/>
      <dgm:spPr/>
      <dgm:t>
        <a:bodyPr/>
        <a:lstStyle/>
        <a:p>
          <a:endParaRPr lang="en-US"/>
        </a:p>
      </dgm:t>
    </dgm:pt>
    <dgm:pt modelId="{D7F8238F-EC65-4F3F-B7FA-18D31A32F403}" type="sibTrans" cxnId="{C327968E-4AFC-4216-93BC-9DBBA7ECE02A}">
      <dgm:prSet/>
      <dgm:spPr/>
      <dgm:t>
        <a:bodyPr/>
        <a:lstStyle/>
        <a:p>
          <a:endParaRPr lang="en-US"/>
        </a:p>
      </dgm:t>
    </dgm:pt>
    <dgm:pt modelId="{4562960E-AAE8-4977-A675-E2B9CEE380A1}">
      <dgm:prSet custT="1"/>
      <dgm:spPr/>
      <dgm:t>
        <a:bodyPr/>
        <a:lstStyle/>
        <a:p>
          <a:r>
            <a:rPr lang="en-US" sz="1600" dirty="0" smtClean="0"/>
            <a:t>Normative Influence</a:t>
          </a:r>
          <a:endParaRPr lang="en-US" sz="1600" dirty="0"/>
        </a:p>
      </dgm:t>
    </dgm:pt>
    <dgm:pt modelId="{49F8276D-77B4-424C-AFCD-75224C6174EE}" type="parTrans" cxnId="{AF4C9FDA-C901-4E0D-A719-B6222B58615F}">
      <dgm:prSet/>
      <dgm:spPr/>
      <dgm:t>
        <a:bodyPr/>
        <a:lstStyle/>
        <a:p>
          <a:endParaRPr lang="en-US"/>
        </a:p>
      </dgm:t>
    </dgm:pt>
    <dgm:pt modelId="{1981F98A-9562-44B0-A250-6DF4436A763A}" type="sibTrans" cxnId="{AF4C9FDA-C901-4E0D-A719-B6222B58615F}">
      <dgm:prSet/>
      <dgm:spPr/>
      <dgm:t>
        <a:bodyPr/>
        <a:lstStyle/>
        <a:p>
          <a:endParaRPr lang="en-US"/>
        </a:p>
      </dgm:t>
    </dgm:pt>
    <dgm:pt modelId="{2FE5B68D-8909-4701-ACF7-746770A9FB1B}">
      <dgm:prSet custT="1"/>
      <dgm:spPr/>
      <dgm:t>
        <a:bodyPr/>
        <a:lstStyle/>
        <a:p>
          <a:r>
            <a:rPr lang="en-US" sz="1600" dirty="0" smtClean="0"/>
            <a:t>Interpersonal Influence</a:t>
          </a:r>
          <a:endParaRPr lang="en-US" sz="1600" dirty="0"/>
        </a:p>
      </dgm:t>
    </dgm:pt>
    <dgm:pt modelId="{0D6F0C1A-C3FA-48CF-87B2-A8D40923C5AA}" type="parTrans" cxnId="{3010E77A-C705-4032-A252-38BA53FFF564}">
      <dgm:prSet/>
      <dgm:spPr/>
      <dgm:t>
        <a:bodyPr/>
        <a:lstStyle/>
        <a:p>
          <a:endParaRPr lang="en-US"/>
        </a:p>
      </dgm:t>
    </dgm:pt>
    <dgm:pt modelId="{0008D0BD-76FD-43C7-9F53-07C8BDE8FBB8}" type="sibTrans" cxnId="{3010E77A-C705-4032-A252-38BA53FFF564}">
      <dgm:prSet/>
      <dgm:spPr/>
      <dgm:t>
        <a:bodyPr/>
        <a:lstStyle/>
        <a:p>
          <a:endParaRPr lang="en-US"/>
        </a:p>
      </dgm:t>
    </dgm:pt>
    <dgm:pt modelId="{D1824655-5C3E-4E10-90C6-11718DE8DB21}">
      <dgm:prSet custT="1"/>
      <dgm:spPr/>
      <dgm:t>
        <a:bodyPr/>
        <a:lstStyle/>
        <a:p>
          <a:r>
            <a:rPr lang="en-US" sz="1600" dirty="0" smtClean="0"/>
            <a:t>When Influence Inhibits: The Bystander Effect</a:t>
          </a:r>
          <a:endParaRPr lang="en-US" sz="1600" dirty="0"/>
        </a:p>
      </dgm:t>
    </dgm:pt>
    <dgm:pt modelId="{845CD42B-50A4-46A6-BD89-C390A42680E9}" type="parTrans" cxnId="{D9A8827B-2DE9-4A8C-9A28-D38F5D696429}">
      <dgm:prSet/>
      <dgm:spPr/>
      <dgm:t>
        <a:bodyPr/>
        <a:lstStyle/>
        <a:p>
          <a:endParaRPr lang="en-US"/>
        </a:p>
      </dgm:t>
    </dgm:pt>
    <dgm:pt modelId="{889B2548-D9B6-487E-B21A-557437D75D4F}" type="sibTrans" cxnId="{D9A8827B-2DE9-4A8C-9A28-D38F5D696429}">
      <dgm:prSet/>
      <dgm:spPr/>
      <dgm:t>
        <a:bodyPr/>
        <a:lstStyle/>
        <a:p>
          <a:endParaRPr lang="en-US"/>
        </a:p>
      </dgm:t>
    </dgm:pt>
    <dgm:pt modelId="{97826738-BF58-4C50-8D39-F3F62C90B2B0}">
      <dgm:prSet custT="1"/>
      <dgm:spPr/>
      <dgm:t>
        <a:bodyPr/>
        <a:lstStyle/>
        <a:p>
          <a:r>
            <a:rPr lang="en-US" sz="1600" dirty="0" smtClean="0"/>
            <a:t>Jury </a:t>
          </a:r>
        </a:p>
        <a:p>
          <a:r>
            <a:rPr lang="en-US" sz="1600" dirty="0" smtClean="0"/>
            <a:t>Dynamics</a:t>
          </a:r>
          <a:endParaRPr lang="en-US" sz="1600" dirty="0"/>
        </a:p>
      </dgm:t>
    </dgm:pt>
    <dgm:pt modelId="{D8693748-8B32-49D1-81E5-C4139BFCAED2}" type="parTrans" cxnId="{2483CDEE-421B-4998-8600-4B1FD0164F16}">
      <dgm:prSet/>
      <dgm:spPr/>
      <dgm:t>
        <a:bodyPr/>
        <a:lstStyle/>
        <a:p>
          <a:endParaRPr lang="en-US"/>
        </a:p>
      </dgm:t>
    </dgm:pt>
    <dgm:pt modelId="{BDB7AD72-1AD6-46B9-8247-9EC25799B619}" type="sibTrans" cxnId="{2483CDEE-421B-4998-8600-4B1FD0164F16}">
      <dgm:prSet/>
      <dgm:spPr/>
      <dgm:t>
        <a:bodyPr/>
        <a:lstStyle/>
        <a:p>
          <a:endParaRPr lang="en-US"/>
        </a:p>
      </dgm:t>
    </dgm:pt>
    <dgm:pt modelId="{326ACD57-FA6A-436B-A7AF-C2ABEA3A0955}">
      <dgm:prSet custT="1"/>
      <dgm:spPr/>
      <dgm:t>
        <a:bodyPr/>
        <a:lstStyle/>
        <a:p>
          <a:r>
            <a:rPr lang="en-US" sz="1600" dirty="0" smtClean="0"/>
            <a:t>How Effective are Juries?</a:t>
          </a:r>
          <a:endParaRPr lang="en-US" sz="1600" dirty="0"/>
        </a:p>
      </dgm:t>
    </dgm:pt>
    <dgm:pt modelId="{47DD52F6-C2FF-4B47-82FE-319115490957}" type="parTrans" cxnId="{FAE0FFA1-CF5F-4F6A-9468-10B2DD05F674}">
      <dgm:prSet/>
      <dgm:spPr/>
      <dgm:t>
        <a:bodyPr/>
        <a:lstStyle/>
        <a:p>
          <a:endParaRPr lang="en-US"/>
        </a:p>
      </dgm:t>
    </dgm:pt>
    <dgm:pt modelId="{14890867-F98B-47D7-811B-E635603DF000}" type="sibTrans" cxnId="{FAE0FFA1-CF5F-4F6A-9468-10B2DD05F674}">
      <dgm:prSet/>
      <dgm:spPr/>
      <dgm:t>
        <a:bodyPr/>
        <a:lstStyle/>
        <a:p>
          <a:endParaRPr lang="en-US"/>
        </a:p>
      </dgm:t>
    </dgm:pt>
    <dgm:pt modelId="{2718E4A5-DA17-496B-B3CB-6275ABD7342A}">
      <dgm:prSet custT="1"/>
      <dgm:spPr/>
      <dgm:t>
        <a:bodyPr/>
        <a:lstStyle/>
        <a:p>
          <a:r>
            <a:rPr lang="en-US" sz="1600" dirty="0" smtClean="0"/>
            <a:t>Improving Juries</a:t>
          </a:r>
          <a:endParaRPr lang="en-US" sz="1600" dirty="0"/>
        </a:p>
      </dgm:t>
    </dgm:pt>
    <dgm:pt modelId="{A374516C-31F7-439E-AD8C-5696B5949507}" type="parTrans" cxnId="{A021877B-B494-47B8-877E-4DEE37DD081E}">
      <dgm:prSet/>
      <dgm:spPr/>
      <dgm:t>
        <a:bodyPr/>
        <a:lstStyle/>
        <a:p>
          <a:endParaRPr lang="en-US"/>
        </a:p>
      </dgm:t>
    </dgm:pt>
    <dgm:pt modelId="{61A69B81-7311-4120-AF6B-514E8B3E7A7A}" type="sibTrans" cxnId="{A021877B-B494-47B8-877E-4DEE37DD081E}">
      <dgm:prSet/>
      <dgm:spPr/>
      <dgm:t>
        <a:bodyPr/>
        <a:lstStyle/>
        <a:p>
          <a:endParaRPr lang="en-US"/>
        </a:p>
      </dgm:t>
    </dgm:pt>
    <dgm:pt modelId="{4B0F83A2-7508-4FB0-82A5-A2F0CF5EB2AA}" type="pres">
      <dgm:prSet presAssocID="{0CD09BA3-1C77-4892-B86F-D7F46CA5FA3F}" presName="diagram" presStyleCnt="0">
        <dgm:presLayoutVars>
          <dgm:chPref val="1"/>
          <dgm:dir/>
          <dgm:animOne val="branch"/>
          <dgm:animLvl val="lvl"/>
          <dgm:resizeHandles/>
        </dgm:presLayoutVars>
      </dgm:prSet>
      <dgm:spPr/>
      <dgm:t>
        <a:bodyPr/>
        <a:lstStyle/>
        <a:p>
          <a:endParaRPr lang="en-US"/>
        </a:p>
      </dgm:t>
    </dgm:pt>
    <dgm:pt modelId="{919E2E6C-BD73-43B6-8BAD-35B36F95ADEC}" type="pres">
      <dgm:prSet presAssocID="{2332E22F-E15E-4CF9-B9AF-CA4E0EB8EA0B}" presName="root" presStyleCnt="0"/>
      <dgm:spPr/>
      <dgm:t>
        <a:bodyPr/>
        <a:lstStyle/>
        <a:p>
          <a:endParaRPr lang="en-US"/>
        </a:p>
      </dgm:t>
    </dgm:pt>
    <dgm:pt modelId="{F08BC9A4-79E2-428A-BFB8-A5FC85232770}" type="pres">
      <dgm:prSet presAssocID="{2332E22F-E15E-4CF9-B9AF-CA4E0EB8EA0B}" presName="rootComposite" presStyleCnt="0"/>
      <dgm:spPr/>
      <dgm:t>
        <a:bodyPr/>
        <a:lstStyle/>
        <a:p>
          <a:endParaRPr lang="en-US"/>
        </a:p>
      </dgm:t>
    </dgm:pt>
    <dgm:pt modelId="{F38815C2-6B35-4AC2-B9F9-D3BE55C307B1}" type="pres">
      <dgm:prSet presAssocID="{2332E22F-E15E-4CF9-B9AF-CA4E0EB8EA0B}" presName="rootText" presStyleLbl="node1" presStyleIdx="0" presStyleCnt="4" custScaleX="225457" custScaleY="156779" custLinFactNeighborX="27890" custLinFactNeighborY="18318"/>
      <dgm:spPr/>
      <dgm:t>
        <a:bodyPr/>
        <a:lstStyle/>
        <a:p>
          <a:endParaRPr lang="en-US"/>
        </a:p>
      </dgm:t>
    </dgm:pt>
    <dgm:pt modelId="{6D210816-D103-4F97-BD99-7EE6DB3036B5}" type="pres">
      <dgm:prSet presAssocID="{2332E22F-E15E-4CF9-B9AF-CA4E0EB8EA0B}" presName="rootConnector" presStyleLbl="node1" presStyleIdx="0" presStyleCnt="4"/>
      <dgm:spPr/>
      <dgm:t>
        <a:bodyPr/>
        <a:lstStyle/>
        <a:p>
          <a:endParaRPr lang="en-US"/>
        </a:p>
      </dgm:t>
    </dgm:pt>
    <dgm:pt modelId="{576305A3-6D7E-4B7E-B839-42ECBEB8F9DC}" type="pres">
      <dgm:prSet presAssocID="{2332E22F-E15E-4CF9-B9AF-CA4E0EB8EA0B}" presName="childShape" presStyleCnt="0"/>
      <dgm:spPr/>
      <dgm:t>
        <a:bodyPr/>
        <a:lstStyle/>
        <a:p>
          <a:endParaRPr lang="en-US"/>
        </a:p>
      </dgm:t>
    </dgm:pt>
    <dgm:pt modelId="{36A370F6-DC15-46B9-BA20-2B732E1F4572}" type="pres">
      <dgm:prSet presAssocID="{61245997-E53B-4406-AD73-BDFC4896B185}" presName="Name13" presStyleLbl="parChTrans1D2" presStyleIdx="0" presStyleCnt="14"/>
      <dgm:spPr/>
      <dgm:t>
        <a:bodyPr/>
        <a:lstStyle/>
        <a:p>
          <a:endParaRPr lang="en-US"/>
        </a:p>
      </dgm:t>
    </dgm:pt>
    <dgm:pt modelId="{612AB06B-2BBD-425D-9684-9E282DEA8019}" type="pres">
      <dgm:prSet presAssocID="{346CDCD7-B561-4C66-81BB-B8B17CCA5B95}" presName="childText" presStyleLbl="bgAcc1" presStyleIdx="0" presStyleCnt="14" custScaleX="268315" custScaleY="177772" custLinFactNeighborX="18230" custLinFactNeighborY="46483">
        <dgm:presLayoutVars>
          <dgm:bulletEnabled val="1"/>
        </dgm:presLayoutVars>
      </dgm:prSet>
      <dgm:spPr/>
      <dgm:t>
        <a:bodyPr/>
        <a:lstStyle/>
        <a:p>
          <a:endParaRPr lang="en-US"/>
        </a:p>
      </dgm:t>
    </dgm:pt>
    <dgm:pt modelId="{B4A19F2D-A9EB-4A52-ABD8-211F0721C623}" type="pres">
      <dgm:prSet presAssocID="{CB5769F3-92A0-4143-A21A-92BB8DCB54A1}" presName="Name13" presStyleLbl="parChTrans1D2" presStyleIdx="1" presStyleCnt="14"/>
      <dgm:spPr/>
      <dgm:t>
        <a:bodyPr/>
        <a:lstStyle/>
        <a:p>
          <a:endParaRPr lang="en-US"/>
        </a:p>
      </dgm:t>
    </dgm:pt>
    <dgm:pt modelId="{F2466BEE-FA7D-47DA-AD8C-57FD0D0684F8}" type="pres">
      <dgm:prSet presAssocID="{050E3E99-EACD-4A6B-805F-00B9C41F922C}" presName="childText" presStyleLbl="bgAcc1" presStyleIdx="1" presStyleCnt="14" custScaleX="268315" custScaleY="177772" custLinFactNeighborX="18230" custLinFactNeighborY="46483">
        <dgm:presLayoutVars>
          <dgm:bulletEnabled val="1"/>
        </dgm:presLayoutVars>
      </dgm:prSet>
      <dgm:spPr/>
      <dgm:t>
        <a:bodyPr/>
        <a:lstStyle/>
        <a:p>
          <a:endParaRPr lang="en-US"/>
        </a:p>
      </dgm:t>
    </dgm:pt>
    <dgm:pt modelId="{E27CEEB9-C5C5-4428-8D46-3D4E482A0CCB}" type="pres">
      <dgm:prSet presAssocID="{C51DF381-5A4F-41B7-BD32-00C505DB8EF8}" presName="Name13" presStyleLbl="parChTrans1D2" presStyleIdx="2" presStyleCnt="14"/>
      <dgm:spPr/>
      <dgm:t>
        <a:bodyPr/>
        <a:lstStyle/>
        <a:p>
          <a:endParaRPr lang="en-US"/>
        </a:p>
      </dgm:t>
    </dgm:pt>
    <dgm:pt modelId="{5DD9BDFA-2657-4E34-8747-998B26859DF2}" type="pres">
      <dgm:prSet presAssocID="{3EE2E332-3E9C-43D8-AEF9-C101109DB7B2}" presName="childText" presStyleLbl="bgAcc1" presStyleIdx="2" presStyleCnt="14" custScaleX="268315" custScaleY="177772" custLinFactNeighborX="18230" custLinFactNeighborY="46483">
        <dgm:presLayoutVars>
          <dgm:bulletEnabled val="1"/>
        </dgm:presLayoutVars>
      </dgm:prSet>
      <dgm:spPr/>
      <dgm:t>
        <a:bodyPr/>
        <a:lstStyle/>
        <a:p>
          <a:endParaRPr lang="en-US"/>
        </a:p>
      </dgm:t>
    </dgm:pt>
    <dgm:pt modelId="{D1614ED9-A605-4E80-BAE0-FCAD5EFF707D}" type="pres">
      <dgm:prSet presAssocID="{CA874D3B-E0FF-48BF-8D64-F1684060832B}" presName="root" presStyleCnt="0"/>
      <dgm:spPr/>
      <dgm:t>
        <a:bodyPr/>
        <a:lstStyle/>
        <a:p>
          <a:endParaRPr lang="en-US"/>
        </a:p>
      </dgm:t>
    </dgm:pt>
    <dgm:pt modelId="{2457AC7E-4FC1-44C8-BFEB-147A488D7063}" type="pres">
      <dgm:prSet presAssocID="{CA874D3B-E0FF-48BF-8D64-F1684060832B}" presName="rootComposite" presStyleCnt="0"/>
      <dgm:spPr/>
      <dgm:t>
        <a:bodyPr/>
        <a:lstStyle/>
        <a:p>
          <a:endParaRPr lang="en-US"/>
        </a:p>
      </dgm:t>
    </dgm:pt>
    <dgm:pt modelId="{5B90EABF-21F1-4B0D-816A-82D42DF6D9C1}" type="pres">
      <dgm:prSet presAssocID="{CA874D3B-E0FF-48BF-8D64-F1684060832B}" presName="rootText" presStyleLbl="node1" presStyleIdx="1" presStyleCnt="4" custScaleX="270086" custScaleY="156779" custLinFactNeighborX="23951" custLinFactNeighborY="18318"/>
      <dgm:spPr/>
      <dgm:t>
        <a:bodyPr/>
        <a:lstStyle/>
        <a:p>
          <a:endParaRPr lang="en-US"/>
        </a:p>
      </dgm:t>
    </dgm:pt>
    <dgm:pt modelId="{947E766D-90D0-45F7-9FB5-BC5A6FCDFF3B}" type="pres">
      <dgm:prSet presAssocID="{CA874D3B-E0FF-48BF-8D64-F1684060832B}" presName="rootConnector" presStyleLbl="node1" presStyleIdx="1" presStyleCnt="4"/>
      <dgm:spPr/>
      <dgm:t>
        <a:bodyPr/>
        <a:lstStyle/>
        <a:p>
          <a:endParaRPr lang="en-US"/>
        </a:p>
      </dgm:t>
    </dgm:pt>
    <dgm:pt modelId="{976CCCF6-82B1-4330-A6A3-822D031C1DD4}" type="pres">
      <dgm:prSet presAssocID="{CA874D3B-E0FF-48BF-8D64-F1684060832B}" presName="childShape" presStyleCnt="0"/>
      <dgm:spPr/>
      <dgm:t>
        <a:bodyPr/>
        <a:lstStyle/>
        <a:p>
          <a:endParaRPr lang="en-US"/>
        </a:p>
      </dgm:t>
    </dgm:pt>
    <dgm:pt modelId="{C5333E39-E90C-4057-A1B7-04EC87A85641}" type="pres">
      <dgm:prSet presAssocID="{C3E1ADA7-0665-4D12-B94D-BF0D73C37BF0}" presName="Name13" presStyleLbl="parChTrans1D2" presStyleIdx="3" presStyleCnt="14"/>
      <dgm:spPr/>
      <dgm:t>
        <a:bodyPr/>
        <a:lstStyle/>
        <a:p>
          <a:endParaRPr lang="en-US"/>
        </a:p>
      </dgm:t>
    </dgm:pt>
    <dgm:pt modelId="{B3D3331B-F233-439B-8C91-FD9A48A54264}" type="pres">
      <dgm:prSet presAssocID="{C969CE51-E911-4576-91BF-094E0E8CA031}" presName="childText" presStyleLbl="bgAcc1" presStyleIdx="3" presStyleCnt="14" custScaleX="268446" custScaleY="211876" custLinFactNeighborX="15005" custLinFactNeighborY="29362">
        <dgm:presLayoutVars>
          <dgm:bulletEnabled val="1"/>
        </dgm:presLayoutVars>
      </dgm:prSet>
      <dgm:spPr/>
      <dgm:t>
        <a:bodyPr/>
        <a:lstStyle/>
        <a:p>
          <a:endParaRPr lang="en-US"/>
        </a:p>
      </dgm:t>
    </dgm:pt>
    <dgm:pt modelId="{250B6F88-6375-45CF-AC36-1B8B53906E2F}" type="pres">
      <dgm:prSet presAssocID="{45A4D133-B2CC-4632-88A7-B5E1720FEE7A}" presName="Name13" presStyleLbl="parChTrans1D2" presStyleIdx="4" presStyleCnt="14"/>
      <dgm:spPr/>
      <dgm:t>
        <a:bodyPr/>
        <a:lstStyle/>
        <a:p>
          <a:endParaRPr lang="en-US"/>
        </a:p>
      </dgm:t>
    </dgm:pt>
    <dgm:pt modelId="{91F243DF-7C2E-402B-9172-F04CB26DEE0D}" type="pres">
      <dgm:prSet presAssocID="{FEC914EC-82C7-4331-8BC6-2A153C9A70EA}" presName="childText" presStyleLbl="bgAcc1" presStyleIdx="4" presStyleCnt="14" custScaleX="268446" custScaleY="211876" custLinFactNeighborX="15005" custLinFactNeighborY="29362">
        <dgm:presLayoutVars>
          <dgm:bulletEnabled val="1"/>
        </dgm:presLayoutVars>
      </dgm:prSet>
      <dgm:spPr/>
      <dgm:t>
        <a:bodyPr/>
        <a:lstStyle/>
        <a:p>
          <a:endParaRPr lang="en-US"/>
        </a:p>
      </dgm:t>
    </dgm:pt>
    <dgm:pt modelId="{11CA1C55-4D03-4850-B2DA-FDACB6719176}" type="pres">
      <dgm:prSet presAssocID="{7C8FD458-927A-4039-8058-F236A72D7DF4}" presName="Name13" presStyleLbl="parChTrans1D2" presStyleIdx="5" presStyleCnt="14"/>
      <dgm:spPr/>
      <dgm:t>
        <a:bodyPr/>
        <a:lstStyle/>
        <a:p>
          <a:endParaRPr lang="en-US"/>
        </a:p>
      </dgm:t>
    </dgm:pt>
    <dgm:pt modelId="{3B7903C4-8464-431D-A4D4-C6C93608C969}" type="pres">
      <dgm:prSet presAssocID="{BCE5C51A-0C42-4714-B9BF-C7E54BE7D940}" presName="childText" presStyleLbl="bgAcc1" presStyleIdx="5" presStyleCnt="14" custScaleX="268446" custScaleY="211876" custLinFactNeighborX="15005" custLinFactNeighborY="29362">
        <dgm:presLayoutVars>
          <dgm:bulletEnabled val="1"/>
        </dgm:presLayoutVars>
      </dgm:prSet>
      <dgm:spPr/>
      <dgm:t>
        <a:bodyPr/>
        <a:lstStyle/>
        <a:p>
          <a:endParaRPr lang="en-US"/>
        </a:p>
      </dgm:t>
    </dgm:pt>
    <dgm:pt modelId="{A0E7FF26-DF7A-4FBF-8D2C-F232A43D7D57}" type="pres">
      <dgm:prSet presAssocID="{3751143F-96F5-452C-9607-4622F6E784F6}" presName="root" presStyleCnt="0"/>
      <dgm:spPr/>
      <dgm:t>
        <a:bodyPr/>
        <a:lstStyle/>
        <a:p>
          <a:endParaRPr lang="en-US"/>
        </a:p>
      </dgm:t>
    </dgm:pt>
    <dgm:pt modelId="{92313702-A2A8-439C-8B93-84A91279737E}" type="pres">
      <dgm:prSet presAssocID="{3751143F-96F5-452C-9607-4622F6E784F6}" presName="rootComposite" presStyleCnt="0"/>
      <dgm:spPr/>
      <dgm:t>
        <a:bodyPr/>
        <a:lstStyle/>
        <a:p>
          <a:endParaRPr lang="en-US"/>
        </a:p>
      </dgm:t>
    </dgm:pt>
    <dgm:pt modelId="{533B6719-EA57-4B16-9270-B94A00002707}" type="pres">
      <dgm:prSet presAssocID="{3751143F-96F5-452C-9607-4622F6E784F6}" presName="rootText" presStyleLbl="node1" presStyleIdx="2" presStyleCnt="4" custScaleX="204909" custScaleY="170154" custLinFactNeighborX="10618" custLinFactNeighborY="11299"/>
      <dgm:spPr/>
      <dgm:t>
        <a:bodyPr/>
        <a:lstStyle/>
        <a:p>
          <a:endParaRPr lang="en-US"/>
        </a:p>
      </dgm:t>
    </dgm:pt>
    <dgm:pt modelId="{0B1CE776-FC96-4831-95F1-B1B700B0ED9B}" type="pres">
      <dgm:prSet presAssocID="{3751143F-96F5-452C-9607-4622F6E784F6}" presName="rootConnector" presStyleLbl="node1" presStyleIdx="2" presStyleCnt="4"/>
      <dgm:spPr/>
      <dgm:t>
        <a:bodyPr/>
        <a:lstStyle/>
        <a:p>
          <a:endParaRPr lang="en-US"/>
        </a:p>
      </dgm:t>
    </dgm:pt>
    <dgm:pt modelId="{5AF3BCC2-74CA-4080-BFAA-2E88F1735680}" type="pres">
      <dgm:prSet presAssocID="{3751143F-96F5-452C-9607-4622F6E784F6}" presName="childShape" presStyleCnt="0"/>
      <dgm:spPr/>
      <dgm:t>
        <a:bodyPr/>
        <a:lstStyle/>
        <a:p>
          <a:endParaRPr lang="en-US"/>
        </a:p>
      </dgm:t>
    </dgm:pt>
    <dgm:pt modelId="{E35A405B-6E53-41DE-A453-E15C27CC9AFD}" type="pres">
      <dgm:prSet presAssocID="{56DE484A-3D9A-479D-B4B5-C0A13797FB39}" presName="Name13" presStyleLbl="parChTrans1D2" presStyleIdx="6" presStyleCnt="14"/>
      <dgm:spPr/>
      <dgm:t>
        <a:bodyPr/>
        <a:lstStyle/>
        <a:p>
          <a:endParaRPr lang="en-US"/>
        </a:p>
      </dgm:t>
    </dgm:pt>
    <dgm:pt modelId="{469A8C58-6649-49B6-82B1-C3047A0E18F8}" type="pres">
      <dgm:prSet presAssocID="{B1605E27-3117-479C-805C-9CB5522CA514}" presName="childText" presStyleLbl="bgAcc1" presStyleIdx="6" presStyleCnt="14" custScaleX="230694" custScaleY="164627" custLinFactNeighborX="5198" custLinFactNeighborY="18931">
        <dgm:presLayoutVars>
          <dgm:bulletEnabled val="1"/>
        </dgm:presLayoutVars>
      </dgm:prSet>
      <dgm:spPr/>
      <dgm:t>
        <a:bodyPr/>
        <a:lstStyle/>
        <a:p>
          <a:endParaRPr lang="en-US"/>
        </a:p>
      </dgm:t>
    </dgm:pt>
    <dgm:pt modelId="{F6B98432-30A2-4318-B0FD-DCF5A29F482A}" type="pres">
      <dgm:prSet presAssocID="{1A05A583-0856-4774-83FE-31E5B4E8F2E8}" presName="Name13" presStyleLbl="parChTrans1D2" presStyleIdx="7" presStyleCnt="14"/>
      <dgm:spPr/>
      <dgm:t>
        <a:bodyPr/>
        <a:lstStyle/>
        <a:p>
          <a:endParaRPr lang="en-US"/>
        </a:p>
      </dgm:t>
    </dgm:pt>
    <dgm:pt modelId="{4ABB19BF-7797-45D4-9836-8A970CDF555B}" type="pres">
      <dgm:prSet presAssocID="{75A4F671-1AB3-49F5-A2E4-3BAA04B7F02C}" presName="childText" presStyleLbl="bgAcc1" presStyleIdx="7" presStyleCnt="14" custScaleX="230694" custScaleY="164627" custLinFactNeighborX="5198" custLinFactNeighborY="18931">
        <dgm:presLayoutVars>
          <dgm:bulletEnabled val="1"/>
        </dgm:presLayoutVars>
      </dgm:prSet>
      <dgm:spPr/>
      <dgm:t>
        <a:bodyPr/>
        <a:lstStyle/>
        <a:p>
          <a:endParaRPr lang="en-US"/>
        </a:p>
      </dgm:t>
    </dgm:pt>
    <dgm:pt modelId="{04163BF2-B088-4694-A9D0-49BF82C9FD40}" type="pres">
      <dgm:prSet presAssocID="{49F8276D-77B4-424C-AFCD-75224C6174EE}" presName="Name13" presStyleLbl="parChTrans1D2" presStyleIdx="8" presStyleCnt="14"/>
      <dgm:spPr/>
      <dgm:t>
        <a:bodyPr/>
        <a:lstStyle/>
        <a:p>
          <a:endParaRPr lang="en-US"/>
        </a:p>
      </dgm:t>
    </dgm:pt>
    <dgm:pt modelId="{4BCA588D-66AD-4CF7-905F-A19A8F7FF478}" type="pres">
      <dgm:prSet presAssocID="{4562960E-AAE8-4977-A675-E2B9CEE380A1}" presName="childText" presStyleLbl="bgAcc1" presStyleIdx="8" presStyleCnt="14" custScaleX="230694" custScaleY="164627" custLinFactNeighborX="5198" custLinFactNeighborY="18931">
        <dgm:presLayoutVars>
          <dgm:bulletEnabled val="1"/>
        </dgm:presLayoutVars>
      </dgm:prSet>
      <dgm:spPr/>
      <dgm:t>
        <a:bodyPr/>
        <a:lstStyle/>
        <a:p>
          <a:endParaRPr lang="en-US"/>
        </a:p>
      </dgm:t>
    </dgm:pt>
    <dgm:pt modelId="{7C8435EB-FAD4-4304-9850-66644145938A}" type="pres">
      <dgm:prSet presAssocID="{0D6F0C1A-C3FA-48CF-87B2-A8D40923C5AA}" presName="Name13" presStyleLbl="parChTrans1D2" presStyleIdx="9" presStyleCnt="14"/>
      <dgm:spPr/>
      <dgm:t>
        <a:bodyPr/>
        <a:lstStyle/>
        <a:p>
          <a:endParaRPr lang="en-US"/>
        </a:p>
      </dgm:t>
    </dgm:pt>
    <dgm:pt modelId="{47DB6488-3954-4FB0-9A6C-922191CEF60C}" type="pres">
      <dgm:prSet presAssocID="{2FE5B68D-8909-4701-ACF7-746770A9FB1B}" presName="childText" presStyleLbl="bgAcc1" presStyleIdx="9" presStyleCnt="14" custScaleX="230694" custScaleY="164627" custLinFactNeighborX="5198" custLinFactNeighborY="18931">
        <dgm:presLayoutVars>
          <dgm:bulletEnabled val="1"/>
        </dgm:presLayoutVars>
      </dgm:prSet>
      <dgm:spPr/>
      <dgm:t>
        <a:bodyPr/>
        <a:lstStyle/>
        <a:p>
          <a:endParaRPr lang="en-US"/>
        </a:p>
      </dgm:t>
    </dgm:pt>
    <dgm:pt modelId="{9C97240C-BBA6-4B65-992F-11E28AD6A336}" type="pres">
      <dgm:prSet presAssocID="{845CD42B-50A4-46A6-BD89-C390A42680E9}" presName="Name13" presStyleLbl="parChTrans1D2" presStyleIdx="10" presStyleCnt="14"/>
      <dgm:spPr/>
      <dgm:t>
        <a:bodyPr/>
        <a:lstStyle/>
        <a:p>
          <a:endParaRPr lang="en-US"/>
        </a:p>
      </dgm:t>
    </dgm:pt>
    <dgm:pt modelId="{90313911-0B77-41BB-AB82-997AE10771D3}" type="pres">
      <dgm:prSet presAssocID="{D1824655-5C3E-4E10-90C6-11718DE8DB21}" presName="childText" presStyleLbl="bgAcc1" presStyleIdx="10" presStyleCnt="14" custScaleX="230694" custScaleY="164627" custLinFactNeighborX="5198" custLinFactNeighborY="18931">
        <dgm:presLayoutVars>
          <dgm:bulletEnabled val="1"/>
        </dgm:presLayoutVars>
      </dgm:prSet>
      <dgm:spPr/>
      <dgm:t>
        <a:bodyPr/>
        <a:lstStyle/>
        <a:p>
          <a:endParaRPr lang="en-US"/>
        </a:p>
      </dgm:t>
    </dgm:pt>
    <dgm:pt modelId="{505AF79A-8F35-4EFE-B940-F98D262A9E9B}" type="pres">
      <dgm:prSet presAssocID="{E4FD93FB-5C1A-49F9-82EE-D66061C17121}" presName="root" presStyleCnt="0"/>
      <dgm:spPr/>
      <dgm:t>
        <a:bodyPr/>
        <a:lstStyle/>
        <a:p>
          <a:endParaRPr lang="en-US"/>
        </a:p>
      </dgm:t>
    </dgm:pt>
    <dgm:pt modelId="{786D104A-7032-4D25-8147-02F308F7081A}" type="pres">
      <dgm:prSet presAssocID="{E4FD93FB-5C1A-49F9-82EE-D66061C17121}" presName="rootComposite" presStyleCnt="0"/>
      <dgm:spPr/>
      <dgm:t>
        <a:bodyPr/>
        <a:lstStyle/>
        <a:p>
          <a:endParaRPr lang="en-US"/>
        </a:p>
      </dgm:t>
    </dgm:pt>
    <dgm:pt modelId="{BA52DAE7-7331-4833-8D23-9DBA9A8A17D2}" type="pres">
      <dgm:prSet presAssocID="{E4FD93FB-5C1A-49F9-82EE-D66061C17121}" presName="rootText" presStyleLbl="node1" presStyleIdx="3" presStyleCnt="4" custScaleX="217028" custScaleY="178512" custLinFactNeighborX="3411" custLinFactNeighborY="-2854"/>
      <dgm:spPr/>
      <dgm:t>
        <a:bodyPr/>
        <a:lstStyle/>
        <a:p>
          <a:endParaRPr lang="en-US"/>
        </a:p>
      </dgm:t>
    </dgm:pt>
    <dgm:pt modelId="{63DA825C-C2A0-4E68-A275-DEA0183F81C8}" type="pres">
      <dgm:prSet presAssocID="{E4FD93FB-5C1A-49F9-82EE-D66061C17121}" presName="rootConnector" presStyleLbl="node1" presStyleIdx="3" presStyleCnt="4"/>
      <dgm:spPr/>
      <dgm:t>
        <a:bodyPr/>
        <a:lstStyle/>
        <a:p>
          <a:endParaRPr lang="en-US"/>
        </a:p>
      </dgm:t>
    </dgm:pt>
    <dgm:pt modelId="{02CC87C5-798F-4A5E-9A1A-C1C5EA8C19E1}" type="pres">
      <dgm:prSet presAssocID="{E4FD93FB-5C1A-49F9-82EE-D66061C17121}" presName="childShape" presStyleCnt="0"/>
      <dgm:spPr/>
      <dgm:t>
        <a:bodyPr/>
        <a:lstStyle/>
        <a:p>
          <a:endParaRPr lang="en-US"/>
        </a:p>
      </dgm:t>
    </dgm:pt>
    <dgm:pt modelId="{CF3B493A-974B-446C-9376-C00B0A7300CC}" type="pres">
      <dgm:prSet presAssocID="{D8693748-8B32-49D1-81E5-C4139BFCAED2}" presName="Name13" presStyleLbl="parChTrans1D2" presStyleIdx="11" presStyleCnt="14"/>
      <dgm:spPr/>
      <dgm:t>
        <a:bodyPr/>
        <a:lstStyle/>
        <a:p>
          <a:endParaRPr lang="en-US"/>
        </a:p>
      </dgm:t>
    </dgm:pt>
    <dgm:pt modelId="{51866135-EFC7-4DA1-B310-7F2B16E13CAA}" type="pres">
      <dgm:prSet presAssocID="{97826738-BF58-4C50-8D39-F3F62C90B2B0}" presName="childText" presStyleLbl="bgAcc1" presStyleIdx="11" presStyleCnt="14" custScaleX="206267" custScaleY="179746" custLinFactNeighborX="-7368" custLinFactNeighborY="30349">
        <dgm:presLayoutVars>
          <dgm:bulletEnabled val="1"/>
        </dgm:presLayoutVars>
      </dgm:prSet>
      <dgm:spPr/>
      <dgm:t>
        <a:bodyPr/>
        <a:lstStyle/>
        <a:p>
          <a:endParaRPr lang="en-US"/>
        </a:p>
      </dgm:t>
    </dgm:pt>
    <dgm:pt modelId="{DBC9AC8B-678B-4C67-A207-A76268F2523B}" type="pres">
      <dgm:prSet presAssocID="{47DD52F6-C2FF-4B47-82FE-319115490957}" presName="Name13" presStyleLbl="parChTrans1D2" presStyleIdx="12" presStyleCnt="14"/>
      <dgm:spPr/>
      <dgm:t>
        <a:bodyPr/>
        <a:lstStyle/>
        <a:p>
          <a:endParaRPr lang="en-US"/>
        </a:p>
      </dgm:t>
    </dgm:pt>
    <dgm:pt modelId="{9EC278E2-2839-462F-8680-AE763B64478B}" type="pres">
      <dgm:prSet presAssocID="{326ACD57-FA6A-436B-A7AF-C2ABEA3A0955}" presName="childText" presStyleLbl="bgAcc1" presStyleIdx="12" presStyleCnt="14" custScaleX="206267" custScaleY="179746" custLinFactNeighborX="-7368" custLinFactNeighborY="30349">
        <dgm:presLayoutVars>
          <dgm:bulletEnabled val="1"/>
        </dgm:presLayoutVars>
      </dgm:prSet>
      <dgm:spPr/>
      <dgm:t>
        <a:bodyPr/>
        <a:lstStyle/>
        <a:p>
          <a:endParaRPr lang="en-US"/>
        </a:p>
      </dgm:t>
    </dgm:pt>
    <dgm:pt modelId="{D5980702-9A45-4879-B94A-900DC5D7388B}" type="pres">
      <dgm:prSet presAssocID="{A374516C-31F7-439E-AD8C-5696B5949507}" presName="Name13" presStyleLbl="parChTrans1D2" presStyleIdx="13" presStyleCnt="14"/>
      <dgm:spPr/>
      <dgm:t>
        <a:bodyPr/>
        <a:lstStyle/>
        <a:p>
          <a:endParaRPr lang="en-US"/>
        </a:p>
      </dgm:t>
    </dgm:pt>
    <dgm:pt modelId="{E75F7B75-5621-4121-8718-5E078DBFF017}" type="pres">
      <dgm:prSet presAssocID="{2718E4A5-DA17-496B-B3CB-6275ABD7342A}" presName="childText" presStyleLbl="bgAcc1" presStyleIdx="13" presStyleCnt="14" custScaleX="206267" custScaleY="179746" custLinFactNeighborX="-7368" custLinFactNeighborY="30349">
        <dgm:presLayoutVars>
          <dgm:bulletEnabled val="1"/>
        </dgm:presLayoutVars>
      </dgm:prSet>
      <dgm:spPr/>
      <dgm:t>
        <a:bodyPr/>
        <a:lstStyle/>
        <a:p>
          <a:endParaRPr lang="en-US"/>
        </a:p>
      </dgm:t>
    </dgm:pt>
  </dgm:ptLst>
  <dgm:cxnLst>
    <dgm:cxn modelId="{D59DE967-1382-4301-80E3-EEFF32A425E4}" srcId="{0CD09BA3-1C77-4892-B86F-D7F46CA5FA3F}" destId="{2332E22F-E15E-4CF9-B9AF-CA4E0EB8EA0B}" srcOrd="0" destOrd="0" parTransId="{B7F59D1B-462F-4389-BA23-02B4BAB295CA}" sibTransId="{008036CA-D494-4CC2-A4C3-F86CCACE5D12}"/>
    <dgm:cxn modelId="{9CB72C05-47CB-4E41-9639-4679752DA2DD}" type="presOf" srcId="{E4FD93FB-5C1A-49F9-82EE-D66061C17121}" destId="{BA52DAE7-7331-4833-8D23-9DBA9A8A17D2}" srcOrd="0" destOrd="0" presId="urn:microsoft.com/office/officeart/2005/8/layout/hierarchy3"/>
    <dgm:cxn modelId="{FAE0FFA1-CF5F-4F6A-9468-10B2DD05F674}" srcId="{E4FD93FB-5C1A-49F9-82EE-D66061C17121}" destId="{326ACD57-FA6A-436B-A7AF-C2ABEA3A0955}" srcOrd="1" destOrd="0" parTransId="{47DD52F6-C2FF-4B47-82FE-319115490957}" sibTransId="{14890867-F98B-47D7-811B-E635603DF000}"/>
    <dgm:cxn modelId="{FD93C48F-4092-40E5-AEB7-E2536101C161}" type="presOf" srcId="{CB5769F3-92A0-4143-A21A-92BB8DCB54A1}" destId="{B4A19F2D-A9EB-4A52-ABD8-211F0721C623}" srcOrd="0" destOrd="0" presId="urn:microsoft.com/office/officeart/2005/8/layout/hierarchy3"/>
    <dgm:cxn modelId="{63E7DC39-642E-4697-B961-F38173430378}" srcId="{2332E22F-E15E-4CF9-B9AF-CA4E0EB8EA0B}" destId="{050E3E99-EACD-4A6B-805F-00B9C41F922C}" srcOrd="1" destOrd="0" parTransId="{CB5769F3-92A0-4143-A21A-92BB8DCB54A1}" sibTransId="{3E5472E6-9A94-43DC-8913-C1E021E6B07E}"/>
    <dgm:cxn modelId="{023F789E-F82C-4D86-B19F-E148DDE47F7C}" type="presOf" srcId="{4562960E-AAE8-4977-A675-E2B9CEE380A1}" destId="{4BCA588D-66AD-4CF7-905F-A19A8F7FF478}" srcOrd="0" destOrd="0" presId="urn:microsoft.com/office/officeart/2005/8/layout/hierarchy3"/>
    <dgm:cxn modelId="{B4A5CC6F-B440-4D99-87A8-7FF5929B1391}" type="presOf" srcId="{47DD52F6-C2FF-4B47-82FE-319115490957}" destId="{DBC9AC8B-678B-4C67-A207-A76268F2523B}" srcOrd="0" destOrd="0" presId="urn:microsoft.com/office/officeart/2005/8/layout/hierarchy3"/>
    <dgm:cxn modelId="{9397EB2A-B98D-4306-8A0D-7F4EF7033600}" type="presOf" srcId="{2332E22F-E15E-4CF9-B9AF-CA4E0EB8EA0B}" destId="{6D210816-D103-4F97-BD99-7EE6DB3036B5}" srcOrd="1" destOrd="0" presId="urn:microsoft.com/office/officeart/2005/8/layout/hierarchy3"/>
    <dgm:cxn modelId="{7C195103-1698-492C-80FA-D050E2BBA2F9}" type="presOf" srcId="{CA874D3B-E0FF-48BF-8D64-F1684060832B}" destId="{5B90EABF-21F1-4B0D-816A-82D42DF6D9C1}" srcOrd="0" destOrd="0" presId="urn:microsoft.com/office/officeart/2005/8/layout/hierarchy3"/>
    <dgm:cxn modelId="{B1A7638B-0CB4-4790-B427-167B210F4A7C}" type="presOf" srcId="{BCE5C51A-0C42-4714-B9BF-C7E54BE7D940}" destId="{3B7903C4-8464-431D-A4D4-C6C93608C969}" srcOrd="0" destOrd="0" presId="urn:microsoft.com/office/officeart/2005/8/layout/hierarchy3"/>
    <dgm:cxn modelId="{17DFAA95-3084-4C0A-9868-8B9D8A751A52}" type="presOf" srcId="{97826738-BF58-4C50-8D39-F3F62C90B2B0}" destId="{51866135-EFC7-4DA1-B310-7F2B16E13CAA}" srcOrd="0" destOrd="0" presId="urn:microsoft.com/office/officeart/2005/8/layout/hierarchy3"/>
    <dgm:cxn modelId="{A947C3F6-A06B-418D-AFB6-93D380257FF0}" type="presOf" srcId="{3EE2E332-3E9C-43D8-AEF9-C101109DB7B2}" destId="{5DD9BDFA-2657-4E34-8747-998B26859DF2}" srcOrd="0" destOrd="0" presId="urn:microsoft.com/office/officeart/2005/8/layout/hierarchy3"/>
    <dgm:cxn modelId="{55D6D508-5967-4CBD-8340-FC083CF16C77}" srcId="{0CD09BA3-1C77-4892-B86F-D7F46CA5FA3F}" destId="{CA874D3B-E0FF-48BF-8D64-F1684060832B}" srcOrd="1" destOrd="0" parTransId="{9AA42DC1-48DB-4242-819D-9BC80237D218}" sibTransId="{9F5EAA5E-CDEE-4617-ADA2-B858ED2EB38D}"/>
    <dgm:cxn modelId="{7DFC7DA9-A859-45DA-B1A1-F643F21C07AC}" srcId="{2332E22F-E15E-4CF9-B9AF-CA4E0EB8EA0B}" destId="{3EE2E332-3E9C-43D8-AEF9-C101109DB7B2}" srcOrd="2" destOrd="0" parTransId="{C51DF381-5A4F-41B7-BD32-00C505DB8EF8}" sibTransId="{13297B38-A00D-493D-B733-B08556E2F2F6}"/>
    <dgm:cxn modelId="{471E463D-CE3D-4778-880C-76F64E56F939}" type="presOf" srcId="{050E3E99-EACD-4A6B-805F-00B9C41F922C}" destId="{F2466BEE-FA7D-47DA-AD8C-57FD0D0684F8}" srcOrd="0" destOrd="0" presId="urn:microsoft.com/office/officeart/2005/8/layout/hierarchy3"/>
    <dgm:cxn modelId="{D9A8827B-2DE9-4A8C-9A28-D38F5D696429}" srcId="{3751143F-96F5-452C-9607-4622F6E784F6}" destId="{D1824655-5C3E-4E10-90C6-11718DE8DB21}" srcOrd="4" destOrd="0" parTransId="{845CD42B-50A4-46A6-BD89-C390A42680E9}" sibTransId="{889B2548-D9B6-487E-B21A-557437D75D4F}"/>
    <dgm:cxn modelId="{6E114354-6E3F-42CA-B6F0-7F9B5CD3CF63}" srcId="{CA874D3B-E0FF-48BF-8D64-F1684060832B}" destId="{C969CE51-E911-4576-91BF-094E0E8CA031}" srcOrd="0" destOrd="0" parTransId="{C3E1ADA7-0665-4D12-B94D-BF0D73C37BF0}" sibTransId="{F40D6301-3A4D-4F69-A540-D3F5578AB114}"/>
    <dgm:cxn modelId="{4532CEE2-470B-4E47-A546-A1E700FD9E54}" type="presOf" srcId="{845CD42B-50A4-46A6-BD89-C390A42680E9}" destId="{9C97240C-BBA6-4B65-992F-11E28AD6A336}" srcOrd="0" destOrd="0" presId="urn:microsoft.com/office/officeart/2005/8/layout/hierarchy3"/>
    <dgm:cxn modelId="{D044F28D-535F-4037-BAAF-6140592D2856}" type="presOf" srcId="{D8693748-8B32-49D1-81E5-C4139BFCAED2}" destId="{CF3B493A-974B-446C-9376-C00B0A7300CC}" srcOrd="0" destOrd="0" presId="urn:microsoft.com/office/officeart/2005/8/layout/hierarchy3"/>
    <dgm:cxn modelId="{AF4C9FDA-C901-4E0D-A719-B6222B58615F}" srcId="{3751143F-96F5-452C-9607-4622F6E784F6}" destId="{4562960E-AAE8-4977-A675-E2B9CEE380A1}" srcOrd="2" destOrd="0" parTransId="{49F8276D-77B4-424C-AFCD-75224C6174EE}" sibTransId="{1981F98A-9562-44B0-A250-6DF4436A763A}"/>
    <dgm:cxn modelId="{4240F9F5-C86A-4D73-B559-6DC2FD6740FF}" type="presOf" srcId="{3751143F-96F5-452C-9607-4622F6E784F6}" destId="{0B1CE776-FC96-4831-95F1-B1B700B0ED9B}" srcOrd="1" destOrd="0" presId="urn:microsoft.com/office/officeart/2005/8/layout/hierarchy3"/>
    <dgm:cxn modelId="{3010E77A-C705-4032-A252-38BA53FFF564}" srcId="{3751143F-96F5-452C-9607-4622F6E784F6}" destId="{2FE5B68D-8909-4701-ACF7-746770A9FB1B}" srcOrd="3" destOrd="0" parTransId="{0D6F0C1A-C3FA-48CF-87B2-A8D40923C5AA}" sibTransId="{0008D0BD-76FD-43C7-9F53-07C8BDE8FBB8}"/>
    <dgm:cxn modelId="{92668E29-69E0-4430-842C-E881B810B0F9}" srcId="{0CD09BA3-1C77-4892-B86F-D7F46CA5FA3F}" destId="{3751143F-96F5-452C-9607-4622F6E784F6}" srcOrd="2" destOrd="0" parTransId="{3CC4016F-5118-4D47-A2E3-A134E2BA2C7A}" sibTransId="{6AED198D-5904-4B76-B7F7-5C195408B132}"/>
    <dgm:cxn modelId="{4AA693A4-9757-4DF0-B50C-4195C5505973}" type="presOf" srcId="{49F8276D-77B4-424C-AFCD-75224C6174EE}" destId="{04163BF2-B088-4694-A9D0-49BF82C9FD40}" srcOrd="0" destOrd="0" presId="urn:microsoft.com/office/officeart/2005/8/layout/hierarchy3"/>
    <dgm:cxn modelId="{E809EEB0-AB13-4BFB-A1BF-15FF77DC2193}" type="presOf" srcId="{C969CE51-E911-4576-91BF-094E0E8CA031}" destId="{B3D3331B-F233-439B-8C91-FD9A48A54264}" srcOrd="0" destOrd="0" presId="urn:microsoft.com/office/officeart/2005/8/layout/hierarchy3"/>
    <dgm:cxn modelId="{60FCC68B-D14A-4A4D-ABB9-D4444AC04FE8}" type="presOf" srcId="{CA874D3B-E0FF-48BF-8D64-F1684060832B}" destId="{947E766D-90D0-45F7-9FB5-BC5A6FCDFF3B}" srcOrd="1" destOrd="0" presId="urn:microsoft.com/office/officeart/2005/8/layout/hierarchy3"/>
    <dgm:cxn modelId="{3753A061-122E-4D64-902F-BA375EEBC67C}" type="presOf" srcId="{326ACD57-FA6A-436B-A7AF-C2ABEA3A0955}" destId="{9EC278E2-2839-462F-8680-AE763B64478B}" srcOrd="0" destOrd="0" presId="urn:microsoft.com/office/officeart/2005/8/layout/hierarchy3"/>
    <dgm:cxn modelId="{57C6C621-0293-4F57-ADA4-0239E95E7C71}" type="presOf" srcId="{C51DF381-5A4F-41B7-BD32-00C505DB8EF8}" destId="{E27CEEB9-C5C5-4428-8D46-3D4E482A0CCB}" srcOrd="0" destOrd="0" presId="urn:microsoft.com/office/officeart/2005/8/layout/hierarchy3"/>
    <dgm:cxn modelId="{7AE29E96-5E1A-4957-842F-E3F9681910A5}" srcId="{3751143F-96F5-452C-9607-4622F6E784F6}" destId="{B1605E27-3117-479C-805C-9CB5522CA514}" srcOrd="0" destOrd="0" parTransId="{56DE484A-3D9A-479D-B4B5-C0A13797FB39}" sibTransId="{8F895A51-F497-4B88-9E71-8FD3CB90C34C}"/>
    <dgm:cxn modelId="{993A7984-A5E2-4C32-A1AD-62591F3E3FDC}" srcId="{CA874D3B-E0FF-48BF-8D64-F1684060832B}" destId="{BCE5C51A-0C42-4714-B9BF-C7E54BE7D940}" srcOrd="2" destOrd="0" parTransId="{7C8FD458-927A-4039-8058-F236A72D7DF4}" sibTransId="{FC0B0F1C-2D96-4179-8C5A-C8604F12C7B3}"/>
    <dgm:cxn modelId="{3BF2E9C5-E04C-40BD-B0F8-AF9FB74D0B06}" type="presOf" srcId="{7C8FD458-927A-4039-8058-F236A72D7DF4}" destId="{11CA1C55-4D03-4850-B2DA-FDACB6719176}" srcOrd="0" destOrd="0" presId="urn:microsoft.com/office/officeart/2005/8/layout/hierarchy3"/>
    <dgm:cxn modelId="{F76DCC79-17DA-41F5-8AB3-146779ABF48E}" type="presOf" srcId="{75A4F671-1AB3-49F5-A2E4-3BAA04B7F02C}" destId="{4ABB19BF-7797-45D4-9836-8A970CDF555B}" srcOrd="0" destOrd="0" presId="urn:microsoft.com/office/officeart/2005/8/layout/hierarchy3"/>
    <dgm:cxn modelId="{F29F041A-CD34-48CA-83D2-453BEC137781}" type="presOf" srcId="{56DE484A-3D9A-479D-B4B5-C0A13797FB39}" destId="{E35A405B-6E53-41DE-A453-E15C27CC9AFD}" srcOrd="0" destOrd="0" presId="urn:microsoft.com/office/officeart/2005/8/layout/hierarchy3"/>
    <dgm:cxn modelId="{A021877B-B494-47B8-877E-4DEE37DD081E}" srcId="{E4FD93FB-5C1A-49F9-82EE-D66061C17121}" destId="{2718E4A5-DA17-496B-B3CB-6275ABD7342A}" srcOrd="2" destOrd="0" parTransId="{A374516C-31F7-439E-AD8C-5696B5949507}" sibTransId="{61A69B81-7311-4120-AF6B-514E8B3E7A7A}"/>
    <dgm:cxn modelId="{CA653B37-37DC-449C-8DCB-3AC0099DBFDC}" type="presOf" srcId="{0D6F0C1A-C3FA-48CF-87B2-A8D40923C5AA}" destId="{7C8435EB-FAD4-4304-9850-66644145938A}" srcOrd="0" destOrd="0" presId="urn:microsoft.com/office/officeart/2005/8/layout/hierarchy3"/>
    <dgm:cxn modelId="{E9012E5E-18D5-46AF-857F-FDCB94EED0C7}" type="presOf" srcId="{45A4D133-B2CC-4632-88A7-B5E1720FEE7A}" destId="{250B6F88-6375-45CF-AC36-1B8B53906E2F}" srcOrd="0" destOrd="0" presId="urn:microsoft.com/office/officeart/2005/8/layout/hierarchy3"/>
    <dgm:cxn modelId="{97DD4DB8-76E9-4400-939B-24CE1998C944}" type="presOf" srcId="{2FE5B68D-8909-4701-ACF7-746770A9FB1B}" destId="{47DB6488-3954-4FB0-9A6C-922191CEF60C}" srcOrd="0" destOrd="0" presId="urn:microsoft.com/office/officeart/2005/8/layout/hierarchy3"/>
    <dgm:cxn modelId="{684950DF-C2F8-41F2-84B9-22B7F2A6A8A7}" type="presOf" srcId="{E4FD93FB-5C1A-49F9-82EE-D66061C17121}" destId="{63DA825C-C2A0-4E68-A275-DEA0183F81C8}" srcOrd="1" destOrd="0" presId="urn:microsoft.com/office/officeart/2005/8/layout/hierarchy3"/>
    <dgm:cxn modelId="{C2C4A558-1BF4-4F70-B72E-52035DE4CB58}" type="presOf" srcId="{2332E22F-E15E-4CF9-B9AF-CA4E0EB8EA0B}" destId="{F38815C2-6B35-4AC2-B9F9-D3BE55C307B1}" srcOrd="0" destOrd="0" presId="urn:microsoft.com/office/officeart/2005/8/layout/hierarchy3"/>
    <dgm:cxn modelId="{BE77C201-77A6-47B4-A1E8-5876B00190C7}" type="presOf" srcId="{B1605E27-3117-479C-805C-9CB5522CA514}" destId="{469A8C58-6649-49B6-82B1-C3047A0E18F8}" srcOrd="0" destOrd="0" presId="urn:microsoft.com/office/officeart/2005/8/layout/hierarchy3"/>
    <dgm:cxn modelId="{42A85E3C-C104-4C30-85EB-85D1CA6E4E07}" srcId="{CA874D3B-E0FF-48BF-8D64-F1684060832B}" destId="{FEC914EC-82C7-4331-8BC6-2A153C9A70EA}" srcOrd="1" destOrd="0" parTransId="{45A4D133-B2CC-4632-88A7-B5E1720FEE7A}" sibTransId="{AE5E9F08-104A-4289-B7A8-C9B706EAE6FF}"/>
    <dgm:cxn modelId="{59DF3C33-1D81-4D0E-8F19-B8AB9AA07097}" type="presOf" srcId="{61245997-E53B-4406-AD73-BDFC4896B185}" destId="{36A370F6-DC15-46B9-BA20-2B732E1F4572}" srcOrd="0" destOrd="0" presId="urn:microsoft.com/office/officeart/2005/8/layout/hierarchy3"/>
    <dgm:cxn modelId="{B47EDD19-1197-4F74-B79B-64668C876D36}" type="presOf" srcId="{FEC914EC-82C7-4331-8BC6-2A153C9A70EA}" destId="{91F243DF-7C2E-402B-9172-F04CB26DEE0D}" srcOrd="0" destOrd="0" presId="urn:microsoft.com/office/officeart/2005/8/layout/hierarchy3"/>
    <dgm:cxn modelId="{2CFE410E-2FAB-426D-A1B7-235B1A1A464B}" type="presOf" srcId="{2718E4A5-DA17-496B-B3CB-6275ABD7342A}" destId="{E75F7B75-5621-4121-8718-5E078DBFF017}" srcOrd="0" destOrd="0" presId="urn:microsoft.com/office/officeart/2005/8/layout/hierarchy3"/>
    <dgm:cxn modelId="{52C2B797-9ABD-4A02-B698-2C7D9654C7C7}" type="presOf" srcId="{3751143F-96F5-452C-9607-4622F6E784F6}" destId="{533B6719-EA57-4B16-9270-B94A00002707}" srcOrd="0" destOrd="0" presId="urn:microsoft.com/office/officeart/2005/8/layout/hierarchy3"/>
    <dgm:cxn modelId="{520F4BE4-769E-4661-A4EB-AFEF531CA745}" srcId="{0CD09BA3-1C77-4892-B86F-D7F46CA5FA3F}" destId="{E4FD93FB-5C1A-49F9-82EE-D66061C17121}" srcOrd="3" destOrd="0" parTransId="{FE6AB783-A7B7-40FC-A3F9-FDE5AB982686}" sibTransId="{77FE8153-B14F-49E2-BFB9-38BBD9F23E2C}"/>
    <dgm:cxn modelId="{2483CDEE-421B-4998-8600-4B1FD0164F16}" srcId="{E4FD93FB-5C1A-49F9-82EE-D66061C17121}" destId="{97826738-BF58-4C50-8D39-F3F62C90B2B0}" srcOrd="0" destOrd="0" parTransId="{D8693748-8B32-49D1-81E5-C4139BFCAED2}" sibTransId="{BDB7AD72-1AD6-46B9-8247-9EC25799B619}"/>
    <dgm:cxn modelId="{B090C9E3-704F-4FF3-A9CB-146E3CDB147E}" type="presOf" srcId="{1A05A583-0856-4774-83FE-31E5B4E8F2E8}" destId="{F6B98432-30A2-4318-B0FD-DCF5A29F482A}" srcOrd="0" destOrd="0" presId="urn:microsoft.com/office/officeart/2005/8/layout/hierarchy3"/>
    <dgm:cxn modelId="{41C0488E-C03E-413D-A3BD-EBF4189091E1}" type="presOf" srcId="{346CDCD7-B561-4C66-81BB-B8B17CCA5B95}" destId="{612AB06B-2BBD-425D-9684-9E282DEA8019}" srcOrd="0" destOrd="0" presId="urn:microsoft.com/office/officeart/2005/8/layout/hierarchy3"/>
    <dgm:cxn modelId="{E2AD647B-D262-47A6-BA9C-68B3DFA450EF}" type="presOf" srcId="{A374516C-31F7-439E-AD8C-5696B5949507}" destId="{D5980702-9A45-4879-B94A-900DC5D7388B}" srcOrd="0" destOrd="0" presId="urn:microsoft.com/office/officeart/2005/8/layout/hierarchy3"/>
    <dgm:cxn modelId="{C327968E-4AFC-4216-93BC-9DBBA7ECE02A}" srcId="{3751143F-96F5-452C-9607-4622F6E784F6}" destId="{75A4F671-1AB3-49F5-A2E4-3BAA04B7F02C}" srcOrd="1" destOrd="0" parTransId="{1A05A583-0856-4774-83FE-31E5B4E8F2E8}" sibTransId="{D7F8238F-EC65-4F3F-B7FA-18D31A32F403}"/>
    <dgm:cxn modelId="{EF584A91-8E8B-4FEF-9615-B65192D1EBF3}" srcId="{2332E22F-E15E-4CF9-B9AF-CA4E0EB8EA0B}" destId="{346CDCD7-B561-4C66-81BB-B8B17CCA5B95}" srcOrd="0" destOrd="0" parTransId="{61245997-E53B-4406-AD73-BDFC4896B185}" sibTransId="{D0AAF42E-FAAB-4BE8-9F89-F1AEBBAD8189}"/>
    <dgm:cxn modelId="{BF7B6C5C-F681-40DD-8C80-637A552F666F}" type="presOf" srcId="{D1824655-5C3E-4E10-90C6-11718DE8DB21}" destId="{90313911-0B77-41BB-AB82-997AE10771D3}" srcOrd="0" destOrd="0" presId="urn:microsoft.com/office/officeart/2005/8/layout/hierarchy3"/>
    <dgm:cxn modelId="{E7C48F68-D3BE-4A64-A971-D8F6C74AC61C}" type="presOf" srcId="{C3E1ADA7-0665-4D12-B94D-BF0D73C37BF0}" destId="{C5333E39-E90C-4057-A1B7-04EC87A85641}" srcOrd="0" destOrd="0" presId="urn:microsoft.com/office/officeart/2005/8/layout/hierarchy3"/>
    <dgm:cxn modelId="{7650878F-B370-484F-8FD8-76458158C77A}" type="presOf" srcId="{0CD09BA3-1C77-4892-B86F-D7F46CA5FA3F}" destId="{4B0F83A2-7508-4FB0-82A5-A2F0CF5EB2AA}" srcOrd="0" destOrd="0" presId="urn:microsoft.com/office/officeart/2005/8/layout/hierarchy3"/>
    <dgm:cxn modelId="{B1871C75-7AD1-4D20-B501-D05F25854B7E}" type="presParOf" srcId="{4B0F83A2-7508-4FB0-82A5-A2F0CF5EB2AA}" destId="{919E2E6C-BD73-43B6-8BAD-35B36F95ADEC}" srcOrd="0" destOrd="0" presId="urn:microsoft.com/office/officeart/2005/8/layout/hierarchy3"/>
    <dgm:cxn modelId="{146FBAA9-143D-4CC8-85D9-D610B39576BF}" type="presParOf" srcId="{919E2E6C-BD73-43B6-8BAD-35B36F95ADEC}" destId="{F08BC9A4-79E2-428A-BFB8-A5FC85232770}" srcOrd="0" destOrd="0" presId="urn:microsoft.com/office/officeart/2005/8/layout/hierarchy3"/>
    <dgm:cxn modelId="{63040CD2-303E-4A98-BCF3-008AA7D085DB}" type="presParOf" srcId="{F08BC9A4-79E2-428A-BFB8-A5FC85232770}" destId="{F38815C2-6B35-4AC2-B9F9-D3BE55C307B1}" srcOrd="0" destOrd="0" presId="urn:microsoft.com/office/officeart/2005/8/layout/hierarchy3"/>
    <dgm:cxn modelId="{4763F811-1E96-47C0-AEB6-B8C20499DDEE}" type="presParOf" srcId="{F08BC9A4-79E2-428A-BFB8-A5FC85232770}" destId="{6D210816-D103-4F97-BD99-7EE6DB3036B5}" srcOrd="1" destOrd="0" presId="urn:microsoft.com/office/officeart/2005/8/layout/hierarchy3"/>
    <dgm:cxn modelId="{616BBC28-1856-4AEF-B285-C87900EC3D61}" type="presParOf" srcId="{919E2E6C-BD73-43B6-8BAD-35B36F95ADEC}" destId="{576305A3-6D7E-4B7E-B839-42ECBEB8F9DC}" srcOrd="1" destOrd="0" presId="urn:microsoft.com/office/officeart/2005/8/layout/hierarchy3"/>
    <dgm:cxn modelId="{F4CA4BBD-3444-4D93-87D5-197CF687BC6F}" type="presParOf" srcId="{576305A3-6D7E-4B7E-B839-42ECBEB8F9DC}" destId="{36A370F6-DC15-46B9-BA20-2B732E1F4572}" srcOrd="0" destOrd="0" presId="urn:microsoft.com/office/officeart/2005/8/layout/hierarchy3"/>
    <dgm:cxn modelId="{3913C217-644C-4AA9-A5CC-71AE9590694C}" type="presParOf" srcId="{576305A3-6D7E-4B7E-B839-42ECBEB8F9DC}" destId="{612AB06B-2BBD-425D-9684-9E282DEA8019}" srcOrd="1" destOrd="0" presId="urn:microsoft.com/office/officeart/2005/8/layout/hierarchy3"/>
    <dgm:cxn modelId="{36CF104E-8062-4F00-A9C5-7FF5C8EC409E}" type="presParOf" srcId="{576305A3-6D7E-4B7E-B839-42ECBEB8F9DC}" destId="{B4A19F2D-A9EB-4A52-ABD8-211F0721C623}" srcOrd="2" destOrd="0" presId="urn:microsoft.com/office/officeart/2005/8/layout/hierarchy3"/>
    <dgm:cxn modelId="{C6459C1A-8760-4ABB-91E4-E50737C46C9D}" type="presParOf" srcId="{576305A3-6D7E-4B7E-B839-42ECBEB8F9DC}" destId="{F2466BEE-FA7D-47DA-AD8C-57FD0D0684F8}" srcOrd="3" destOrd="0" presId="urn:microsoft.com/office/officeart/2005/8/layout/hierarchy3"/>
    <dgm:cxn modelId="{CF4104E6-7472-497F-ADB2-D61E47C02E90}" type="presParOf" srcId="{576305A3-6D7E-4B7E-B839-42ECBEB8F9DC}" destId="{E27CEEB9-C5C5-4428-8D46-3D4E482A0CCB}" srcOrd="4" destOrd="0" presId="urn:microsoft.com/office/officeart/2005/8/layout/hierarchy3"/>
    <dgm:cxn modelId="{C4396B5F-9464-4E52-8C00-76B58BBF68DC}" type="presParOf" srcId="{576305A3-6D7E-4B7E-B839-42ECBEB8F9DC}" destId="{5DD9BDFA-2657-4E34-8747-998B26859DF2}" srcOrd="5" destOrd="0" presId="urn:microsoft.com/office/officeart/2005/8/layout/hierarchy3"/>
    <dgm:cxn modelId="{7EF2A7B6-D960-4C5B-9A12-0F1EA81D8E82}" type="presParOf" srcId="{4B0F83A2-7508-4FB0-82A5-A2F0CF5EB2AA}" destId="{D1614ED9-A605-4E80-BAE0-FCAD5EFF707D}" srcOrd="1" destOrd="0" presId="urn:microsoft.com/office/officeart/2005/8/layout/hierarchy3"/>
    <dgm:cxn modelId="{5812982E-646C-430F-9C56-83108BDDB446}" type="presParOf" srcId="{D1614ED9-A605-4E80-BAE0-FCAD5EFF707D}" destId="{2457AC7E-4FC1-44C8-BFEB-147A488D7063}" srcOrd="0" destOrd="0" presId="urn:microsoft.com/office/officeart/2005/8/layout/hierarchy3"/>
    <dgm:cxn modelId="{AC9F3535-0436-4E30-97BA-4730F411EC59}" type="presParOf" srcId="{2457AC7E-4FC1-44C8-BFEB-147A488D7063}" destId="{5B90EABF-21F1-4B0D-816A-82D42DF6D9C1}" srcOrd="0" destOrd="0" presId="urn:microsoft.com/office/officeart/2005/8/layout/hierarchy3"/>
    <dgm:cxn modelId="{611343A6-3F53-4AA4-9576-8EA4F3A9D6EF}" type="presParOf" srcId="{2457AC7E-4FC1-44C8-BFEB-147A488D7063}" destId="{947E766D-90D0-45F7-9FB5-BC5A6FCDFF3B}" srcOrd="1" destOrd="0" presId="urn:microsoft.com/office/officeart/2005/8/layout/hierarchy3"/>
    <dgm:cxn modelId="{AF2D158E-24F2-4984-B348-7ABD93CD69BA}" type="presParOf" srcId="{D1614ED9-A605-4E80-BAE0-FCAD5EFF707D}" destId="{976CCCF6-82B1-4330-A6A3-822D031C1DD4}" srcOrd="1" destOrd="0" presId="urn:microsoft.com/office/officeart/2005/8/layout/hierarchy3"/>
    <dgm:cxn modelId="{90A35796-EE3C-45A5-A730-8ACA82C901F0}" type="presParOf" srcId="{976CCCF6-82B1-4330-A6A3-822D031C1DD4}" destId="{C5333E39-E90C-4057-A1B7-04EC87A85641}" srcOrd="0" destOrd="0" presId="urn:microsoft.com/office/officeart/2005/8/layout/hierarchy3"/>
    <dgm:cxn modelId="{C48E3957-8BFF-4FB0-860D-B2E36EDDFC9A}" type="presParOf" srcId="{976CCCF6-82B1-4330-A6A3-822D031C1DD4}" destId="{B3D3331B-F233-439B-8C91-FD9A48A54264}" srcOrd="1" destOrd="0" presId="urn:microsoft.com/office/officeart/2005/8/layout/hierarchy3"/>
    <dgm:cxn modelId="{DEF1401F-3CB4-4DA3-A0DE-B4840CE665A5}" type="presParOf" srcId="{976CCCF6-82B1-4330-A6A3-822D031C1DD4}" destId="{250B6F88-6375-45CF-AC36-1B8B53906E2F}" srcOrd="2" destOrd="0" presId="urn:microsoft.com/office/officeart/2005/8/layout/hierarchy3"/>
    <dgm:cxn modelId="{5D2B404C-D116-42A7-A176-AC3A3F427E68}" type="presParOf" srcId="{976CCCF6-82B1-4330-A6A3-822D031C1DD4}" destId="{91F243DF-7C2E-402B-9172-F04CB26DEE0D}" srcOrd="3" destOrd="0" presId="urn:microsoft.com/office/officeart/2005/8/layout/hierarchy3"/>
    <dgm:cxn modelId="{C1A5F678-C10F-4DD6-A204-CEA96AF5B651}" type="presParOf" srcId="{976CCCF6-82B1-4330-A6A3-822D031C1DD4}" destId="{11CA1C55-4D03-4850-B2DA-FDACB6719176}" srcOrd="4" destOrd="0" presId="urn:microsoft.com/office/officeart/2005/8/layout/hierarchy3"/>
    <dgm:cxn modelId="{BE4917C0-393D-4B5A-87EA-F9BCF4223CBA}" type="presParOf" srcId="{976CCCF6-82B1-4330-A6A3-822D031C1DD4}" destId="{3B7903C4-8464-431D-A4D4-C6C93608C969}" srcOrd="5" destOrd="0" presId="urn:microsoft.com/office/officeart/2005/8/layout/hierarchy3"/>
    <dgm:cxn modelId="{381E9989-0EEA-4E66-84AC-E3B4B4BB66E2}" type="presParOf" srcId="{4B0F83A2-7508-4FB0-82A5-A2F0CF5EB2AA}" destId="{A0E7FF26-DF7A-4FBF-8D2C-F232A43D7D57}" srcOrd="2" destOrd="0" presId="urn:microsoft.com/office/officeart/2005/8/layout/hierarchy3"/>
    <dgm:cxn modelId="{3C5614F3-7552-4141-B3C4-C84D85FD4702}" type="presParOf" srcId="{A0E7FF26-DF7A-4FBF-8D2C-F232A43D7D57}" destId="{92313702-A2A8-439C-8B93-84A91279737E}" srcOrd="0" destOrd="0" presId="urn:microsoft.com/office/officeart/2005/8/layout/hierarchy3"/>
    <dgm:cxn modelId="{965AB029-7B8E-4C8D-BBE6-1340E92A482C}" type="presParOf" srcId="{92313702-A2A8-439C-8B93-84A91279737E}" destId="{533B6719-EA57-4B16-9270-B94A00002707}" srcOrd="0" destOrd="0" presId="urn:microsoft.com/office/officeart/2005/8/layout/hierarchy3"/>
    <dgm:cxn modelId="{461022BA-EAC0-4422-BCEE-E67233D1BB4F}" type="presParOf" srcId="{92313702-A2A8-439C-8B93-84A91279737E}" destId="{0B1CE776-FC96-4831-95F1-B1B700B0ED9B}" srcOrd="1" destOrd="0" presId="urn:microsoft.com/office/officeart/2005/8/layout/hierarchy3"/>
    <dgm:cxn modelId="{77C7D1DB-28F9-4B8C-AFFA-EF1410ABB5CD}" type="presParOf" srcId="{A0E7FF26-DF7A-4FBF-8D2C-F232A43D7D57}" destId="{5AF3BCC2-74CA-4080-BFAA-2E88F1735680}" srcOrd="1" destOrd="0" presId="urn:microsoft.com/office/officeart/2005/8/layout/hierarchy3"/>
    <dgm:cxn modelId="{4488E631-AE13-4F50-AB94-ED570D124FA3}" type="presParOf" srcId="{5AF3BCC2-74CA-4080-BFAA-2E88F1735680}" destId="{E35A405B-6E53-41DE-A453-E15C27CC9AFD}" srcOrd="0" destOrd="0" presId="urn:microsoft.com/office/officeart/2005/8/layout/hierarchy3"/>
    <dgm:cxn modelId="{3032429B-4488-4C65-BA13-B663C905CDF7}" type="presParOf" srcId="{5AF3BCC2-74CA-4080-BFAA-2E88F1735680}" destId="{469A8C58-6649-49B6-82B1-C3047A0E18F8}" srcOrd="1" destOrd="0" presId="urn:microsoft.com/office/officeart/2005/8/layout/hierarchy3"/>
    <dgm:cxn modelId="{CB5D9B3E-8DCF-49AD-BA02-641C4D4CA973}" type="presParOf" srcId="{5AF3BCC2-74CA-4080-BFAA-2E88F1735680}" destId="{F6B98432-30A2-4318-B0FD-DCF5A29F482A}" srcOrd="2" destOrd="0" presId="urn:microsoft.com/office/officeart/2005/8/layout/hierarchy3"/>
    <dgm:cxn modelId="{598263F2-76CB-4D6B-87D4-69FC2C1762F7}" type="presParOf" srcId="{5AF3BCC2-74CA-4080-BFAA-2E88F1735680}" destId="{4ABB19BF-7797-45D4-9836-8A970CDF555B}" srcOrd="3" destOrd="0" presId="urn:microsoft.com/office/officeart/2005/8/layout/hierarchy3"/>
    <dgm:cxn modelId="{58E41833-2FCC-4833-B3C4-50D191EEE1E2}" type="presParOf" srcId="{5AF3BCC2-74CA-4080-BFAA-2E88F1735680}" destId="{04163BF2-B088-4694-A9D0-49BF82C9FD40}" srcOrd="4" destOrd="0" presId="urn:microsoft.com/office/officeart/2005/8/layout/hierarchy3"/>
    <dgm:cxn modelId="{9D0334BA-AD5D-47C1-AD77-6C5CCD50C08D}" type="presParOf" srcId="{5AF3BCC2-74CA-4080-BFAA-2E88F1735680}" destId="{4BCA588D-66AD-4CF7-905F-A19A8F7FF478}" srcOrd="5" destOrd="0" presId="urn:microsoft.com/office/officeart/2005/8/layout/hierarchy3"/>
    <dgm:cxn modelId="{A16F8AC4-7C22-4382-B36E-CEB1C73C81BF}" type="presParOf" srcId="{5AF3BCC2-74CA-4080-BFAA-2E88F1735680}" destId="{7C8435EB-FAD4-4304-9850-66644145938A}" srcOrd="6" destOrd="0" presId="urn:microsoft.com/office/officeart/2005/8/layout/hierarchy3"/>
    <dgm:cxn modelId="{F3B90E49-DB64-46AD-9F67-4D71B7F5BAC1}" type="presParOf" srcId="{5AF3BCC2-74CA-4080-BFAA-2E88F1735680}" destId="{47DB6488-3954-4FB0-9A6C-922191CEF60C}" srcOrd="7" destOrd="0" presId="urn:microsoft.com/office/officeart/2005/8/layout/hierarchy3"/>
    <dgm:cxn modelId="{156CA648-2A4B-46AE-93CE-EEE6C9BF9C94}" type="presParOf" srcId="{5AF3BCC2-74CA-4080-BFAA-2E88F1735680}" destId="{9C97240C-BBA6-4B65-992F-11E28AD6A336}" srcOrd="8" destOrd="0" presId="urn:microsoft.com/office/officeart/2005/8/layout/hierarchy3"/>
    <dgm:cxn modelId="{8584467B-2656-4D78-853E-7E5730DC82A3}" type="presParOf" srcId="{5AF3BCC2-74CA-4080-BFAA-2E88F1735680}" destId="{90313911-0B77-41BB-AB82-997AE10771D3}" srcOrd="9" destOrd="0" presId="urn:microsoft.com/office/officeart/2005/8/layout/hierarchy3"/>
    <dgm:cxn modelId="{9D3C41B8-7268-4A5A-8872-D08D44E2590B}" type="presParOf" srcId="{4B0F83A2-7508-4FB0-82A5-A2F0CF5EB2AA}" destId="{505AF79A-8F35-4EFE-B940-F98D262A9E9B}" srcOrd="3" destOrd="0" presId="urn:microsoft.com/office/officeart/2005/8/layout/hierarchy3"/>
    <dgm:cxn modelId="{C3CE049E-FA87-48D6-8B24-380D1308AA61}" type="presParOf" srcId="{505AF79A-8F35-4EFE-B940-F98D262A9E9B}" destId="{786D104A-7032-4D25-8147-02F308F7081A}" srcOrd="0" destOrd="0" presId="urn:microsoft.com/office/officeart/2005/8/layout/hierarchy3"/>
    <dgm:cxn modelId="{326C1C6C-6598-4A0C-BB00-4AEE568E434B}" type="presParOf" srcId="{786D104A-7032-4D25-8147-02F308F7081A}" destId="{BA52DAE7-7331-4833-8D23-9DBA9A8A17D2}" srcOrd="0" destOrd="0" presId="urn:microsoft.com/office/officeart/2005/8/layout/hierarchy3"/>
    <dgm:cxn modelId="{5A5DF61E-3EC5-472C-8109-252D0DA21F99}" type="presParOf" srcId="{786D104A-7032-4D25-8147-02F308F7081A}" destId="{63DA825C-C2A0-4E68-A275-DEA0183F81C8}" srcOrd="1" destOrd="0" presId="urn:microsoft.com/office/officeart/2005/8/layout/hierarchy3"/>
    <dgm:cxn modelId="{1B8BBE7D-6DAC-4582-B897-B9A3E1C59F81}" type="presParOf" srcId="{505AF79A-8F35-4EFE-B940-F98D262A9E9B}" destId="{02CC87C5-798F-4A5E-9A1A-C1C5EA8C19E1}" srcOrd="1" destOrd="0" presId="urn:microsoft.com/office/officeart/2005/8/layout/hierarchy3"/>
    <dgm:cxn modelId="{0A04219A-42CF-4C9F-B0BB-2FCD3A5A1382}" type="presParOf" srcId="{02CC87C5-798F-4A5E-9A1A-C1C5EA8C19E1}" destId="{CF3B493A-974B-446C-9376-C00B0A7300CC}" srcOrd="0" destOrd="0" presId="urn:microsoft.com/office/officeart/2005/8/layout/hierarchy3"/>
    <dgm:cxn modelId="{63D29F90-C7D5-428A-B666-67CADEA318DA}" type="presParOf" srcId="{02CC87C5-798F-4A5E-9A1A-C1C5EA8C19E1}" destId="{51866135-EFC7-4DA1-B310-7F2B16E13CAA}" srcOrd="1" destOrd="0" presId="urn:microsoft.com/office/officeart/2005/8/layout/hierarchy3"/>
    <dgm:cxn modelId="{100DAE45-713A-4266-9C1B-BB7B67E14BF5}" type="presParOf" srcId="{02CC87C5-798F-4A5E-9A1A-C1C5EA8C19E1}" destId="{DBC9AC8B-678B-4C67-A207-A76268F2523B}" srcOrd="2" destOrd="0" presId="urn:microsoft.com/office/officeart/2005/8/layout/hierarchy3"/>
    <dgm:cxn modelId="{27491458-3168-4AE4-863F-0977FEC7A86D}" type="presParOf" srcId="{02CC87C5-798F-4A5E-9A1A-C1C5EA8C19E1}" destId="{9EC278E2-2839-462F-8680-AE763B64478B}" srcOrd="3" destOrd="0" presId="urn:microsoft.com/office/officeart/2005/8/layout/hierarchy3"/>
    <dgm:cxn modelId="{CAB6DE06-93A2-4A06-B914-635B6C744E94}" type="presParOf" srcId="{02CC87C5-798F-4A5E-9A1A-C1C5EA8C19E1}" destId="{D5980702-9A45-4879-B94A-900DC5D7388B}" srcOrd="4" destOrd="0" presId="urn:microsoft.com/office/officeart/2005/8/layout/hierarchy3"/>
    <dgm:cxn modelId="{629EC101-7B7E-4313-9C5A-8C3B1EBB1082}" type="presParOf" srcId="{02CC87C5-798F-4A5E-9A1A-C1C5EA8C19E1}" destId="{E75F7B75-5621-4121-8718-5E078DBFF017}" srcOrd="5"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253958" y="454719"/>
          <a:ext cx="2035083"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Majority Influence</a:t>
          </a:r>
          <a:endParaRPr lang="en-US" sz="2000" b="1" kern="1200" dirty="0"/>
        </a:p>
      </dsp:txBody>
      <dsp:txXfrm>
        <a:off x="274682" y="475443"/>
        <a:ext cx="1993635" cy="666133"/>
      </dsp:txXfrm>
    </dsp:sp>
    <dsp:sp modelId="{36A370F6-DC15-46B9-BA20-2B732E1F4572}">
      <dsp:nvSpPr>
        <dsp:cNvPr id="0" name=""/>
        <dsp:cNvSpPr/>
      </dsp:nvSpPr>
      <dsp:spPr>
        <a:xfrm>
          <a:off x="411747" y="1162300"/>
          <a:ext cx="91440" cy="641110"/>
        </a:xfrm>
        <a:custGeom>
          <a:avLst/>
          <a:gdLst/>
          <a:ahLst/>
          <a:cxnLst/>
          <a:rect l="0" t="0" r="0" b="0"/>
          <a:pathLst>
            <a:path>
              <a:moveTo>
                <a:pt x="45720" y="0"/>
              </a:moveTo>
              <a:lnTo>
                <a:pt x="45720" y="641110"/>
              </a:lnTo>
              <a:lnTo>
                <a:pt x="129121" y="64111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2AB06B-2BBD-425D-9684-9E282DEA8019}">
      <dsp:nvSpPr>
        <dsp:cNvPr id="0" name=""/>
        <dsp:cNvSpPr/>
      </dsp:nvSpPr>
      <dsp:spPr>
        <a:xfrm>
          <a:off x="540869" y="1402247"/>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dsp:txBody>
      <dsp:txXfrm>
        <a:off x="564368" y="1425746"/>
        <a:ext cx="1890554" cy="755329"/>
      </dsp:txXfrm>
    </dsp:sp>
    <dsp:sp modelId="{B4A19F2D-A9EB-4A52-ABD8-211F0721C623}">
      <dsp:nvSpPr>
        <dsp:cNvPr id="0" name=""/>
        <dsp:cNvSpPr/>
      </dsp:nvSpPr>
      <dsp:spPr>
        <a:xfrm>
          <a:off x="411747" y="1162300"/>
          <a:ext cx="91440" cy="1556269"/>
        </a:xfrm>
        <a:custGeom>
          <a:avLst/>
          <a:gdLst/>
          <a:ahLst/>
          <a:cxnLst/>
          <a:rect l="0" t="0" r="0" b="0"/>
          <a:pathLst>
            <a:path>
              <a:moveTo>
                <a:pt x="45720" y="0"/>
              </a:moveTo>
              <a:lnTo>
                <a:pt x="45720" y="1556269"/>
              </a:lnTo>
              <a:lnTo>
                <a:pt x="129121" y="155626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66BEE-FA7D-47DA-AD8C-57FD0D0684F8}">
      <dsp:nvSpPr>
        <dsp:cNvPr id="0" name=""/>
        <dsp:cNvSpPr/>
      </dsp:nvSpPr>
      <dsp:spPr>
        <a:xfrm>
          <a:off x="540869" y="2317406"/>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dsp:txBody>
      <dsp:txXfrm>
        <a:off x="564368" y="2340905"/>
        <a:ext cx="1890554" cy="755329"/>
      </dsp:txXfrm>
    </dsp:sp>
    <dsp:sp modelId="{E27CEEB9-C5C5-4428-8D46-3D4E482A0CCB}">
      <dsp:nvSpPr>
        <dsp:cNvPr id="0" name=""/>
        <dsp:cNvSpPr/>
      </dsp:nvSpPr>
      <dsp:spPr>
        <a:xfrm>
          <a:off x="411747" y="1162300"/>
          <a:ext cx="91440" cy="2471428"/>
        </a:xfrm>
        <a:custGeom>
          <a:avLst/>
          <a:gdLst/>
          <a:ahLst/>
          <a:cxnLst/>
          <a:rect l="0" t="0" r="0" b="0"/>
          <a:pathLst>
            <a:path>
              <a:moveTo>
                <a:pt x="45720" y="0"/>
              </a:moveTo>
              <a:lnTo>
                <a:pt x="45720" y="2471428"/>
              </a:lnTo>
              <a:lnTo>
                <a:pt x="129121" y="2471428"/>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D9BDFA-2657-4E34-8747-998B26859DF2}">
      <dsp:nvSpPr>
        <dsp:cNvPr id="0" name=""/>
        <dsp:cNvSpPr/>
      </dsp:nvSpPr>
      <dsp:spPr>
        <a:xfrm>
          <a:off x="540869" y="3232565"/>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Who Will </a:t>
          </a:r>
        </a:p>
        <a:p>
          <a:pPr lvl="0" algn="ctr" defTabSz="711200">
            <a:lnSpc>
              <a:spcPct val="90000"/>
            </a:lnSpc>
            <a:spcBef>
              <a:spcPct val="0"/>
            </a:spcBef>
            <a:spcAft>
              <a:spcPct val="35000"/>
            </a:spcAft>
          </a:pPr>
          <a:r>
            <a:rPr lang="en-US" sz="1600" i="1" kern="1200" dirty="0" smtClean="0"/>
            <a:t>Conform?</a:t>
          </a:r>
          <a:endParaRPr lang="en-US" sz="1600" kern="1200" dirty="0"/>
        </a:p>
      </dsp:txBody>
      <dsp:txXfrm>
        <a:off x="564368" y="3256064"/>
        <a:ext cx="1890554" cy="755329"/>
      </dsp:txXfrm>
    </dsp:sp>
    <dsp:sp modelId="{5B90EABF-21F1-4B0D-816A-82D42DF6D9C1}">
      <dsp:nvSpPr>
        <dsp:cNvPr id="0" name=""/>
        <dsp:cNvSpPr/>
      </dsp:nvSpPr>
      <dsp:spPr>
        <a:xfrm>
          <a:off x="2479149" y="454719"/>
          <a:ext cx="2437926"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Minority Influence</a:t>
          </a:r>
          <a:endParaRPr lang="en-US" sz="2000" b="1" kern="1200" dirty="0"/>
        </a:p>
      </dsp:txBody>
      <dsp:txXfrm>
        <a:off x="2499873" y="475443"/>
        <a:ext cx="2396478" cy="666133"/>
      </dsp:txXfrm>
    </dsp:sp>
    <dsp:sp modelId="{C5333E39-E90C-4057-A1B7-04EC87A85641}">
      <dsp:nvSpPr>
        <dsp:cNvPr id="0" name=""/>
        <dsp:cNvSpPr/>
      </dsp:nvSpPr>
      <dsp:spPr>
        <a:xfrm>
          <a:off x="2722941" y="1162300"/>
          <a:ext cx="135953" cy="640799"/>
        </a:xfrm>
        <a:custGeom>
          <a:avLst/>
          <a:gdLst/>
          <a:ahLst/>
          <a:cxnLst/>
          <a:rect l="0" t="0" r="0" b="0"/>
          <a:pathLst>
            <a:path>
              <a:moveTo>
                <a:pt x="0" y="0"/>
              </a:moveTo>
              <a:lnTo>
                <a:pt x="0" y="640799"/>
              </a:lnTo>
              <a:lnTo>
                <a:pt x="135953" y="64079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D3331B-F233-439B-8C91-FD9A48A54264}">
      <dsp:nvSpPr>
        <dsp:cNvPr id="0" name=""/>
        <dsp:cNvSpPr/>
      </dsp:nvSpPr>
      <dsp:spPr>
        <a:xfrm>
          <a:off x="2858895" y="1324976"/>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Conversion   Theory</a:t>
          </a:r>
          <a:endParaRPr lang="en-US" sz="1600" kern="1200" dirty="0"/>
        </a:p>
      </dsp:txBody>
      <dsp:txXfrm>
        <a:off x="2886903" y="1352984"/>
        <a:ext cx="1882482" cy="900231"/>
      </dsp:txXfrm>
    </dsp:sp>
    <dsp:sp modelId="{250B6F88-6375-45CF-AC36-1B8B53906E2F}">
      <dsp:nvSpPr>
        <dsp:cNvPr id="0" name=""/>
        <dsp:cNvSpPr/>
      </dsp:nvSpPr>
      <dsp:spPr>
        <a:xfrm>
          <a:off x="2722941" y="1162300"/>
          <a:ext cx="135953" cy="1709877"/>
        </a:xfrm>
        <a:custGeom>
          <a:avLst/>
          <a:gdLst/>
          <a:ahLst/>
          <a:cxnLst/>
          <a:rect l="0" t="0" r="0" b="0"/>
          <a:pathLst>
            <a:path>
              <a:moveTo>
                <a:pt x="0" y="0"/>
              </a:moveTo>
              <a:lnTo>
                <a:pt x="0" y="1709877"/>
              </a:lnTo>
              <a:lnTo>
                <a:pt x="135953" y="1709877"/>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F243DF-7C2E-402B-9172-F04CB26DEE0D}">
      <dsp:nvSpPr>
        <dsp:cNvPr id="0" name=""/>
        <dsp:cNvSpPr/>
      </dsp:nvSpPr>
      <dsp:spPr>
        <a:xfrm>
          <a:off x="2858895" y="2394054"/>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Predicting Minority Influence</a:t>
          </a:r>
          <a:endParaRPr lang="en-US" sz="1600" kern="1200" dirty="0"/>
        </a:p>
      </dsp:txBody>
      <dsp:txXfrm>
        <a:off x="2886903" y="2422062"/>
        <a:ext cx="1882482" cy="900231"/>
      </dsp:txXfrm>
    </dsp:sp>
    <dsp:sp modelId="{11CA1C55-4D03-4850-B2DA-FDACB6719176}">
      <dsp:nvSpPr>
        <dsp:cNvPr id="0" name=""/>
        <dsp:cNvSpPr/>
      </dsp:nvSpPr>
      <dsp:spPr>
        <a:xfrm>
          <a:off x="2722941" y="1162300"/>
          <a:ext cx="135953" cy="2778956"/>
        </a:xfrm>
        <a:custGeom>
          <a:avLst/>
          <a:gdLst/>
          <a:ahLst/>
          <a:cxnLst/>
          <a:rect l="0" t="0" r="0" b="0"/>
          <a:pathLst>
            <a:path>
              <a:moveTo>
                <a:pt x="0" y="0"/>
              </a:moveTo>
              <a:lnTo>
                <a:pt x="0" y="2778956"/>
              </a:lnTo>
              <a:lnTo>
                <a:pt x="135953" y="277895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7903C4-8464-431D-A4D4-C6C93608C969}">
      <dsp:nvSpPr>
        <dsp:cNvPr id="0" name=""/>
        <dsp:cNvSpPr/>
      </dsp:nvSpPr>
      <dsp:spPr>
        <a:xfrm>
          <a:off x="2858895" y="3463133"/>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Dynamic Social Impact Theory</a:t>
          </a:r>
          <a:endParaRPr lang="en-US" sz="1600" kern="1200" dirty="0"/>
        </a:p>
      </dsp:txBody>
      <dsp:txXfrm>
        <a:off x="2886903" y="3491141"/>
        <a:ext cx="1882482" cy="900231"/>
      </dsp:txXfrm>
    </dsp:sp>
    <dsp:sp modelId="{533B6719-EA57-4B16-9270-B94A00002707}">
      <dsp:nvSpPr>
        <dsp:cNvPr id="0" name=""/>
        <dsp:cNvSpPr/>
      </dsp:nvSpPr>
      <dsp:spPr>
        <a:xfrm>
          <a:off x="5022387" y="423040"/>
          <a:ext cx="1849607" cy="76794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Sources of </a:t>
          </a:r>
        </a:p>
        <a:p>
          <a:pPr lvl="0" algn="ctr" defTabSz="889000">
            <a:lnSpc>
              <a:spcPct val="90000"/>
            </a:lnSpc>
            <a:spcBef>
              <a:spcPct val="0"/>
            </a:spcBef>
            <a:spcAft>
              <a:spcPct val="35000"/>
            </a:spcAft>
          </a:pPr>
          <a:r>
            <a:rPr lang="en-US" sz="2000" b="1" kern="1200" dirty="0" smtClean="0"/>
            <a:t>Influence</a:t>
          </a:r>
          <a:endParaRPr lang="en-US" sz="2000" b="1" kern="1200" dirty="0"/>
        </a:p>
      </dsp:txBody>
      <dsp:txXfrm>
        <a:off x="5044879" y="445532"/>
        <a:ext cx="1804623" cy="722962"/>
      </dsp:txXfrm>
    </dsp:sp>
    <dsp:sp modelId="{E35A405B-6E53-41DE-A453-E15C27CC9AFD}">
      <dsp:nvSpPr>
        <dsp:cNvPr id="0" name=""/>
        <dsp:cNvSpPr/>
      </dsp:nvSpPr>
      <dsp:spPr>
        <a:xfrm>
          <a:off x="5207348" y="1190987"/>
          <a:ext cx="126653" cy="518776"/>
        </a:xfrm>
        <a:custGeom>
          <a:avLst/>
          <a:gdLst/>
          <a:ahLst/>
          <a:cxnLst/>
          <a:rect l="0" t="0" r="0" b="0"/>
          <a:pathLst>
            <a:path>
              <a:moveTo>
                <a:pt x="0" y="0"/>
              </a:moveTo>
              <a:lnTo>
                <a:pt x="0" y="518776"/>
              </a:lnTo>
              <a:lnTo>
                <a:pt x="126653" y="51877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A8C58-6649-49B6-82B1-C3047A0E18F8}">
      <dsp:nvSpPr>
        <dsp:cNvPr id="0" name=""/>
        <dsp:cNvSpPr/>
      </dsp:nvSpPr>
      <dsp:spPr>
        <a:xfrm>
          <a:off x="5334001" y="1338263"/>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Implicit Influence</a:t>
          </a:r>
          <a:endParaRPr lang="en-US" sz="1600" kern="1200" dirty="0"/>
        </a:p>
      </dsp:txBody>
      <dsp:txXfrm>
        <a:off x="5355763" y="1360025"/>
        <a:ext cx="1622360" cy="699477"/>
      </dsp:txXfrm>
    </dsp:sp>
    <dsp:sp modelId="{F6B98432-30A2-4318-B0FD-DCF5A29F482A}">
      <dsp:nvSpPr>
        <dsp:cNvPr id="0" name=""/>
        <dsp:cNvSpPr/>
      </dsp:nvSpPr>
      <dsp:spPr>
        <a:xfrm>
          <a:off x="5207348" y="1190987"/>
          <a:ext cx="126653" cy="1374609"/>
        </a:xfrm>
        <a:custGeom>
          <a:avLst/>
          <a:gdLst/>
          <a:ahLst/>
          <a:cxnLst/>
          <a:rect l="0" t="0" r="0" b="0"/>
          <a:pathLst>
            <a:path>
              <a:moveTo>
                <a:pt x="0" y="0"/>
              </a:moveTo>
              <a:lnTo>
                <a:pt x="0" y="1374609"/>
              </a:lnTo>
              <a:lnTo>
                <a:pt x="126653" y="137460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BB19BF-7797-45D4-9836-8A970CDF555B}">
      <dsp:nvSpPr>
        <dsp:cNvPr id="0" name=""/>
        <dsp:cNvSpPr/>
      </dsp:nvSpPr>
      <dsp:spPr>
        <a:xfrm>
          <a:off x="5334001" y="2194095"/>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Informational Influence</a:t>
          </a:r>
          <a:endParaRPr lang="en-US" sz="1600" kern="1200" dirty="0"/>
        </a:p>
      </dsp:txBody>
      <dsp:txXfrm>
        <a:off x="5355763" y="2215857"/>
        <a:ext cx="1622360" cy="699477"/>
      </dsp:txXfrm>
    </dsp:sp>
    <dsp:sp modelId="{04163BF2-B088-4694-A9D0-49BF82C9FD40}">
      <dsp:nvSpPr>
        <dsp:cNvPr id="0" name=""/>
        <dsp:cNvSpPr/>
      </dsp:nvSpPr>
      <dsp:spPr>
        <a:xfrm>
          <a:off x="5207348" y="1190987"/>
          <a:ext cx="126653" cy="2230441"/>
        </a:xfrm>
        <a:custGeom>
          <a:avLst/>
          <a:gdLst/>
          <a:ahLst/>
          <a:cxnLst/>
          <a:rect l="0" t="0" r="0" b="0"/>
          <a:pathLst>
            <a:path>
              <a:moveTo>
                <a:pt x="0" y="0"/>
              </a:moveTo>
              <a:lnTo>
                <a:pt x="0" y="2230441"/>
              </a:lnTo>
              <a:lnTo>
                <a:pt x="126653" y="2230441"/>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CA588D-66AD-4CF7-905F-A19A8F7FF478}">
      <dsp:nvSpPr>
        <dsp:cNvPr id="0" name=""/>
        <dsp:cNvSpPr/>
      </dsp:nvSpPr>
      <dsp:spPr>
        <a:xfrm>
          <a:off x="5334001" y="3049928"/>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Normative Influence</a:t>
          </a:r>
          <a:endParaRPr lang="en-US" sz="1600" kern="1200" dirty="0"/>
        </a:p>
      </dsp:txBody>
      <dsp:txXfrm>
        <a:off x="5355763" y="3071690"/>
        <a:ext cx="1622360" cy="699477"/>
      </dsp:txXfrm>
    </dsp:sp>
    <dsp:sp modelId="{7C8435EB-FAD4-4304-9850-66644145938A}">
      <dsp:nvSpPr>
        <dsp:cNvPr id="0" name=""/>
        <dsp:cNvSpPr/>
      </dsp:nvSpPr>
      <dsp:spPr>
        <a:xfrm>
          <a:off x="5207348" y="1190987"/>
          <a:ext cx="126653" cy="3086274"/>
        </a:xfrm>
        <a:custGeom>
          <a:avLst/>
          <a:gdLst/>
          <a:ahLst/>
          <a:cxnLst/>
          <a:rect l="0" t="0" r="0" b="0"/>
          <a:pathLst>
            <a:path>
              <a:moveTo>
                <a:pt x="0" y="0"/>
              </a:moveTo>
              <a:lnTo>
                <a:pt x="0" y="3086274"/>
              </a:lnTo>
              <a:lnTo>
                <a:pt x="126653" y="3086274"/>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DB6488-3954-4FB0-9A6C-922191CEF60C}">
      <dsp:nvSpPr>
        <dsp:cNvPr id="0" name=""/>
        <dsp:cNvSpPr/>
      </dsp:nvSpPr>
      <dsp:spPr>
        <a:xfrm>
          <a:off x="5334001" y="3905760"/>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dsp:txBody>
      <dsp:txXfrm>
        <a:off x="5355763" y="3927522"/>
        <a:ext cx="1622360" cy="699477"/>
      </dsp:txXfrm>
    </dsp:sp>
    <dsp:sp modelId="{9C97240C-BBA6-4B65-992F-11E28AD6A336}">
      <dsp:nvSpPr>
        <dsp:cNvPr id="0" name=""/>
        <dsp:cNvSpPr/>
      </dsp:nvSpPr>
      <dsp:spPr>
        <a:xfrm>
          <a:off x="5207348" y="1190987"/>
          <a:ext cx="126653" cy="3942106"/>
        </a:xfrm>
        <a:custGeom>
          <a:avLst/>
          <a:gdLst/>
          <a:ahLst/>
          <a:cxnLst/>
          <a:rect l="0" t="0" r="0" b="0"/>
          <a:pathLst>
            <a:path>
              <a:moveTo>
                <a:pt x="0" y="0"/>
              </a:moveTo>
              <a:lnTo>
                <a:pt x="0" y="3942106"/>
              </a:lnTo>
              <a:lnTo>
                <a:pt x="126653" y="394210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313911-0B77-41BB-AB82-997AE10771D3}">
      <dsp:nvSpPr>
        <dsp:cNvPr id="0" name=""/>
        <dsp:cNvSpPr/>
      </dsp:nvSpPr>
      <dsp:spPr>
        <a:xfrm>
          <a:off x="5334001" y="4761592"/>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When Influence Inhibits: The Bystander Effect</a:t>
          </a:r>
          <a:endParaRPr lang="en-US" sz="1600" kern="1200" dirty="0"/>
        </a:p>
      </dsp:txBody>
      <dsp:txXfrm>
        <a:off x="5355763" y="4783354"/>
        <a:ext cx="1622360" cy="699477"/>
      </dsp:txXfrm>
    </dsp:sp>
    <dsp:sp modelId="{BA52DAE7-7331-4833-8D23-9DBA9A8A17D2}">
      <dsp:nvSpPr>
        <dsp:cNvPr id="0" name=""/>
        <dsp:cNvSpPr/>
      </dsp:nvSpPr>
      <dsp:spPr>
        <a:xfrm>
          <a:off x="7004024" y="359165"/>
          <a:ext cx="1958999" cy="805667"/>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Application: </a:t>
          </a:r>
        </a:p>
        <a:p>
          <a:pPr lvl="0" algn="ctr" defTabSz="889000">
            <a:lnSpc>
              <a:spcPct val="90000"/>
            </a:lnSpc>
            <a:spcBef>
              <a:spcPct val="0"/>
            </a:spcBef>
            <a:spcAft>
              <a:spcPct val="35000"/>
            </a:spcAft>
          </a:pPr>
          <a:r>
            <a:rPr lang="en-US" sz="2000" b="1" kern="1200" dirty="0" smtClean="0"/>
            <a:t>Juries</a:t>
          </a:r>
          <a:endParaRPr lang="en-US" sz="2000" b="1" kern="1200" dirty="0"/>
        </a:p>
      </dsp:txBody>
      <dsp:txXfrm>
        <a:off x="7027621" y="382762"/>
        <a:ext cx="1911805" cy="758473"/>
      </dsp:txXfrm>
    </dsp:sp>
    <dsp:sp modelId="{CF3B493A-974B-446C-9376-C00B0A7300CC}">
      <dsp:nvSpPr>
        <dsp:cNvPr id="0" name=""/>
        <dsp:cNvSpPr/>
      </dsp:nvSpPr>
      <dsp:spPr>
        <a:xfrm>
          <a:off x="7199924" y="1164832"/>
          <a:ext cx="140484" cy="668302"/>
        </a:xfrm>
        <a:custGeom>
          <a:avLst/>
          <a:gdLst/>
          <a:ahLst/>
          <a:cxnLst/>
          <a:rect l="0" t="0" r="0" b="0"/>
          <a:pathLst>
            <a:path>
              <a:moveTo>
                <a:pt x="0" y="0"/>
              </a:moveTo>
              <a:lnTo>
                <a:pt x="0" y="668302"/>
              </a:lnTo>
              <a:lnTo>
                <a:pt x="140484" y="66830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866135-EFC7-4DA1-B310-7F2B16E13CAA}">
      <dsp:nvSpPr>
        <dsp:cNvPr id="0" name=""/>
        <dsp:cNvSpPr/>
      </dsp:nvSpPr>
      <dsp:spPr>
        <a:xfrm>
          <a:off x="7340408" y="1427517"/>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Jury </a:t>
          </a:r>
        </a:p>
        <a:p>
          <a:pPr lvl="0" algn="ctr" defTabSz="711200">
            <a:lnSpc>
              <a:spcPct val="90000"/>
            </a:lnSpc>
            <a:spcBef>
              <a:spcPct val="0"/>
            </a:spcBef>
            <a:spcAft>
              <a:spcPct val="35000"/>
            </a:spcAft>
          </a:pPr>
          <a:r>
            <a:rPr lang="en-US" sz="1600" kern="1200" dirty="0" smtClean="0"/>
            <a:t>Dynamics</a:t>
          </a:r>
          <a:endParaRPr lang="en-US" sz="1600" kern="1200" dirty="0"/>
        </a:p>
      </dsp:txBody>
      <dsp:txXfrm>
        <a:off x="7364168" y="1451277"/>
        <a:ext cx="1441972" cy="763717"/>
      </dsp:txXfrm>
    </dsp:sp>
    <dsp:sp modelId="{DBC9AC8B-678B-4C67-A207-A76268F2523B}">
      <dsp:nvSpPr>
        <dsp:cNvPr id="0" name=""/>
        <dsp:cNvSpPr/>
      </dsp:nvSpPr>
      <dsp:spPr>
        <a:xfrm>
          <a:off x="7199924" y="1164832"/>
          <a:ext cx="140484" cy="1592370"/>
        </a:xfrm>
        <a:custGeom>
          <a:avLst/>
          <a:gdLst/>
          <a:ahLst/>
          <a:cxnLst/>
          <a:rect l="0" t="0" r="0" b="0"/>
          <a:pathLst>
            <a:path>
              <a:moveTo>
                <a:pt x="0" y="0"/>
              </a:moveTo>
              <a:lnTo>
                <a:pt x="0" y="1592370"/>
              </a:lnTo>
              <a:lnTo>
                <a:pt x="140484" y="159237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C278E2-2839-462F-8680-AE763B64478B}">
      <dsp:nvSpPr>
        <dsp:cNvPr id="0" name=""/>
        <dsp:cNvSpPr/>
      </dsp:nvSpPr>
      <dsp:spPr>
        <a:xfrm>
          <a:off x="7340408" y="2351585"/>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How Effective are Juries?</a:t>
          </a:r>
          <a:endParaRPr lang="en-US" sz="1600" kern="1200" dirty="0"/>
        </a:p>
      </dsp:txBody>
      <dsp:txXfrm>
        <a:off x="7364168" y="2375345"/>
        <a:ext cx="1441972" cy="763717"/>
      </dsp:txXfrm>
    </dsp:sp>
    <dsp:sp modelId="{D5980702-9A45-4879-B94A-900DC5D7388B}">
      <dsp:nvSpPr>
        <dsp:cNvPr id="0" name=""/>
        <dsp:cNvSpPr/>
      </dsp:nvSpPr>
      <dsp:spPr>
        <a:xfrm>
          <a:off x="7199924" y="1164832"/>
          <a:ext cx="140484" cy="2516439"/>
        </a:xfrm>
        <a:custGeom>
          <a:avLst/>
          <a:gdLst/>
          <a:ahLst/>
          <a:cxnLst/>
          <a:rect l="0" t="0" r="0" b="0"/>
          <a:pathLst>
            <a:path>
              <a:moveTo>
                <a:pt x="0" y="0"/>
              </a:moveTo>
              <a:lnTo>
                <a:pt x="0" y="2516439"/>
              </a:lnTo>
              <a:lnTo>
                <a:pt x="140484" y="251643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5F7B75-5621-4121-8718-5E078DBFF017}">
      <dsp:nvSpPr>
        <dsp:cNvPr id="0" name=""/>
        <dsp:cNvSpPr/>
      </dsp:nvSpPr>
      <dsp:spPr>
        <a:xfrm>
          <a:off x="7340408" y="3275653"/>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Improving Juries</a:t>
          </a:r>
          <a:endParaRPr lang="en-US" sz="1600" kern="1200" dirty="0"/>
        </a:p>
      </dsp:txBody>
      <dsp:txXfrm>
        <a:off x="7364168" y="3299413"/>
        <a:ext cx="1441972" cy="763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BFAA0-4320-433D-8567-4DDFC6FE78D7}">
      <dsp:nvSpPr>
        <dsp:cNvPr id="0" name=""/>
        <dsp:cNvSpPr/>
      </dsp:nvSpPr>
      <dsp:spPr>
        <a:xfrm>
          <a:off x="0" y="0"/>
          <a:ext cx="4284590" cy="923886"/>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Situational factors and conformity</a:t>
          </a:r>
          <a:endParaRPr lang="en-US" sz="2700" kern="1200" dirty="0"/>
        </a:p>
      </dsp:txBody>
      <dsp:txXfrm>
        <a:off x="0" y="0"/>
        <a:ext cx="4284590" cy="923886"/>
      </dsp:txXfrm>
    </dsp:sp>
    <dsp:sp modelId="{66EA6C61-C819-438E-9510-F0CBE4155FF0}">
      <dsp:nvSpPr>
        <dsp:cNvPr id="0" name=""/>
        <dsp:cNvSpPr/>
      </dsp:nvSpPr>
      <dsp:spPr>
        <a:xfrm>
          <a:off x="0" y="986805"/>
          <a:ext cx="4284590" cy="392809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ts val="800"/>
            </a:spcAft>
            <a:buChar char="••"/>
          </a:pPr>
          <a:r>
            <a:rPr lang="en-US" sz="2700" kern="1200" dirty="0" smtClean="0"/>
            <a:t>Accuracy needs</a:t>
          </a:r>
          <a:endParaRPr lang="en-US" sz="2700" kern="1200" dirty="0"/>
        </a:p>
        <a:p>
          <a:pPr marL="228600" lvl="1" indent="-228600" algn="l" defTabSz="1200150">
            <a:lnSpc>
              <a:spcPct val="90000"/>
            </a:lnSpc>
            <a:spcBef>
              <a:spcPct val="0"/>
            </a:spcBef>
            <a:spcAft>
              <a:spcPts val="800"/>
            </a:spcAft>
            <a:buChar char="••"/>
          </a:pPr>
          <a:r>
            <a:rPr lang="en-US" sz="2700" kern="1200" dirty="0" smtClean="0"/>
            <a:t>Cohesion</a:t>
          </a:r>
          <a:endParaRPr lang="en-US" sz="2700" kern="1200" dirty="0"/>
        </a:p>
        <a:p>
          <a:pPr marL="228600" lvl="1" indent="-228600" algn="l" defTabSz="1200150">
            <a:lnSpc>
              <a:spcPct val="90000"/>
            </a:lnSpc>
            <a:spcBef>
              <a:spcPct val="0"/>
            </a:spcBef>
            <a:spcAft>
              <a:spcPts val="800"/>
            </a:spcAft>
            <a:buChar char="••"/>
          </a:pPr>
          <a:r>
            <a:rPr lang="en-US" sz="2700" kern="1200" dirty="0" smtClean="0"/>
            <a:t>Task difficulty</a:t>
          </a:r>
          <a:endParaRPr lang="en-US" sz="2700" kern="1200" dirty="0"/>
        </a:p>
        <a:p>
          <a:pPr marL="228600" lvl="1" indent="-228600" algn="l" defTabSz="1200150">
            <a:lnSpc>
              <a:spcPct val="90000"/>
            </a:lnSpc>
            <a:spcBef>
              <a:spcPct val="0"/>
            </a:spcBef>
            <a:spcAft>
              <a:spcPts val="800"/>
            </a:spcAft>
            <a:buChar char="••"/>
          </a:pPr>
          <a:r>
            <a:rPr lang="en-US" sz="2700" kern="1200" dirty="0" smtClean="0"/>
            <a:t>Status of other members</a:t>
          </a:r>
          <a:endParaRPr lang="en-US" sz="2700" kern="1200" dirty="0"/>
        </a:p>
        <a:p>
          <a:pPr marL="228600" lvl="1" indent="-228600" algn="l" defTabSz="1200150">
            <a:lnSpc>
              <a:spcPct val="90000"/>
            </a:lnSpc>
            <a:spcBef>
              <a:spcPct val="0"/>
            </a:spcBef>
            <a:spcAft>
              <a:spcPts val="800"/>
            </a:spcAft>
            <a:buChar char="••"/>
          </a:pPr>
          <a:r>
            <a:rPr lang="en-US" sz="2700" b="1" kern="1200" smtClean="0"/>
            <a:t>Social impact theory </a:t>
          </a:r>
          <a:r>
            <a:rPr lang="en-US" sz="2700" kern="1200" smtClean="0"/>
            <a:t>stresses 3 key factors: strength, immediacy, and number (Latané,  1981) </a:t>
          </a:r>
          <a:endParaRPr lang="en-US" sz="2700" kern="1200" dirty="0"/>
        </a:p>
      </dsp:txBody>
      <dsp:txXfrm>
        <a:off x="0" y="986805"/>
        <a:ext cx="4284590" cy="3928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BFAA0-4320-433D-8567-4DDFC6FE78D7}">
      <dsp:nvSpPr>
        <dsp:cNvPr id="0" name=""/>
        <dsp:cNvSpPr/>
      </dsp:nvSpPr>
      <dsp:spPr>
        <a:xfrm>
          <a:off x="0" y="146148"/>
          <a:ext cx="3505200" cy="1402080"/>
        </a:xfrm>
        <a:prstGeom prst="rect">
          <a:avLst/>
        </a:prstGeom>
        <a:solidFill>
          <a:schemeClr val="lt1">
            <a:hueOff val="0"/>
            <a:satOff val="0"/>
            <a:lumOff val="0"/>
            <a:alphaOff val="0"/>
          </a:schemeClr>
        </a:solidFill>
        <a:ln w="9525" cap="flat" cmpd="sng" algn="ctr">
          <a:solidFill>
            <a:schemeClr val="dk1">
              <a:shade val="8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Social Identity Model of </a:t>
          </a:r>
          <a:r>
            <a:rPr lang="en-US" sz="2000" kern="1200" dirty="0" err="1" smtClean="0"/>
            <a:t>Deindividuation</a:t>
          </a:r>
          <a:r>
            <a:rPr lang="en-US" sz="2000" kern="1200" dirty="0" smtClean="0"/>
            <a:t> Effects (SIDE)</a:t>
          </a:r>
          <a:endParaRPr lang="en-US" sz="2000" kern="1200" dirty="0"/>
        </a:p>
      </dsp:txBody>
      <dsp:txXfrm>
        <a:off x="0" y="146148"/>
        <a:ext cx="3505200" cy="1402080"/>
      </dsp:txXfrm>
    </dsp:sp>
    <dsp:sp modelId="{66EA6C61-C819-438E-9510-F0CBE4155FF0}">
      <dsp:nvSpPr>
        <dsp:cNvPr id="0" name=""/>
        <dsp:cNvSpPr/>
      </dsp:nvSpPr>
      <dsp:spPr>
        <a:xfrm>
          <a:off x="0" y="1807531"/>
          <a:ext cx="3505200" cy="2854800"/>
        </a:xfrm>
        <a:prstGeom prst="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800"/>
            </a:spcAft>
            <a:buChar char="••"/>
          </a:pPr>
          <a:r>
            <a:rPr lang="en-US" sz="2400" kern="1200" dirty="0" smtClean="0"/>
            <a:t>Individuals interacting online also conform, even though anonymous and remotely located</a:t>
          </a:r>
          <a:endParaRPr lang="en-US" sz="2400" kern="1200" dirty="0"/>
        </a:p>
        <a:p>
          <a:pPr marL="228600" lvl="1" indent="-228600" algn="l" defTabSz="1066800">
            <a:lnSpc>
              <a:spcPct val="90000"/>
            </a:lnSpc>
            <a:spcBef>
              <a:spcPct val="0"/>
            </a:spcBef>
            <a:spcAft>
              <a:spcPts val="800"/>
            </a:spcAft>
            <a:buChar char="••"/>
          </a:pPr>
          <a:r>
            <a:rPr lang="en-US" sz="2400" kern="1200" dirty="0" smtClean="0"/>
            <a:t>Conformity and viral online processes</a:t>
          </a:r>
          <a:endParaRPr lang="en-US" sz="2400" kern="1200" dirty="0"/>
        </a:p>
      </dsp:txBody>
      <dsp:txXfrm>
        <a:off x="0" y="1807531"/>
        <a:ext cx="3505200"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99FAF-F0BC-4769-B826-B7C03B135711}">
      <dsp:nvSpPr>
        <dsp:cNvPr id="0" name=""/>
        <dsp:cNvSpPr/>
      </dsp:nvSpPr>
      <dsp:spPr>
        <a:xfrm>
          <a:off x="9476" y="76203"/>
          <a:ext cx="3724323" cy="1280746"/>
        </a:xfrm>
        <a:prstGeom prst="rect">
          <a:avLst/>
        </a:prstGeom>
        <a:solidFill>
          <a:schemeClr val="dk2">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smtClean="0"/>
            <a:t>Individual differences in conformity</a:t>
          </a:r>
          <a:endParaRPr lang="en-US" sz="2700" kern="1200" dirty="0"/>
        </a:p>
      </dsp:txBody>
      <dsp:txXfrm>
        <a:off x="9476" y="76203"/>
        <a:ext cx="3724323" cy="1280746"/>
      </dsp:txXfrm>
    </dsp:sp>
    <dsp:sp modelId="{666DC233-5DEC-4A1F-8981-9F7F0CD2CBBC}">
      <dsp:nvSpPr>
        <dsp:cNvPr id="0" name=""/>
        <dsp:cNvSpPr/>
      </dsp:nvSpPr>
      <dsp:spPr>
        <a:xfrm>
          <a:off x="1885" y="1438660"/>
          <a:ext cx="3731914" cy="313333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ts val="800"/>
            </a:spcAft>
            <a:buChar char="••"/>
          </a:pPr>
          <a:r>
            <a:rPr lang="en-US" sz="2700" kern="1200" smtClean="0">
              <a:latin typeface="Georgia" pitchFamily="18" charset="0"/>
            </a:rPr>
            <a:t>Conformists,  counter-conformists, independents</a:t>
          </a:r>
          <a:endParaRPr lang="en-US" sz="2700" kern="1200" dirty="0">
            <a:latin typeface="Georgia" pitchFamily="18" charset="0"/>
          </a:endParaRPr>
        </a:p>
        <a:p>
          <a:pPr marL="228600" lvl="1" indent="-228600" algn="l" defTabSz="1200150">
            <a:lnSpc>
              <a:spcPct val="90000"/>
            </a:lnSpc>
            <a:spcBef>
              <a:spcPct val="0"/>
            </a:spcBef>
            <a:spcAft>
              <a:spcPts val="800"/>
            </a:spcAft>
            <a:buChar char="••"/>
          </a:pPr>
          <a:r>
            <a:rPr lang="en-US" sz="2700" kern="1200" smtClean="0">
              <a:latin typeface="Georgia" pitchFamily="18" charset="0"/>
            </a:rPr>
            <a:t>Cultural effects</a:t>
          </a:r>
          <a:endParaRPr lang="en-US" sz="2700" kern="1200" dirty="0">
            <a:latin typeface="Georgia" pitchFamily="18" charset="0"/>
          </a:endParaRPr>
        </a:p>
        <a:p>
          <a:pPr marL="228600" lvl="1" indent="-228600" algn="l" defTabSz="1200150">
            <a:lnSpc>
              <a:spcPct val="90000"/>
            </a:lnSpc>
            <a:spcBef>
              <a:spcPct val="0"/>
            </a:spcBef>
            <a:spcAft>
              <a:spcPts val="800"/>
            </a:spcAft>
            <a:buChar char="••"/>
          </a:pPr>
          <a:r>
            <a:rPr lang="en-US" sz="2700" kern="1200" dirty="0" smtClean="0">
              <a:latin typeface="Georgia" pitchFamily="18" charset="0"/>
            </a:rPr>
            <a:t>Cohorts</a:t>
          </a:r>
          <a:endParaRPr lang="en-US" sz="2700" kern="1200" dirty="0">
            <a:latin typeface="Georgia" pitchFamily="18" charset="0"/>
          </a:endParaRPr>
        </a:p>
        <a:p>
          <a:pPr marL="228600" lvl="1" indent="-228600" algn="l" defTabSz="1200150">
            <a:lnSpc>
              <a:spcPct val="90000"/>
            </a:lnSpc>
            <a:spcBef>
              <a:spcPct val="0"/>
            </a:spcBef>
            <a:spcAft>
              <a:spcPts val="800"/>
            </a:spcAft>
            <a:buChar char="••"/>
          </a:pPr>
          <a:r>
            <a:rPr lang="en-US" sz="2700" kern="1200" dirty="0" smtClean="0">
              <a:latin typeface="Georgia" pitchFamily="18" charset="0"/>
            </a:rPr>
            <a:t>Sex differences</a:t>
          </a:r>
          <a:endParaRPr lang="en-US" sz="2700" kern="1200" dirty="0">
            <a:latin typeface="Georgia" pitchFamily="18" charset="0"/>
          </a:endParaRPr>
        </a:p>
      </dsp:txBody>
      <dsp:txXfrm>
        <a:off x="1885" y="1438660"/>
        <a:ext cx="3731914" cy="3133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43D47-4D32-4A8E-B3FA-6B99FDF9A47A}">
      <dsp:nvSpPr>
        <dsp:cNvPr id="0" name=""/>
        <dsp:cNvSpPr/>
      </dsp:nvSpPr>
      <dsp:spPr>
        <a:xfrm>
          <a:off x="0" y="33430"/>
          <a:ext cx="3810000" cy="618365"/>
        </a:xfrm>
        <a:prstGeom prst="roundRect">
          <a:avLst/>
        </a:prstGeom>
        <a:solidFill>
          <a:schemeClr val="accent3">
            <a:shade val="80000"/>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Multiple causes </a:t>
          </a:r>
          <a:endParaRPr lang="en-US" sz="3600" kern="1200" dirty="0"/>
        </a:p>
      </dsp:txBody>
      <dsp:txXfrm>
        <a:off x="30186" y="63616"/>
        <a:ext cx="3749628" cy="557993"/>
      </dsp:txXfrm>
    </dsp:sp>
    <dsp:sp modelId="{472D36D1-1D3E-42A0-AF1C-0068B1359466}">
      <dsp:nvSpPr>
        <dsp:cNvPr id="0" name=""/>
        <dsp:cNvSpPr/>
      </dsp:nvSpPr>
      <dsp:spPr>
        <a:xfrm>
          <a:off x="0" y="651795"/>
          <a:ext cx="3810000" cy="390026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0968"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a:p>
          <a:pPr marL="285750" lvl="1" indent="-285750" algn="l" defTabSz="1244600">
            <a:lnSpc>
              <a:spcPct val="90000"/>
            </a:lnSpc>
            <a:spcBef>
              <a:spcPct val="0"/>
            </a:spcBef>
            <a:spcAft>
              <a:spcPct val="20000"/>
            </a:spcAft>
            <a:buChar char="••"/>
          </a:pPr>
          <a:r>
            <a:rPr lang="en-US" sz="2800" kern="1200" dirty="0" smtClean="0"/>
            <a:t>Informational influence </a:t>
          </a:r>
          <a:endParaRPr lang="en-US" sz="2800" kern="1200" dirty="0"/>
        </a:p>
        <a:p>
          <a:pPr marL="285750" lvl="1" indent="-285750" algn="l" defTabSz="1244600">
            <a:lnSpc>
              <a:spcPct val="90000"/>
            </a:lnSpc>
            <a:spcBef>
              <a:spcPct val="0"/>
            </a:spcBef>
            <a:spcAft>
              <a:spcPct val="20000"/>
            </a:spcAft>
            <a:buChar char="••"/>
          </a:pPr>
          <a:r>
            <a:rPr lang="en-US" sz="2800" kern="1200" dirty="0" smtClean="0"/>
            <a:t>Normative influence </a:t>
          </a:r>
          <a:r>
            <a:rPr lang="en-US" sz="2400" kern="1200" dirty="0" smtClean="0"/>
            <a:t>(helping is “normal” in </a:t>
          </a:r>
          <a:r>
            <a:rPr lang="en-US" sz="2400" kern="1200" dirty="0" err="1" smtClean="0"/>
            <a:t>sympatico</a:t>
          </a:r>
          <a:r>
            <a:rPr lang="en-US" sz="2400" kern="1200" dirty="0" smtClean="0"/>
            <a:t> cultures)</a:t>
          </a:r>
          <a:endParaRPr lang="en-US" sz="2400" kern="1200" dirty="0"/>
        </a:p>
        <a:p>
          <a:pPr marL="285750" lvl="1" indent="-285750" algn="l" defTabSz="1244600">
            <a:lnSpc>
              <a:spcPct val="90000"/>
            </a:lnSpc>
            <a:spcBef>
              <a:spcPct val="0"/>
            </a:spcBef>
            <a:spcAft>
              <a:spcPct val="20000"/>
            </a:spcAft>
            <a:buChar char="••"/>
          </a:pPr>
          <a:r>
            <a:rPr lang="en-US" sz="2800" kern="1200" dirty="0" smtClean="0"/>
            <a:t>Diffusion of responsibility</a:t>
          </a:r>
          <a:endParaRPr lang="en-US" sz="2800" kern="1200" dirty="0"/>
        </a:p>
      </dsp:txBody>
      <dsp:txXfrm>
        <a:off x="0" y="651795"/>
        <a:ext cx="3810000" cy="39002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4D0D6-0E47-4AEC-87E3-53975EDC3F22}">
      <dsp:nvSpPr>
        <dsp:cNvPr id="0" name=""/>
        <dsp:cNvSpPr/>
      </dsp:nvSpPr>
      <dsp:spPr>
        <a:xfrm>
          <a:off x="0" y="94939"/>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Despite size-related changes in group dynamics, small and large juries do not appear to differ significantly in the types of verdicts reached.</a:t>
          </a:r>
          <a:endParaRPr lang="en-US" sz="2300" kern="1200" dirty="0"/>
        </a:p>
      </dsp:txBody>
      <dsp:txXfrm>
        <a:off x="59114" y="154053"/>
        <a:ext cx="8263772" cy="1092721"/>
      </dsp:txXfrm>
    </dsp:sp>
    <dsp:sp modelId="{458745EF-7219-45D9-8102-6C78346F9DD8}">
      <dsp:nvSpPr>
        <dsp:cNvPr id="0" name=""/>
        <dsp:cNvSpPr/>
      </dsp:nvSpPr>
      <dsp:spPr>
        <a:xfrm>
          <a:off x="0" y="1372129"/>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Juries that do not have to reach a unanimous decision render their judgments twice as quickly and are far less likely to be hung juries.</a:t>
          </a:r>
          <a:endParaRPr lang="en-US" sz="2300" kern="1200"/>
        </a:p>
      </dsp:txBody>
      <dsp:txXfrm>
        <a:off x="59114" y="1431243"/>
        <a:ext cx="8263772" cy="1092721"/>
      </dsp:txXfrm>
    </dsp:sp>
    <dsp:sp modelId="{591E49C5-DB41-4934-A445-C71ABCBF9FA1}">
      <dsp:nvSpPr>
        <dsp:cNvPr id="0" name=""/>
        <dsp:cNvSpPr/>
      </dsp:nvSpPr>
      <dsp:spPr>
        <a:xfrm>
          <a:off x="0" y="2649319"/>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smtClean="0"/>
            <a:t>Several alterations of procedure have been developed to help jurors remember and process trial information, but their impact is not yet known.</a:t>
          </a:r>
          <a:endParaRPr lang="en-US" sz="2300" kern="1200"/>
        </a:p>
      </dsp:txBody>
      <dsp:txXfrm>
        <a:off x="59114" y="2708433"/>
        <a:ext cx="8263772" cy="1092721"/>
      </dsp:txXfrm>
    </dsp:sp>
    <dsp:sp modelId="{515A5247-37C3-41AA-94F4-558E317F0013}">
      <dsp:nvSpPr>
        <dsp:cNvPr id="0" name=""/>
        <dsp:cNvSpPr/>
      </dsp:nvSpPr>
      <dsp:spPr>
        <a:xfrm>
          <a:off x="0" y="3926510"/>
          <a:ext cx="8382000" cy="1210949"/>
        </a:xfrm>
        <a:prstGeom prst="roundRect">
          <a:avLst/>
        </a:prstGeom>
        <a:solidFill>
          <a:schemeClr val="dk2">
            <a:hueOff val="0"/>
            <a:satOff val="0"/>
            <a:lumOff val="0"/>
            <a:alphaOff val="0"/>
          </a:schemeClr>
        </a:solidFill>
        <a:ln w="11429" cap="flat" cmpd="sng" algn="ctr">
          <a:solidFill>
            <a:schemeClr val="l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fr-FR" sz="2300" b="1" kern="1200" dirty="0" smtClean="0"/>
            <a:t>Voir dire</a:t>
          </a:r>
          <a:r>
            <a:rPr lang="fr-FR" sz="2300" b="1" i="1" kern="1200" dirty="0" smtClean="0"/>
            <a:t> </a:t>
          </a:r>
          <a:r>
            <a:rPr lang="en-US" sz="2300" kern="1200" dirty="0" smtClean="0"/>
            <a:t>procedures are often used to select jury members, but this process can undermine the representativeness of the jury.</a:t>
          </a:r>
          <a:endParaRPr lang="en-US" sz="2300" kern="1200" dirty="0"/>
        </a:p>
      </dsp:txBody>
      <dsp:txXfrm>
        <a:off x="59114" y="3985624"/>
        <a:ext cx="8263772" cy="10927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15C2-6B35-4AC2-B9F9-D3BE55C307B1}">
      <dsp:nvSpPr>
        <dsp:cNvPr id="0" name=""/>
        <dsp:cNvSpPr/>
      </dsp:nvSpPr>
      <dsp:spPr>
        <a:xfrm>
          <a:off x="253958" y="454719"/>
          <a:ext cx="2035083"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Majority Influence</a:t>
          </a:r>
          <a:endParaRPr lang="en-US" sz="2000" b="1" kern="1200" dirty="0"/>
        </a:p>
      </dsp:txBody>
      <dsp:txXfrm>
        <a:off x="274682" y="475443"/>
        <a:ext cx="1993635" cy="666133"/>
      </dsp:txXfrm>
    </dsp:sp>
    <dsp:sp modelId="{36A370F6-DC15-46B9-BA20-2B732E1F4572}">
      <dsp:nvSpPr>
        <dsp:cNvPr id="0" name=""/>
        <dsp:cNvSpPr/>
      </dsp:nvSpPr>
      <dsp:spPr>
        <a:xfrm>
          <a:off x="411747" y="1162300"/>
          <a:ext cx="91440" cy="641110"/>
        </a:xfrm>
        <a:custGeom>
          <a:avLst/>
          <a:gdLst/>
          <a:ahLst/>
          <a:cxnLst/>
          <a:rect l="0" t="0" r="0" b="0"/>
          <a:pathLst>
            <a:path>
              <a:moveTo>
                <a:pt x="45720" y="0"/>
              </a:moveTo>
              <a:lnTo>
                <a:pt x="45720" y="641110"/>
              </a:lnTo>
              <a:lnTo>
                <a:pt x="129121" y="64111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2AB06B-2BBD-425D-9684-9E282DEA8019}">
      <dsp:nvSpPr>
        <dsp:cNvPr id="0" name=""/>
        <dsp:cNvSpPr/>
      </dsp:nvSpPr>
      <dsp:spPr>
        <a:xfrm>
          <a:off x="540869" y="1402247"/>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dsp:txBody>
      <dsp:txXfrm>
        <a:off x="564368" y="1425746"/>
        <a:ext cx="1890554" cy="755329"/>
      </dsp:txXfrm>
    </dsp:sp>
    <dsp:sp modelId="{B4A19F2D-A9EB-4A52-ABD8-211F0721C623}">
      <dsp:nvSpPr>
        <dsp:cNvPr id="0" name=""/>
        <dsp:cNvSpPr/>
      </dsp:nvSpPr>
      <dsp:spPr>
        <a:xfrm>
          <a:off x="411747" y="1162300"/>
          <a:ext cx="91440" cy="1556269"/>
        </a:xfrm>
        <a:custGeom>
          <a:avLst/>
          <a:gdLst/>
          <a:ahLst/>
          <a:cxnLst/>
          <a:rect l="0" t="0" r="0" b="0"/>
          <a:pathLst>
            <a:path>
              <a:moveTo>
                <a:pt x="45720" y="0"/>
              </a:moveTo>
              <a:lnTo>
                <a:pt x="45720" y="1556269"/>
              </a:lnTo>
              <a:lnTo>
                <a:pt x="129121" y="155626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466BEE-FA7D-47DA-AD8C-57FD0D0684F8}">
      <dsp:nvSpPr>
        <dsp:cNvPr id="0" name=""/>
        <dsp:cNvSpPr/>
      </dsp:nvSpPr>
      <dsp:spPr>
        <a:xfrm>
          <a:off x="540869" y="2317406"/>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dsp:txBody>
      <dsp:txXfrm>
        <a:off x="564368" y="2340905"/>
        <a:ext cx="1890554" cy="755329"/>
      </dsp:txXfrm>
    </dsp:sp>
    <dsp:sp modelId="{E27CEEB9-C5C5-4428-8D46-3D4E482A0CCB}">
      <dsp:nvSpPr>
        <dsp:cNvPr id="0" name=""/>
        <dsp:cNvSpPr/>
      </dsp:nvSpPr>
      <dsp:spPr>
        <a:xfrm>
          <a:off x="411747" y="1162300"/>
          <a:ext cx="91440" cy="2471428"/>
        </a:xfrm>
        <a:custGeom>
          <a:avLst/>
          <a:gdLst/>
          <a:ahLst/>
          <a:cxnLst/>
          <a:rect l="0" t="0" r="0" b="0"/>
          <a:pathLst>
            <a:path>
              <a:moveTo>
                <a:pt x="45720" y="0"/>
              </a:moveTo>
              <a:lnTo>
                <a:pt x="45720" y="2471428"/>
              </a:lnTo>
              <a:lnTo>
                <a:pt x="129121" y="2471428"/>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D9BDFA-2657-4E34-8747-998B26859DF2}">
      <dsp:nvSpPr>
        <dsp:cNvPr id="0" name=""/>
        <dsp:cNvSpPr/>
      </dsp:nvSpPr>
      <dsp:spPr>
        <a:xfrm>
          <a:off x="540869" y="3232565"/>
          <a:ext cx="1937552" cy="80232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Who Will </a:t>
          </a:r>
        </a:p>
        <a:p>
          <a:pPr lvl="0" algn="ctr" defTabSz="711200">
            <a:lnSpc>
              <a:spcPct val="90000"/>
            </a:lnSpc>
            <a:spcBef>
              <a:spcPct val="0"/>
            </a:spcBef>
            <a:spcAft>
              <a:spcPct val="35000"/>
            </a:spcAft>
          </a:pPr>
          <a:r>
            <a:rPr lang="en-US" sz="1600" i="1" kern="1200" dirty="0" smtClean="0"/>
            <a:t>Conform?</a:t>
          </a:r>
          <a:endParaRPr lang="en-US" sz="1600" kern="1200" dirty="0"/>
        </a:p>
      </dsp:txBody>
      <dsp:txXfrm>
        <a:off x="564368" y="3256064"/>
        <a:ext cx="1890554" cy="755329"/>
      </dsp:txXfrm>
    </dsp:sp>
    <dsp:sp modelId="{5B90EABF-21F1-4B0D-816A-82D42DF6D9C1}">
      <dsp:nvSpPr>
        <dsp:cNvPr id="0" name=""/>
        <dsp:cNvSpPr/>
      </dsp:nvSpPr>
      <dsp:spPr>
        <a:xfrm>
          <a:off x="2479149" y="454719"/>
          <a:ext cx="2437926" cy="707581"/>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Minority Influence</a:t>
          </a:r>
          <a:endParaRPr lang="en-US" sz="2000" b="1" kern="1200" dirty="0"/>
        </a:p>
      </dsp:txBody>
      <dsp:txXfrm>
        <a:off x="2499873" y="475443"/>
        <a:ext cx="2396478" cy="666133"/>
      </dsp:txXfrm>
    </dsp:sp>
    <dsp:sp modelId="{C5333E39-E90C-4057-A1B7-04EC87A85641}">
      <dsp:nvSpPr>
        <dsp:cNvPr id="0" name=""/>
        <dsp:cNvSpPr/>
      </dsp:nvSpPr>
      <dsp:spPr>
        <a:xfrm>
          <a:off x="2722941" y="1162300"/>
          <a:ext cx="135953" cy="640799"/>
        </a:xfrm>
        <a:custGeom>
          <a:avLst/>
          <a:gdLst/>
          <a:ahLst/>
          <a:cxnLst/>
          <a:rect l="0" t="0" r="0" b="0"/>
          <a:pathLst>
            <a:path>
              <a:moveTo>
                <a:pt x="0" y="0"/>
              </a:moveTo>
              <a:lnTo>
                <a:pt x="0" y="640799"/>
              </a:lnTo>
              <a:lnTo>
                <a:pt x="135953" y="64079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3D3331B-F233-439B-8C91-FD9A48A54264}">
      <dsp:nvSpPr>
        <dsp:cNvPr id="0" name=""/>
        <dsp:cNvSpPr/>
      </dsp:nvSpPr>
      <dsp:spPr>
        <a:xfrm>
          <a:off x="2858895" y="1324976"/>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Conversion   Theory</a:t>
          </a:r>
          <a:endParaRPr lang="en-US" sz="1600" kern="1200" dirty="0"/>
        </a:p>
      </dsp:txBody>
      <dsp:txXfrm>
        <a:off x="2886903" y="1352984"/>
        <a:ext cx="1882482" cy="900231"/>
      </dsp:txXfrm>
    </dsp:sp>
    <dsp:sp modelId="{250B6F88-6375-45CF-AC36-1B8B53906E2F}">
      <dsp:nvSpPr>
        <dsp:cNvPr id="0" name=""/>
        <dsp:cNvSpPr/>
      </dsp:nvSpPr>
      <dsp:spPr>
        <a:xfrm>
          <a:off x="2722941" y="1162300"/>
          <a:ext cx="135953" cy="1709877"/>
        </a:xfrm>
        <a:custGeom>
          <a:avLst/>
          <a:gdLst/>
          <a:ahLst/>
          <a:cxnLst/>
          <a:rect l="0" t="0" r="0" b="0"/>
          <a:pathLst>
            <a:path>
              <a:moveTo>
                <a:pt x="0" y="0"/>
              </a:moveTo>
              <a:lnTo>
                <a:pt x="0" y="1709877"/>
              </a:lnTo>
              <a:lnTo>
                <a:pt x="135953" y="1709877"/>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F243DF-7C2E-402B-9172-F04CB26DEE0D}">
      <dsp:nvSpPr>
        <dsp:cNvPr id="0" name=""/>
        <dsp:cNvSpPr/>
      </dsp:nvSpPr>
      <dsp:spPr>
        <a:xfrm>
          <a:off x="2858895" y="2394054"/>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Predicting Minority Influence</a:t>
          </a:r>
          <a:endParaRPr lang="en-US" sz="1600" kern="1200" dirty="0"/>
        </a:p>
      </dsp:txBody>
      <dsp:txXfrm>
        <a:off x="2886903" y="2422062"/>
        <a:ext cx="1882482" cy="900231"/>
      </dsp:txXfrm>
    </dsp:sp>
    <dsp:sp modelId="{11CA1C55-4D03-4850-B2DA-FDACB6719176}">
      <dsp:nvSpPr>
        <dsp:cNvPr id="0" name=""/>
        <dsp:cNvSpPr/>
      </dsp:nvSpPr>
      <dsp:spPr>
        <a:xfrm>
          <a:off x="2722941" y="1162300"/>
          <a:ext cx="135953" cy="2778956"/>
        </a:xfrm>
        <a:custGeom>
          <a:avLst/>
          <a:gdLst/>
          <a:ahLst/>
          <a:cxnLst/>
          <a:rect l="0" t="0" r="0" b="0"/>
          <a:pathLst>
            <a:path>
              <a:moveTo>
                <a:pt x="0" y="0"/>
              </a:moveTo>
              <a:lnTo>
                <a:pt x="0" y="2778956"/>
              </a:lnTo>
              <a:lnTo>
                <a:pt x="135953" y="277895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7903C4-8464-431D-A4D4-C6C93608C969}">
      <dsp:nvSpPr>
        <dsp:cNvPr id="0" name=""/>
        <dsp:cNvSpPr/>
      </dsp:nvSpPr>
      <dsp:spPr>
        <a:xfrm>
          <a:off x="2858895" y="3463133"/>
          <a:ext cx="1938498" cy="95624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Dynamic Social Impact Theory</a:t>
          </a:r>
          <a:endParaRPr lang="en-US" sz="1600" kern="1200" dirty="0"/>
        </a:p>
      </dsp:txBody>
      <dsp:txXfrm>
        <a:off x="2886903" y="3491141"/>
        <a:ext cx="1882482" cy="900231"/>
      </dsp:txXfrm>
    </dsp:sp>
    <dsp:sp modelId="{533B6719-EA57-4B16-9270-B94A00002707}">
      <dsp:nvSpPr>
        <dsp:cNvPr id="0" name=""/>
        <dsp:cNvSpPr/>
      </dsp:nvSpPr>
      <dsp:spPr>
        <a:xfrm>
          <a:off x="5022387" y="423040"/>
          <a:ext cx="1849607" cy="767946"/>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Sources of </a:t>
          </a:r>
        </a:p>
        <a:p>
          <a:pPr lvl="0" algn="ctr" defTabSz="889000">
            <a:lnSpc>
              <a:spcPct val="90000"/>
            </a:lnSpc>
            <a:spcBef>
              <a:spcPct val="0"/>
            </a:spcBef>
            <a:spcAft>
              <a:spcPct val="35000"/>
            </a:spcAft>
          </a:pPr>
          <a:r>
            <a:rPr lang="en-US" sz="2000" b="1" kern="1200" dirty="0" smtClean="0"/>
            <a:t>Influence</a:t>
          </a:r>
          <a:endParaRPr lang="en-US" sz="2000" b="1" kern="1200" dirty="0"/>
        </a:p>
      </dsp:txBody>
      <dsp:txXfrm>
        <a:off x="5044879" y="445532"/>
        <a:ext cx="1804623" cy="722962"/>
      </dsp:txXfrm>
    </dsp:sp>
    <dsp:sp modelId="{E35A405B-6E53-41DE-A453-E15C27CC9AFD}">
      <dsp:nvSpPr>
        <dsp:cNvPr id="0" name=""/>
        <dsp:cNvSpPr/>
      </dsp:nvSpPr>
      <dsp:spPr>
        <a:xfrm>
          <a:off x="5207348" y="1190987"/>
          <a:ext cx="126653" cy="518776"/>
        </a:xfrm>
        <a:custGeom>
          <a:avLst/>
          <a:gdLst/>
          <a:ahLst/>
          <a:cxnLst/>
          <a:rect l="0" t="0" r="0" b="0"/>
          <a:pathLst>
            <a:path>
              <a:moveTo>
                <a:pt x="0" y="0"/>
              </a:moveTo>
              <a:lnTo>
                <a:pt x="0" y="518776"/>
              </a:lnTo>
              <a:lnTo>
                <a:pt x="126653" y="51877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69A8C58-6649-49B6-82B1-C3047A0E18F8}">
      <dsp:nvSpPr>
        <dsp:cNvPr id="0" name=""/>
        <dsp:cNvSpPr/>
      </dsp:nvSpPr>
      <dsp:spPr>
        <a:xfrm>
          <a:off x="5334001" y="1338263"/>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Implicit Influence</a:t>
          </a:r>
          <a:endParaRPr lang="en-US" sz="1600" kern="1200" dirty="0"/>
        </a:p>
      </dsp:txBody>
      <dsp:txXfrm>
        <a:off x="5355763" y="1360025"/>
        <a:ext cx="1622360" cy="699477"/>
      </dsp:txXfrm>
    </dsp:sp>
    <dsp:sp modelId="{F6B98432-30A2-4318-B0FD-DCF5A29F482A}">
      <dsp:nvSpPr>
        <dsp:cNvPr id="0" name=""/>
        <dsp:cNvSpPr/>
      </dsp:nvSpPr>
      <dsp:spPr>
        <a:xfrm>
          <a:off x="5207348" y="1190987"/>
          <a:ext cx="126653" cy="1374609"/>
        </a:xfrm>
        <a:custGeom>
          <a:avLst/>
          <a:gdLst/>
          <a:ahLst/>
          <a:cxnLst/>
          <a:rect l="0" t="0" r="0" b="0"/>
          <a:pathLst>
            <a:path>
              <a:moveTo>
                <a:pt x="0" y="0"/>
              </a:moveTo>
              <a:lnTo>
                <a:pt x="0" y="1374609"/>
              </a:lnTo>
              <a:lnTo>
                <a:pt x="126653" y="137460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ABB19BF-7797-45D4-9836-8A970CDF555B}">
      <dsp:nvSpPr>
        <dsp:cNvPr id="0" name=""/>
        <dsp:cNvSpPr/>
      </dsp:nvSpPr>
      <dsp:spPr>
        <a:xfrm>
          <a:off x="5334001" y="2194095"/>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Informational Influence</a:t>
          </a:r>
          <a:endParaRPr lang="en-US" sz="1600" kern="1200" dirty="0"/>
        </a:p>
      </dsp:txBody>
      <dsp:txXfrm>
        <a:off x="5355763" y="2215857"/>
        <a:ext cx="1622360" cy="699477"/>
      </dsp:txXfrm>
    </dsp:sp>
    <dsp:sp modelId="{04163BF2-B088-4694-A9D0-49BF82C9FD40}">
      <dsp:nvSpPr>
        <dsp:cNvPr id="0" name=""/>
        <dsp:cNvSpPr/>
      </dsp:nvSpPr>
      <dsp:spPr>
        <a:xfrm>
          <a:off x="5207348" y="1190987"/>
          <a:ext cx="126653" cy="2230441"/>
        </a:xfrm>
        <a:custGeom>
          <a:avLst/>
          <a:gdLst/>
          <a:ahLst/>
          <a:cxnLst/>
          <a:rect l="0" t="0" r="0" b="0"/>
          <a:pathLst>
            <a:path>
              <a:moveTo>
                <a:pt x="0" y="0"/>
              </a:moveTo>
              <a:lnTo>
                <a:pt x="0" y="2230441"/>
              </a:lnTo>
              <a:lnTo>
                <a:pt x="126653" y="2230441"/>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BCA588D-66AD-4CF7-905F-A19A8F7FF478}">
      <dsp:nvSpPr>
        <dsp:cNvPr id="0" name=""/>
        <dsp:cNvSpPr/>
      </dsp:nvSpPr>
      <dsp:spPr>
        <a:xfrm>
          <a:off x="5334001" y="3049928"/>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Normative Influence</a:t>
          </a:r>
          <a:endParaRPr lang="en-US" sz="1600" kern="1200" dirty="0"/>
        </a:p>
      </dsp:txBody>
      <dsp:txXfrm>
        <a:off x="5355763" y="3071690"/>
        <a:ext cx="1622360" cy="699477"/>
      </dsp:txXfrm>
    </dsp:sp>
    <dsp:sp modelId="{7C8435EB-FAD4-4304-9850-66644145938A}">
      <dsp:nvSpPr>
        <dsp:cNvPr id="0" name=""/>
        <dsp:cNvSpPr/>
      </dsp:nvSpPr>
      <dsp:spPr>
        <a:xfrm>
          <a:off x="5207348" y="1190987"/>
          <a:ext cx="126653" cy="3086274"/>
        </a:xfrm>
        <a:custGeom>
          <a:avLst/>
          <a:gdLst/>
          <a:ahLst/>
          <a:cxnLst/>
          <a:rect l="0" t="0" r="0" b="0"/>
          <a:pathLst>
            <a:path>
              <a:moveTo>
                <a:pt x="0" y="0"/>
              </a:moveTo>
              <a:lnTo>
                <a:pt x="0" y="3086274"/>
              </a:lnTo>
              <a:lnTo>
                <a:pt x="126653" y="3086274"/>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7DB6488-3954-4FB0-9A6C-922191CEF60C}">
      <dsp:nvSpPr>
        <dsp:cNvPr id="0" name=""/>
        <dsp:cNvSpPr/>
      </dsp:nvSpPr>
      <dsp:spPr>
        <a:xfrm>
          <a:off x="5334001" y="3905760"/>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dsp:txBody>
      <dsp:txXfrm>
        <a:off x="5355763" y="3927522"/>
        <a:ext cx="1622360" cy="699477"/>
      </dsp:txXfrm>
    </dsp:sp>
    <dsp:sp modelId="{9C97240C-BBA6-4B65-992F-11E28AD6A336}">
      <dsp:nvSpPr>
        <dsp:cNvPr id="0" name=""/>
        <dsp:cNvSpPr/>
      </dsp:nvSpPr>
      <dsp:spPr>
        <a:xfrm>
          <a:off x="5207348" y="1190987"/>
          <a:ext cx="126653" cy="3942106"/>
        </a:xfrm>
        <a:custGeom>
          <a:avLst/>
          <a:gdLst/>
          <a:ahLst/>
          <a:cxnLst/>
          <a:rect l="0" t="0" r="0" b="0"/>
          <a:pathLst>
            <a:path>
              <a:moveTo>
                <a:pt x="0" y="0"/>
              </a:moveTo>
              <a:lnTo>
                <a:pt x="0" y="3942106"/>
              </a:lnTo>
              <a:lnTo>
                <a:pt x="126653" y="3942106"/>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0313911-0B77-41BB-AB82-997AE10771D3}">
      <dsp:nvSpPr>
        <dsp:cNvPr id="0" name=""/>
        <dsp:cNvSpPr/>
      </dsp:nvSpPr>
      <dsp:spPr>
        <a:xfrm>
          <a:off x="5334001" y="4761592"/>
          <a:ext cx="1665884" cy="743001"/>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When Influence Inhibits: The Bystander Effect</a:t>
          </a:r>
          <a:endParaRPr lang="en-US" sz="1600" kern="1200" dirty="0"/>
        </a:p>
      </dsp:txBody>
      <dsp:txXfrm>
        <a:off x="5355763" y="4783354"/>
        <a:ext cx="1622360" cy="699477"/>
      </dsp:txXfrm>
    </dsp:sp>
    <dsp:sp modelId="{BA52DAE7-7331-4833-8D23-9DBA9A8A17D2}">
      <dsp:nvSpPr>
        <dsp:cNvPr id="0" name=""/>
        <dsp:cNvSpPr/>
      </dsp:nvSpPr>
      <dsp:spPr>
        <a:xfrm>
          <a:off x="7004024" y="359165"/>
          <a:ext cx="1958999" cy="805667"/>
        </a:xfrm>
        <a:prstGeom prst="roundRect">
          <a:avLst>
            <a:gd name="adj" fmla="val 10000"/>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Application: </a:t>
          </a:r>
        </a:p>
        <a:p>
          <a:pPr lvl="0" algn="ctr" defTabSz="889000">
            <a:lnSpc>
              <a:spcPct val="90000"/>
            </a:lnSpc>
            <a:spcBef>
              <a:spcPct val="0"/>
            </a:spcBef>
            <a:spcAft>
              <a:spcPct val="35000"/>
            </a:spcAft>
          </a:pPr>
          <a:r>
            <a:rPr lang="en-US" sz="2000" b="1" kern="1200" dirty="0" smtClean="0"/>
            <a:t>Juries</a:t>
          </a:r>
          <a:endParaRPr lang="en-US" sz="2000" b="1" kern="1200" dirty="0"/>
        </a:p>
      </dsp:txBody>
      <dsp:txXfrm>
        <a:off x="7027621" y="382762"/>
        <a:ext cx="1911805" cy="758473"/>
      </dsp:txXfrm>
    </dsp:sp>
    <dsp:sp modelId="{CF3B493A-974B-446C-9376-C00B0A7300CC}">
      <dsp:nvSpPr>
        <dsp:cNvPr id="0" name=""/>
        <dsp:cNvSpPr/>
      </dsp:nvSpPr>
      <dsp:spPr>
        <a:xfrm>
          <a:off x="7199924" y="1164832"/>
          <a:ext cx="140484" cy="668302"/>
        </a:xfrm>
        <a:custGeom>
          <a:avLst/>
          <a:gdLst/>
          <a:ahLst/>
          <a:cxnLst/>
          <a:rect l="0" t="0" r="0" b="0"/>
          <a:pathLst>
            <a:path>
              <a:moveTo>
                <a:pt x="0" y="0"/>
              </a:moveTo>
              <a:lnTo>
                <a:pt x="0" y="668302"/>
              </a:lnTo>
              <a:lnTo>
                <a:pt x="140484" y="668302"/>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866135-EFC7-4DA1-B310-7F2B16E13CAA}">
      <dsp:nvSpPr>
        <dsp:cNvPr id="0" name=""/>
        <dsp:cNvSpPr/>
      </dsp:nvSpPr>
      <dsp:spPr>
        <a:xfrm>
          <a:off x="7340408" y="1427517"/>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Jury </a:t>
          </a:r>
        </a:p>
        <a:p>
          <a:pPr lvl="0" algn="ctr" defTabSz="711200">
            <a:lnSpc>
              <a:spcPct val="90000"/>
            </a:lnSpc>
            <a:spcBef>
              <a:spcPct val="0"/>
            </a:spcBef>
            <a:spcAft>
              <a:spcPct val="35000"/>
            </a:spcAft>
          </a:pPr>
          <a:r>
            <a:rPr lang="en-US" sz="1600" kern="1200" dirty="0" smtClean="0"/>
            <a:t>Dynamics</a:t>
          </a:r>
          <a:endParaRPr lang="en-US" sz="1600" kern="1200" dirty="0"/>
        </a:p>
      </dsp:txBody>
      <dsp:txXfrm>
        <a:off x="7364168" y="1451277"/>
        <a:ext cx="1441972" cy="763717"/>
      </dsp:txXfrm>
    </dsp:sp>
    <dsp:sp modelId="{DBC9AC8B-678B-4C67-A207-A76268F2523B}">
      <dsp:nvSpPr>
        <dsp:cNvPr id="0" name=""/>
        <dsp:cNvSpPr/>
      </dsp:nvSpPr>
      <dsp:spPr>
        <a:xfrm>
          <a:off x="7199924" y="1164832"/>
          <a:ext cx="140484" cy="1592370"/>
        </a:xfrm>
        <a:custGeom>
          <a:avLst/>
          <a:gdLst/>
          <a:ahLst/>
          <a:cxnLst/>
          <a:rect l="0" t="0" r="0" b="0"/>
          <a:pathLst>
            <a:path>
              <a:moveTo>
                <a:pt x="0" y="0"/>
              </a:moveTo>
              <a:lnTo>
                <a:pt x="0" y="1592370"/>
              </a:lnTo>
              <a:lnTo>
                <a:pt x="140484" y="1592370"/>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C278E2-2839-462F-8680-AE763B64478B}">
      <dsp:nvSpPr>
        <dsp:cNvPr id="0" name=""/>
        <dsp:cNvSpPr/>
      </dsp:nvSpPr>
      <dsp:spPr>
        <a:xfrm>
          <a:off x="7340408" y="2351585"/>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How Effective are Juries?</a:t>
          </a:r>
          <a:endParaRPr lang="en-US" sz="1600" kern="1200" dirty="0"/>
        </a:p>
      </dsp:txBody>
      <dsp:txXfrm>
        <a:off x="7364168" y="2375345"/>
        <a:ext cx="1441972" cy="763717"/>
      </dsp:txXfrm>
    </dsp:sp>
    <dsp:sp modelId="{D5980702-9A45-4879-B94A-900DC5D7388B}">
      <dsp:nvSpPr>
        <dsp:cNvPr id="0" name=""/>
        <dsp:cNvSpPr/>
      </dsp:nvSpPr>
      <dsp:spPr>
        <a:xfrm>
          <a:off x="7199924" y="1164832"/>
          <a:ext cx="140484" cy="2516439"/>
        </a:xfrm>
        <a:custGeom>
          <a:avLst/>
          <a:gdLst/>
          <a:ahLst/>
          <a:cxnLst/>
          <a:rect l="0" t="0" r="0" b="0"/>
          <a:pathLst>
            <a:path>
              <a:moveTo>
                <a:pt x="0" y="0"/>
              </a:moveTo>
              <a:lnTo>
                <a:pt x="0" y="2516439"/>
              </a:lnTo>
              <a:lnTo>
                <a:pt x="140484" y="2516439"/>
              </a:lnTo>
            </a:path>
          </a:pathLst>
        </a:custGeom>
        <a:noFill/>
        <a:ln w="11429" cap="flat" cmpd="sng" algn="ctr">
          <a:solidFill>
            <a:schemeClr val="dk2">
              <a:shade val="60000"/>
              <a:hueOff val="0"/>
              <a:satOff val="0"/>
              <a:lumOff val="0"/>
              <a:alphaOff val="0"/>
            </a:schemeClr>
          </a:solidFill>
          <a:prstDash val="sysDash"/>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5F7B75-5621-4121-8718-5E078DBFF017}">
      <dsp:nvSpPr>
        <dsp:cNvPr id="0" name=""/>
        <dsp:cNvSpPr/>
      </dsp:nvSpPr>
      <dsp:spPr>
        <a:xfrm>
          <a:off x="7340408" y="3275653"/>
          <a:ext cx="1489492" cy="811237"/>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Improving Juries</a:t>
          </a:r>
          <a:endParaRPr lang="en-US" sz="1600" kern="1200" dirty="0"/>
        </a:p>
      </dsp:txBody>
      <dsp:txXfrm>
        <a:off x="7364168" y="3299413"/>
        <a:ext cx="1441972" cy="7637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6963E-2D61-4DC8-BB26-9D347ADE2114}" type="datetimeFigureOut">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96949-5E43-4DF2-A1F7-13D4E74022FF}" type="slidenum">
              <a:rPr lang="en-US" smtClean="0"/>
              <a:pPr/>
              <a:t>‹#›</a:t>
            </a:fld>
            <a:endParaRPr lang="en-US"/>
          </a:p>
        </p:txBody>
      </p:sp>
    </p:spTree>
    <p:extLst>
      <p:ext uri="{BB962C8B-B14F-4D97-AF65-F5344CB8AC3E}">
        <p14:creationId xmlns:p14="http://schemas.microsoft.com/office/powerpoint/2010/main" val="56601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4A4A036-D9D0-45F2-BCAD-ED80D048D4AB}" type="slidenum">
              <a:rPr lang="en-US" smtClean="0"/>
              <a:pPr/>
              <a:t>28</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2FCA15E-A339-4725-93C1-77F9F8D7EC5B}" type="slidenum">
              <a:rPr lang="en-US" smtClean="0"/>
              <a:pPr/>
              <a:t>29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A33BE-1C4C-4627-BDA5-E49009AED580}" type="slidenum">
              <a:rPr lang="en-US"/>
              <a:pPr/>
              <a:t>31</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Longstanding tradition of the jury, whose history we need not review: finder of fact, commissioned to make the decision of guilt; impartial and also representative of the community.</a:t>
            </a:r>
          </a:p>
          <a:p>
            <a:r>
              <a:rPr lang="en-US"/>
              <a:t>Seventh Amendment: …the right of trial by jury shall be preserved, and no fact tried by a jury, shall be otherwise re-examined in any Court of the United States</a:t>
            </a:r>
          </a:p>
          <a:p>
            <a:r>
              <a:rPr lang="en-US"/>
              <a:t>Juries, like all groups, make people nervous.  Feel that they will fail to honor their charge of making a just decision, where just is based on distributive justice and on procedural justice.  </a:t>
            </a:r>
          </a:p>
          <a:p>
            <a:r>
              <a:rPr lang="en-US"/>
              <a:t>This fear, or distrust, of juries lies at the heart of common complaints about juries.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596A6-EB3F-4A66-82BE-7828094519AE}" type="slidenum">
              <a:rPr lang="en-US"/>
              <a:pPr/>
              <a:t>32</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04F088-83AE-41FA-A651-7C664E223FA4}" type="slidenum">
              <a:rPr lang="en-US"/>
              <a:pPr/>
              <a:t>33</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A127B-470F-47C0-85B9-446136B73105}" type="slidenum">
              <a:rPr lang="en-US"/>
              <a:pPr/>
              <a:t>34</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5784E-900A-4549-88C2-DA012BD0ECC9}" type="slidenum">
              <a:rPr lang="en-US"/>
              <a:pPr/>
              <a:t>35</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98538-FDBF-430B-9659-170D7E394E45}" type="slidenum">
              <a:rPr lang="en-US"/>
              <a:pPr/>
              <a:t>36</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82BBC-1D8B-4800-9C55-4E89041F683E}" type="slidenum">
              <a:rPr lang="en-US"/>
              <a:pPr/>
              <a:t>37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B0426-7245-4E11-89BF-7C0C9D010F63}" type="slidenum">
              <a:rPr lang="en-US"/>
              <a:pPr/>
              <a:t>38</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67F7B-5983-4CA5-93D3-2565C8B25C42}" type="slidenum">
              <a:rPr lang="en-US"/>
              <a:pPr/>
              <a:t>39</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8663B-99AC-45C8-BEAC-95CE07ADAD15}" type="slidenum">
              <a:rPr lang="en-US"/>
              <a:pPr/>
              <a:t>40</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6BDC3-B588-4A33-8E93-98236F64982F}" type="slidenum">
              <a:rPr lang="en-US"/>
              <a:pPr/>
              <a:t>41</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CB0D7-09E9-4EB3-A9E6-BBAD729154D4}" type="slidenum">
              <a:rPr lang="en-US"/>
              <a:pPr/>
              <a:t>42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t>Norman Rockwell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933E9-EF4E-49E2-8F6D-20485F4BA91A}" type="slidenum">
              <a:rPr lang="en-US"/>
              <a:pPr/>
              <a:t>43</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38CCA-E86E-4478-AB25-A1350C0AB8A6}" type="slidenum">
              <a:rPr lang="en-US"/>
              <a:pPr/>
              <a:t>44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296949-5E43-4DF2-A1F7-13D4E74022FF}"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47A0-649E-4754-983B-791120065917}" type="slidenum">
              <a:rPr lang="en-US"/>
              <a:pPr/>
              <a:t>16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296949-5E43-4DF2-A1F7-13D4E74022F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67196D94-6EF6-4FEB-A20D-1BF173CF7EBA}" type="datetimeFigureOut">
              <a:rPr lang="en-US" smtClean="0"/>
              <a:pPr/>
              <a:t>2/27/2013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bg2">
                    <a:lumMod val="25000"/>
                  </a:schemeClr>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8D892-E17E-4BF7-81ED-AAB8FC0C4B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4A8D892-E17E-4BF7-81ED-AAB8FC0C4B3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5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39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26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86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081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82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684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23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196D94-6EF6-4FEB-A20D-1BF173CF7EBA}"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4A8D892-E17E-4BF7-81ED-AAB8FC0C4B3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66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93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1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2">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7196D94-6EF6-4FEB-A20D-1BF173CF7EBA}" type="datetimeFigureOut">
              <a:rPr lang="en-US" smtClean="0"/>
              <a:pPr/>
              <a:t>2/27/2013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196D94-6EF6-4FEB-A20D-1BF173CF7EBA}"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8D892-E17E-4BF7-81ED-AAB8FC0C4B3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2">
              <a:lumMod val="75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solidFill>
            <a:schemeClr val="tx2">
              <a:lumMod val="75000"/>
            </a:schemeClr>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tx2">
              <a:lumMod val="75000"/>
            </a:schemeClr>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67196D94-6EF6-4FEB-A20D-1BF173CF7EBA}" type="datetimeFigureOut">
              <a:rPr lang="en-US" smtClean="0"/>
              <a:pPr/>
              <a:t>2/27/2013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lvl1pPr>
              <a:defRPr>
                <a:solidFill>
                  <a:schemeClr val="bg2">
                    <a:lumMod val="25000"/>
                  </a:schemeClr>
                </a:solidFill>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4A8D892-E17E-4BF7-81ED-AAB8FC0C4B3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196D94-6EF6-4FEB-A20D-1BF173CF7EBA}" type="datetimeFigureOut">
              <a:rPr lang="en-US" smtClean="0"/>
              <a:pPr/>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4A8D892-E17E-4BF7-81ED-AAB8FC0C4B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196D94-6EF6-4FEB-A20D-1BF173CF7EBA}" type="datetimeFigureOut">
              <a:rPr lang="en-US" smtClean="0"/>
              <a:pPr/>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4A8D892-E17E-4BF7-81ED-AAB8FC0C4B3D}" type="slidenum">
              <a:rPr lang="en-US" smtClean="0"/>
              <a:pPr/>
              <a:t>‹#›</a:t>
            </a:fld>
            <a:endParaRPr lang="en-US"/>
          </a:p>
        </p:txBody>
      </p:sp>
      <p:sp>
        <p:nvSpPr>
          <p:cNvPr id="11" name="Rectangle 10"/>
          <p:cNvSpPr/>
          <p:nvPr userDrawn="1"/>
        </p:nvSpPr>
        <p:spPr>
          <a:xfrm>
            <a:off x="0" y="0"/>
            <a:ext cx="9144000" cy="1590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4A8D892-E17E-4BF7-81ED-AAB8FC0C4B3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7196D94-6EF6-4FEB-A20D-1BF173CF7EBA}" type="datetimeFigureOut">
              <a:rPr lang="en-US" smtClean="0"/>
              <a:pPr/>
              <a:t>2/27/2013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4A8D892-E17E-4BF7-81ED-AAB8FC0C4B3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7196D94-6EF6-4FEB-A20D-1BF173CF7EBA}" type="datetimeFigureOut">
              <a:rPr lang="en-US" smtClean="0"/>
              <a:pPr/>
              <a:t>2/27/2013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196D94-6EF6-4FEB-A20D-1BF173CF7EBA}" type="datetimeFigureOut">
              <a:rPr lang="en-US" smtClean="0"/>
              <a:pPr/>
              <a:t>2/27/2013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4A8D892-E17E-4BF7-81ED-AAB8FC0C4B3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E6D8A-9929-4AC3-BAB2-0A8103E28A88}" type="datetimeFigureOut">
              <a:rPr lang="en-US" smtClean="0">
                <a:solidFill>
                  <a:prstClr val="black">
                    <a:tint val="75000"/>
                  </a:prstClr>
                </a:solidFill>
              </a:rPr>
              <a:pPr/>
              <a:t>2/27/2013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732C4-6EE6-47D2-8DAC-EA8244488B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110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0.tmp"/><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11.tmp"/></Relationships>
</file>

<file path=ppt/slides/_rels/slide15.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jpe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tmp"/><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oleObject" Target="../embeddings/oleObject2.bin"/><Relationship Id="rId10" Type="http://schemas.openxmlformats.org/officeDocument/2006/relationships/image" Target="../media/image29.png"/><Relationship Id="rId4" Type="http://schemas.openxmlformats.org/officeDocument/2006/relationships/image" Target="../media/image30.jpeg"/><Relationship Id="rId9"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oleObject" Target="../embeddings/oleObject5.bin"/><Relationship Id="rId4"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video" Target="file:///C:\Users\dforsyth\Documents\Group%20Dynamics\7%20Influence\Juries\Jury2.mpg" TargetMode="External"/><Relationship Id="rId7" Type="http://schemas.openxmlformats.org/officeDocument/2006/relationships/image" Target="../media/image32.png"/><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7.xml"/><Relationship Id="rId7" Type="http://schemas.openxmlformats.org/officeDocument/2006/relationships/oleObject" Target="../embeddings/oleObject7.bin"/><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e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0.emf"/><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1.e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om/imgres?imgurl=http://www.multimediahelp.org/downloads/graphics/templates/thinker.jpg&amp;imgrefurl=http://www.multimediahelp.org/downloads/graphics/templates/&amp;h=600&amp;w=800&amp;sz=16&amp;tbnid=ScvDHd9-6xW9vM:&amp;tbnh=106&amp;tbnw=142&amp;hl=en&amp;start=54&amp;prev=/images?q=the+thinker&amp;start=40&amp;svnum=10&amp;hl=en&amp;lr=&amp;sa=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5.jpe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27.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46.png"/><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mages.google.com/imgres?imgurl=http://www.multimediahelp.org/downloads/graphics/templates/thinker.jpg&amp;imgrefurl=http://www.multimediahelp.org/downloads/graphics/templates/&amp;h=600&amp;w=800&amp;sz=16&amp;tbnid=ScvDHd9-6xW9vM:&amp;tbnh=106&amp;tbnw=142&amp;hl=en&amp;start=54&amp;prev=/images?q=the+thinker&amp;start=40&amp;svnum=10&amp;hl=en&amp;lr=&amp;sa=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808" y="263856"/>
            <a:ext cx="7696200" cy="1412544"/>
          </a:xfrm>
        </p:spPr>
        <p:txBody>
          <a:bodyPr>
            <a:normAutofit/>
          </a:bodyPr>
          <a:lstStyle/>
          <a:p>
            <a:r>
              <a:rPr lang="en-US" sz="3200" b="1" dirty="0" smtClean="0"/>
              <a:t>7</a:t>
            </a:r>
            <a:r>
              <a:rPr lang="en-US" b="1" dirty="0" smtClean="0"/>
              <a:t/>
            </a:r>
            <a:br>
              <a:rPr lang="en-US" b="1" dirty="0" smtClean="0"/>
            </a:br>
            <a:r>
              <a:rPr lang="en-US" b="1" dirty="0" smtClean="0"/>
              <a:t>Influence</a:t>
            </a:r>
            <a:endParaRPr lang="en-US" b="1" dirty="0"/>
          </a:p>
        </p:txBody>
      </p:sp>
      <p:sp>
        <p:nvSpPr>
          <p:cNvPr id="6" name="TextBox 5"/>
          <p:cNvSpPr txBox="1"/>
          <p:nvPr/>
        </p:nvSpPr>
        <p:spPr>
          <a:xfrm>
            <a:off x="168640" y="2592050"/>
            <a:ext cx="4114800" cy="3785652"/>
          </a:xfrm>
          <a:prstGeom prst="rect">
            <a:avLst/>
          </a:prstGeom>
          <a:noFill/>
        </p:spPr>
        <p:txBody>
          <a:bodyPr wrap="square" rtlCol="0">
            <a:spAutoFit/>
          </a:bodyPr>
          <a:lstStyle/>
          <a:p>
            <a:r>
              <a:rPr lang="en-US" sz="2000" dirty="0">
                <a:solidFill>
                  <a:schemeClr val="bg1"/>
                </a:solidFill>
              </a:rPr>
              <a:t>An interpersonal undercurrent flows beneath the surface of most groups that pushes group members together toward greater consensus, uniformity, homogeneity, and conformity. But other forces push members in divergent directions, promoting dissension, uniqueness, heterogeneity, and independence. Groups require both conformity and rebellion if they are to endure.</a:t>
            </a:r>
          </a:p>
        </p:txBody>
      </p:sp>
      <p:sp>
        <p:nvSpPr>
          <p:cNvPr id="7" name="TextBox 6"/>
          <p:cNvSpPr txBox="1"/>
          <p:nvPr/>
        </p:nvSpPr>
        <p:spPr>
          <a:xfrm>
            <a:off x="4648200" y="2545080"/>
            <a:ext cx="4343400" cy="3877985"/>
          </a:xfrm>
          <a:prstGeom prst="rect">
            <a:avLst/>
          </a:prstGeom>
          <a:noFill/>
        </p:spPr>
        <p:txBody>
          <a:bodyPr wrap="square" rtlCol="0">
            <a:spAutoFit/>
          </a:bodyPr>
          <a:lstStyle/>
          <a:p>
            <a:pPr lvl="0">
              <a:spcAft>
                <a:spcPts val="1200"/>
              </a:spcAft>
              <a:buFont typeface="Wingdings" pitchFamily="2" charset="2"/>
              <a:buChar char="v"/>
            </a:pPr>
            <a:r>
              <a:rPr lang="en-US" sz="2400" dirty="0" smtClean="0">
                <a:solidFill>
                  <a:schemeClr val="bg1"/>
                </a:solidFill>
              </a:rPr>
              <a:t>When do people conform in groups?</a:t>
            </a:r>
          </a:p>
          <a:p>
            <a:pPr lvl="0">
              <a:spcAft>
                <a:spcPts val="1200"/>
              </a:spcAft>
              <a:buFont typeface="Wingdings" pitchFamily="2" charset="2"/>
              <a:buChar char="v"/>
            </a:pPr>
            <a:r>
              <a:rPr lang="en-US" sz="2400" dirty="0" smtClean="0">
                <a:solidFill>
                  <a:schemeClr val="bg1"/>
                </a:solidFill>
              </a:rPr>
              <a:t>When do people resist the group’s influence and, instead, change the group?</a:t>
            </a:r>
          </a:p>
          <a:p>
            <a:pPr lvl="0">
              <a:spcAft>
                <a:spcPts val="1200"/>
              </a:spcAft>
              <a:buFont typeface="Wingdings" pitchFamily="2" charset="2"/>
              <a:buChar char="v"/>
            </a:pPr>
            <a:r>
              <a:rPr lang="en-US" sz="2400" dirty="0" smtClean="0">
                <a:solidFill>
                  <a:schemeClr val="bg1"/>
                </a:solidFill>
              </a:rPr>
              <a:t>What are the sources of social influence?  </a:t>
            </a:r>
          </a:p>
          <a:p>
            <a:pPr lvl="0">
              <a:spcAft>
                <a:spcPts val="1200"/>
              </a:spcAft>
              <a:buFont typeface="Wingdings" pitchFamily="2" charset="2"/>
              <a:buChar char="v"/>
            </a:pPr>
            <a:r>
              <a:rPr lang="en-US" sz="2400" dirty="0" smtClean="0">
                <a:solidFill>
                  <a:schemeClr val="bg1"/>
                </a:solidFill>
              </a:rPr>
              <a:t>Do social influence processes shape jury verdicts?</a:t>
            </a:r>
            <a:endParaRPr lang="en-US" sz="2400" dirty="0">
              <a:solidFill>
                <a:schemeClr val="bg1"/>
              </a:solidFill>
            </a:endParaRP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3649" y="153650"/>
            <a:ext cx="2871375" cy="2284750"/>
          </a:xfrm>
          <a:prstGeom prst="rect">
            <a:avLst/>
          </a:prstGeom>
          <a:noFill/>
          <a:ln w="9525">
            <a:noFill/>
            <a:miter lim="800000"/>
            <a:headEnd/>
            <a:tailEnd/>
          </a:ln>
        </p:spPr>
      </p:pic>
      <p:pic>
        <p:nvPicPr>
          <p:cNvPr id="28673"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164890"/>
            <a:ext cx="2883109" cy="22761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271444"/>
            <a:ext cx="7924800" cy="954107"/>
          </a:xfrm>
          <a:prstGeom prst="rect">
            <a:avLst/>
          </a:prstGeom>
          <a:noFill/>
          <a:ln w="28575">
            <a:noFill/>
            <a:miter lim="800000"/>
            <a:headEnd/>
            <a:tailEnd/>
          </a:ln>
        </p:spPr>
        <p:txBody>
          <a:bodyPr anchor="ctr">
            <a:spAutoFit/>
          </a:bodyPr>
          <a:lstStyle/>
          <a:p>
            <a:pPr algn="ctr" eaLnBrk="0" hangingPunct="0"/>
            <a:r>
              <a:rPr lang="en-US" sz="3200" dirty="0">
                <a:latin typeface="Times New Roman" pitchFamily="18" charset="0"/>
              </a:rPr>
              <a:t>Results: people conform even on this easy task </a:t>
            </a:r>
          </a:p>
          <a:p>
            <a:pPr algn="ctr" eaLnBrk="0" hangingPunct="0"/>
            <a:endParaRPr lang="en-US" sz="2400" dirty="0">
              <a:latin typeface="Times New Roman"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9200" y="1966708"/>
            <a:ext cx="7068482" cy="4348744"/>
          </a:xfrm>
          <a:prstGeom prst="rect">
            <a:avLst/>
          </a:prstGeom>
        </p:spPr>
      </p:pic>
    </p:spTree>
    <p:extLst>
      <p:ext uri="{BB962C8B-B14F-4D97-AF65-F5344CB8AC3E}">
        <p14:creationId xmlns:p14="http://schemas.microsoft.com/office/powerpoint/2010/main" val="99167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803265" y="304800"/>
            <a:ext cx="4340735" cy="1477328"/>
          </a:xfrm>
          <a:prstGeom prst="rect">
            <a:avLst/>
          </a:prstGeom>
          <a:noFill/>
          <a:ln w="28575">
            <a:noFill/>
            <a:miter lim="800000"/>
            <a:headEnd/>
            <a:tailEnd/>
          </a:ln>
        </p:spPr>
        <p:txBody>
          <a:bodyPr wrap="square" anchor="ctr">
            <a:spAutoFit/>
          </a:bodyPr>
          <a:lstStyle/>
          <a:p>
            <a:pPr eaLnBrk="0" hangingPunct="0">
              <a:lnSpc>
                <a:spcPct val="90000"/>
              </a:lnSpc>
            </a:pPr>
            <a:r>
              <a:rPr lang="en-US" sz="2400" dirty="0">
                <a:latin typeface="Times New Roman" pitchFamily="18" charset="0"/>
              </a:rPr>
              <a:t>Evidence of conversion, compliance, and </a:t>
            </a:r>
            <a:r>
              <a:rPr lang="en-US" sz="2400" dirty="0" smtClean="0">
                <a:latin typeface="Times New Roman" pitchFamily="18" charset="0"/>
              </a:rPr>
              <a:t>independence </a:t>
            </a:r>
            <a:r>
              <a:rPr lang="en-US" sz="2400" dirty="0">
                <a:latin typeface="Times New Roman" pitchFamily="18" charset="0"/>
              </a:rPr>
              <a:t>(nonconformity)</a:t>
            </a:r>
          </a:p>
          <a:p>
            <a:pPr eaLnBrk="0" hangingPunct="0">
              <a:lnSpc>
                <a:spcPct val="90000"/>
              </a:lnSpc>
            </a:pPr>
            <a:endParaRPr lang="en-US" sz="2800" dirty="0">
              <a:latin typeface="Times New Roman" pitchFamily="18" charset="0"/>
            </a:endParaRPr>
          </a:p>
        </p:txBody>
      </p:sp>
      <p:sp>
        <p:nvSpPr>
          <p:cNvPr id="16387" name="Oval 4"/>
          <p:cNvSpPr>
            <a:spLocks noChangeArrowheads="1"/>
          </p:cNvSpPr>
          <p:nvPr/>
        </p:nvSpPr>
        <p:spPr bwMode="auto">
          <a:xfrm>
            <a:off x="1447800" y="3041581"/>
            <a:ext cx="2895600" cy="1168539"/>
          </a:xfrm>
          <a:prstGeom prst="ellipse">
            <a:avLst/>
          </a:prstGeom>
          <a:solidFill>
            <a:schemeClr val="bg1"/>
          </a:solidFill>
          <a:ln w="28575">
            <a:solidFill>
              <a:schemeClr val="tx1"/>
            </a:solidFill>
            <a:round/>
            <a:headEnd/>
            <a:tailEnd/>
          </a:ln>
        </p:spPr>
        <p:txBody>
          <a:bodyPr anchor="ctr">
            <a:spAutoFit/>
          </a:bodyPr>
          <a:lstStyle/>
          <a:p>
            <a:pPr algn="ctr" eaLnBrk="0" hangingPunct="0"/>
            <a:r>
              <a:rPr lang="en-US" sz="2400" dirty="0">
                <a:latin typeface="Times New Roman" pitchFamily="18" charset="0"/>
              </a:rPr>
              <a:t>The </a:t>
            </a:r>
          </a:p>
          <a:p>
            <a:pPr algn="ctr" eaLnBrk="0" hangingPunct="0"/>
            <a:r>
              <a:rPr lang="en-US" sz="2400" dirty="0" smtClean="0">
                <a:latin typeface="Times New Roman" pitchFamily="18" charset="0"/>
              </a:rPr>
              <a:t>Individual</a:t>
            </a:r>
            <a:endParaRPr lang="en-US" sz="2400" dirty="0">
              <a:latin typeface="Times New Roman" pitchFamily="18" charset="0"/>
            </a:endParaRPr>
          </a:p>
        </p:txBody>
      </p:sp>
      <p:grpSp>
        <p:nvGrpSpPr>
          <p:cNvPr id="20" name="Group 19"/>
          <p:cNvGrpSpPr/>
          <p:nvPr/>
        </p:nvGrpSpPr>
        <p:grpSpPr>
          <a:xfrm>
            <a:off x="381000" y="1143000"/>
            <a:ext cx="3929038" cy="2213667"/>
            <a:chOff x="381000" y="854971"/>
            <a:chExt cx="3929038" cy="2213667"/>
          </a:xfrm>
        </p:grpSpPr>
        <p:sp>
          <p:nvSpPr>
            <p:cNvPr id="16388" name="AutoShape 6"/>
            <p:cNvSpPr>
              <a:spLocks noChangeArrowheads="1"/>
            </p:cNvSpPr>
            <p:nvPr/>
          </p:nvSpPr>
          <p:spPr bwMode="auto">
            <a:xfrm rot="1464011">
              <a:off x="2352650" y="854971"/>
              <a:ext cx="1957388" cy="1852613"/>
            </a:xfrm>
            <a:prstGeom prst="curvedDownArrow">
              <a:avLst>
                <a:gd name="adj1" fmla="val 25807"/>
                <a:gd name="adj2" fmla="val 41761"/>
                <a:gd name="adj3" fmla="val 33333"/>
              </a:avLst>
            </a:prstGeom>
            <a:solidFill>
              <a:schemeClr val="bg1">
                <a:alpha val="51000"/>
              </a:schemeClr>
            </a:solidFill>
            <a:ln w="28575">
              <a:solidFill>
                <a:srgbClr val="660033"/>
              </a:solidFill>
              <a:miter lim="800000"/>
              <a:headEnd/>
              <a:tailEnd/>
            </a:ln>
          </p:spPr>
          <p:txBody>
            <a:bodyPr anchor="ctr">
              <a:spAutoFit/>
            </a:bodyPr>
            <a:lstStyle/>
            <a:p>
              <a:endParaRPr lang="en-US"/>
            </a:p>
          </p:txBody>
        </p:sp>
        <p:sp>
          <p:nvSpPr>
            <p:cNvPr id="16389" name="AutoShape 7"/>
            <p:cNvSpPr>
              <a:spLocks noChangeArrowheads="1"/>
            </p:cNvSpPr>
            <p:nvPr/>
          </p:nvSpPr>
          <p:spPr bwMode="auto">
            <a:xfrm>
              <a:off x="381000" y="1295400"/>
              <a:ext cx="2892425" cy="1773238"/>
            </a:xfrm>
            <a:prstGeom prst="irregularSeal2">
              <a:avLst/>
            </a:prstGeom>
            <a:solidFill>
              <a:schemeClr val="accent2">
                <a:lumMod val="20000"/>
                <a:lumOff val="80000"/>
              </a:schemeClr>
            </a:solidFill>
            <a:ln w="28575">
              <a:solidFill>
                <a:srgbClr val="800000"/>
              </a:solidFill>
              <a:miter lim="800000"/>
              <a:headEnd/>
              <a:tailEnd/>
            </a:ln>
          </p:spPr>
          <p:txBody>
            <a:bodyPr wrap="none" anchor="ctr">
              <a:spAutoFit/>
            </a:bodyPr>
            <a:lstStyle/>
            <a:p>
              <a:pPr algn="ctr" eaLnBrk="0" hangingPunct="0"/>
              <a:r>
                <a:rPr lang="en-US" sz="2400" dirty="0">
                  <a:latin typeface="Times New Roman" pitchFamily="18" charset="0"/>
                </a:rPr>
                <a:t>Social</a:t>
              </a:r>
            </a:p>
            <a:p>
              <a:pPr algn="ctr" eaLnBrk="0" hangingPunct="0"/>
              <a:r>
                <a:rPr lang="en-US" sz="2400" dirty="0">
                  <a:latin typeface="Times New Roman" pitchFamily="18" charset="0"/>
                </a:rPr>
                <a:t>Influence</a:t>
              </a:r>
            </a:p>
          </p:txBody>
        </p:sp>
      </p:grpSp>
      <p:grpSp>
        <p:nvGrpSpPr>
          <p:cNvPr id="2" name="Group 8"/>
          <p:cNvGrpSpPr>
            <a:grpSpLocks/>
          </p:cNvGrpSpPr>
          <p:nvPr/>
        </p:nvGrpSpPr>
        <p:grpSpPr bwMode="auto">
          <a:xfrm>
            <a:off x="4343400" y="2133600"/>
            <a:ext cx="2444749" cy="1492250"/>
            <a:chOff x="2880" y="2160"/>
            <a:chExt cx="1540" cy="940"/>
          </a:xfrm>
        </p:grpSpPr>
        <p:sp>
          <p:nvSpPr>
            <p:cNvPr id="16400" name="Text Box 9"/>
            <p:cNvSpPr txBox="1">
              <a:spLocks noChangeArrowheads="1"/>
            </p:cNvSpPr>
            <p:nvPr/>
          </p:nvSpPr>
          <p:spPr bwMode="auto">
            <a:xfrm>
              <a:off x="3360" y="2160"/>
              <a:ext cx="1060" cy="306"/>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dirty="0">
                  <a:latin typeface="Times New Roman" pitchFamily="18" charset="0"/>
                </a:rPr>
                <a:t>Compliance</a:t>
              </a:r>
            </a:p>
          </p:txBody>
        </p:sp>
        <p:cxnSp>
          <p:nvCxnSpPr>
            <p:cNvPr id="16401" name="AutoShape 10"/>
            <p:cNvCxnSpPr>
              <a:cxnSpLocks noChangeShapeType="1"/>
              <a:stCxn id="16387" idx="6"/>
              <a:endCxn id="16400" idx="1"/>
            </p:cNvCxnSpPr>
            <p:nvPr/>
          </p:nvCxnSpPr>
          <p:spPr bwMode="auto">
            <a:xfrm flipV="1">
              <a:off x="2880" y="2313"/>
              <a:ext cx="480" cy="787"/>
            </a:xfrm>
            <a:prstGeom prst="straightConnector1">
              <a:avLst/>
            </a:prstGeom>
            <a:noFill/>
            <a:ln w="28575">
              <a:solidFill>
                <a:schemeClr val="tx1"/>
              </a:solidFill>
              <a:round/>
              <a:headEnd/>
              <a:tailEnd type="triangle" w="med" len="med"/>
            </a:ln>
          </p:spPr>
        </p:cxnSp>
      </p:grpSp>
      <p:grpSp>
        <p:nvGrpSpPr>
          <p:cNvPr id="3" name="Group 11"/>
          <p:cNvGrpSpPr>
            <a:grpSpLocks/>
          </p:cNvGrpSpPr>
          <p:nvPr/>
        </p:nvGrpSpPr>
        <p:grpSpPr bwMode="auto">
          <a:xfrm>
            <a:off x="4343401" y="2819400"/>
            <a:ext cx="3478213" cy="850900"/>
            <a:chOff x="2880" y="2592"/>
            <a:chExt cx="2191" cy="536"/>
          </a:xfrm>
        </p:grpSpPr>
        <p:sp>
          <p:nvSpPr>
            <p:cNvPr id="16398" name="Text Box 12"/>
            <p:cNvSpPr txBox="1">
              <a:spLocks noChangeArrowheads="1"/>
            </p:cNvSpPr>
            <p:nvPr/>
          </p:nvSpPr>
          <p:spPr bwMode="auto">
            <a:xfrm>
              <a:off x="3360" y="2592"/>
              <a:ext cx="1711" cy="536"/>
            </a:xfrm>
            <a:prstGeom prst="rect">
              <a:avLst/>
            </a:prstGeom>
            <a:solidFill>
              <a:schemeClr val="bg1"/>
            </a:solidFill>
            <a:ln w="28575">
              <a:solidFill>
                <a:schemeClr val="tx1"/>
              </a:solidFill>
              <a:miter lim="800000"/>
              <a:headEnd/>
              <a:tailEnd/>
            </a:ln>
          </p:spPr>
          <p:txBody>
            <a:bodyPr wrap="none" anchor="ctr">
              <a:spAutoFit/>
            </a:bodyPr>
            <a:lstStyle/>
            <a:p>
              <a:pPr eaLnBrk="0" hangingPunct="0"/>
              <a:r>
                <a:rPr lang="en-US" sz="2400">
                  <a:latin typeface="Times New Roman" pitchFamily="18" charset="0"/>
                </a:rPr>
                <a:t>Conversion (private </a:t>
              </a:r>
            </a:p>
            <a:p>
              <a:pPr eaLnBrk="0" hangingPunct="0"/>
              <a:r>
                <a:rPr lang="en-US" sz="2400">
                  <a:latin typeface="Times New Roman" pitchFamily="18" charset="0"/>
                </a:rPr>
                <a:t>acceptance)</a:t>
              </a:r>
            </a:p>
          </p:txBody>
        </p:sp>
        <p:cxnSp>
          <p:nvCxnSpPr>
            <p:cNvPr id="16399" name="AutoShape 13"/>
            <p:cNvCxnSpPr>
              <a:cxnSpLocks noChangeShapeType="1"/>
              <a:stCxn id="16387" idx="6"/>
              <a:endCxn id="16398" idx="1"/>
            </p:cNvCxnSpPr>
            <p:nvPr/>
          </p:nvCxnSpPr>
          <p:spPr bwMode="auto">
            <a:xfrm flipV="1">
              <a:off x="2880" y="2860"/>
              <a:ext cx="480" cy="240"/>
            </a:xfrm>
            <a:prstGeom prst="straightConnector1">
              <a:avLst/>
            </a:prstGeom>
            <a:noFill/>
            <a:ln w="28575">
              <a:solidFill>
                <a:schemeClr val="tx1"/>
              </a:solidFill>
              <a:round/>
              <a:headEnd/>
              <a:tailEnd type="triangle" w="med" len="med"/>
            </a:ln>
          </p:spPr>
        </p:cxnSp>
      </p:grpSp>
      <p:grpSp>
        <p:nvGrpSpPr>
          <p:cNvPr id="4" name="Group 14"/>
          <p:cNvGrpSpPr>
            <a:grpSpLocks/>
          </p:cNvGrpSpPr>
          <p:nvPr/>
        </p:nvGrpSpPr>
        <p:grpSpPr bwMode="auto">
          <a:xfrm>
            <a:off x="4343401" y="3625850"/>
            <a:ext cx="2665413" cy="746125"/>
            <a:chOff x="2880" y="3100"/>
            <a:chExt cx="1679" cy="470"/>
          </a:xfrm>
        </p:grpSpPr>
        <p:sp>
          <p:nvSpPr>
            <p:cNvPr id="16396" name="Text Box 15"/>
            <p:cNvSpPr txBox="1">
              <a:spLocks noChangeArrowheads="1"/>
            </p:cNvSpPr>
            <p:nvPr/>
          </p:nvSpPr>
          <p:spPr bwMode="auto">
            <a:xfrm>
              <a:off x="3360" y="3264"/>
              <a:ext cx="1199" cy="306"/>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a:latin typeface="Times New Roman" pitchFamily="18" charset="0"/>
                </a:rPr>
                <a:t>Independence</a:t>
              </a:r>
            </a:p>
          </p:txBody>
        </p:sp>
        <p:cxnSp>
          <p:nvCxnSpPr>
            <p:cNvPr id="16397" name="AutoShape 16"/>
            <p:cNvCxnSpPr>
              <a:cxnSpLocks noChangeShapeType="1"/>
              <a:stCxn id="16387" idx="6"/>
              <a:endCxn id="16396" idx="1"/>
            </p:cNvCxnSpPr>
            <p:nvPr/>
          </p:nvCxnSpPr>
          <p:spPr bwMode="auto">
            <a:xfrm>
              <a:off x="2880" y="3100"/>
              <a:ext cx="480" cy="317"/>
            </a:xfrm>
            <a:prstGeom prst="straightConnector1">
              <a:avLst/>
            </a:prstGeom>
            <a:noFill/>
            <a:ln w="28575">
              <a:solidFill>
                <a:schemeClr val="tx1"/>
              </a:solidFill>
              <a:round/>
              <a:headEnd/>
              <a:tailEnd type="triangle" w="med" len="med"/>
            </a:ln>
          </p:spPr>
        </p:cxnSp>
      </p:grpSp>
      <p:grpSp>
        <p:nvGrpSpPr>
          <p:cNvPr id="5" name="Group 17"/>
          <p:cNvGrpSpPr>
            <a:grpSpLocks/>
          </p:cNvGrpSpPr>
          <p:nvPr/>
        </p:nvGrpSpPr>
        <p:grpSpPr bwMode="auto">
          <a:xfrm>
            <a:off x="4343400" y="3625852"/>
            <a:ext cx="3428999" cy="1573213"/>
            <a:chOff x="2880" y="3100"/>
            <a:chExt cx="2160" cy="991"/>
          </a:xfrm>
        </p:grpSpPr>
        <p:sp>
          <p:nvSpPr>
            <p:cNvPr id="16394" name="Text Box 18"/>
            <p:cNvSpPr txBox="1">
              <a:spLocks noChangeArrowheads="1"/>
            </p:cNvSpPr>
            <p:nvPr/>
          </p:nvSpPr>
          <p:spPr bwMode="auto">
            <a:xfrm>
              <a:off x="3360" y="3800"/>
              <a:ext cx="1680" cy="291"/>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400" dirty="0" err="1" smtClean="0">
                  <a:latin typeface="Times New Roman" pitchFamily="18" charset="0"/>
                </a:rPr>
                <a:t>Anticonformity</a:t>
              </a:r>
              <a:endParaRPr lang="en-US" sz="2400" dirty="0">
                <a:latin typeface="Times New Roman" pitchFamily="18" charset="0"/>
              </a:endParaRPr>
            </a:p>
          </p:txBody>
        </p:sp>
        <p:cxnSp>
          <p:nvCxnSpPr>
            <p:cNvPr id="16395" name="AutoShape 19"/>
            <p:cNvCxnSpPr>
              <a:cxnSpLocks noChangeShapeType="1"/>
              <a:stCxn id="16387" idx="6"/>
              <a:endCxn id="16394" idx="1"/>
            </p:cNvCxnSpPr>
            <p:nvPr/>
          </p:nvCxnSpPr>
          <p:spPr bwMode="auto">
            <a:xfrm>
              <a:off x="2880" y="3100"/>
              <a:ext cx="480" cy="845"/>
            </a:xfrm>
            <a:prstGeom prst="straightConnector1">
              <a:avLst/>
            </a:prstGeom>
            <a:noFill/>
            <a:ln w="28575">
              <a:solidFill>
                <a:schemeClr val="tx1"/>
              </a:solidFill>
              <a:round/>
              <a:headEnd/>
              <a:tailEnd type="triangle" w="med" len="med"/>
            </a:ln>
          </p:spPr>
        </p:cxnSp>
      </p:grpSp>
      <p:sp>
        <p:nvSpPr>
          <p:cNvPr id="18" name="Text Box 9"/>
          <p:cNvSpPr txBox="1">
            <a:spLocks noChangeArrowheads="1"/>
          </p:cNvSpPr>
          <p:nvPr/>
        </p:nvSpPr>
        <p:spPr bwMode="auto">
          <a:xfrm>
            <a:off x="2590800" y="5562600"/>
            <a:ext cx="6093335" cy="461665"/>
          </a:xfrm>
          <a:prstGeom prst="rect">
            <a:avLst/>
          </a:prstGeom>
          <a:solidFill>
            <a:schemeClr val="bg1"/>
          </a:solidFill>
          <a:ln w="28575">
            <a:solidFill>
              <a:schemeClr val="tx1"/>
            </a:solidFill>
            <a:miter lim="800000"/>
            <a:headEnd/>
            <a:tailEnd/>
          </a:ln>
        </p:spPr>
        <p:txBody>
          <a:bodyPr wrap="none" anchor="ctr">
            <a:spAutoFit/>
          </a:bodyPr>
          <a:lstStyle/>
          <a:p>
            <a:pPr algn="ctr" eaLnBrk="0" hangingPunct="0"/>
            <a:r>
              <a:rPr lang="en-US" sz="2400" dirty="0" smtClean="0">
                <a:latin typeface="Times New Roman" pitchFamily="18" charset="0"/>
              </a:rPr>
              <a:t>Congruence—agree, but did so before influence</a:t>
            </a:r>
            <a:endParaRPr lang="en-US" sz="2400" dirty="0">
              <a:latin typeface="Times New Roman" pitchFamily="18" charset="0"/>
            </a:endParaRPr>
          </a:p>
        </p:txBody>
      </p:sp>
      <p:sp>
        <p:nvSpPr>
          <p:cNvPr id="19" name="Freeform 18"/>
          <p:cNvSpPr/>
          <p:nvPr/>
        </p:nvSpPr>
        <p:spPr>
          <a:xfrm>
            <a:off x="3136392" y="4206240"/>
            <a:ext cx="1298448" cy="1344168"/>
          </a:xfrm>
          <a:custGeom>
            <a:avLst/>
            <a:gdLst>
              <a:gd name="connsiteX0" fmla="*/ 0 w 1298448"/>
              <a:gd name="connsiteY0" fmla="*/ 0 h 1344168"/>
              <a:gd name="connsiteX1" fmla="*/ 192024 w 1298448"/>
              <a:gd name="connsiteY1" fmla="*/ 146304 h 1344168"/>
              <a:gd name="connsiteX2" fmla="*/ 100584 w 1298448"/>
              <a:gd name="connsiteY2" fmla="*/ 402336 h 1344168"/>
              <a:gd name="connsiteX3" fmla="*/ 201168 w 1298448"/>
              <a:gd name="connsiteY3" fmla="*/ 640080 h 1344168"/>
              <a:gd name="connsiteX4" fmla="*/ 630936 w 1298448"/>
              <a:gd name="connsiteY4" fmla="*/ 713232 h 1344168"/>
              <a:gd name="connsiteX5" fmla="*/ 667512 w 1298448"/>
              <a:gd name="connsiteY5" fmla="*/ 868680 h 1344168"/>
              <a:gd name="connsiteX6" fmla="*/ 731520 w 1298448"/>
              <a:gd name="connsiteY6" fmla="*/ 1005840 h 1344168"/>
              <a:gd name="connsiteX7" fmla="*/ 1069848 w 1298448"/>
              <a:gd name="connsiteY7" fmla="*/ 1060704 h 1344168"/>
              <a:gd name="connsiteX8" fmla="*/ 1298448 w 1298448"/>
              <a:gd name="connsiteY8" fmla="*/ 1344168 h 134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448" h="1344168">
                <a:moveTo>
                  <a:pt x="0" y="0"/>
                </a:moveTo>
                <a:cubicBezTo>
                  <a:pt x="87630" y="39624"/>
                  <a:pt x="175260" y="79248"/>
                  <a:pt x="192024" y="146304"/>
                </a:cubicBezTo>
                <a:cubicBezTo>
                  <a:pt x="208788" y="213360"/>
                  <a:pt x="99060" y="320040"/>
                  <a:pt x="100584" y="402336"/>
                </a:cubicBezTo>
                <a:cubicBezTo>
                  <a:pt x="102108" y="484632"/>
                  <a:pt x="112776" y="588264"/>
                  <a:pt x="201168" y="640080"/>
                </a:cubicBezTo>
                <a:cubicBezTo>
                  <a:pt x="289560" y="691896"/>
                  <a:pt x="553212" y="675132"/>
                  <a:pt x="630936" y="713232"/>
                </a:cubicBezTo>
                <a:cubicBezTo>
                  <a:pt x="708660" y="751332"/>
                  <a:pt x="650748" y="819912"/>
                  <a:pt x="667512" y="868680"/>
                </a:cubicBezTo>
                <a:cubicBezTo>
                  <a:pt x="684276" y="917448"/>
                  <a:pt x="664464" y="973836"/>
                  <a:pt x="731520" y="1005840"/>
                </a:cubicBezTo>
                <a:cubicBezTo>
                  <a:pt x="798576" y="1037844"/>
                  <a:pt x="975360" y="1004316"/>
                  <a:pt x="1069848" y="1060704"/>
                </a:cubicBezTo>
                <a:cubicBezTo>
                  <a:pt x="1164336" y="1117092"/>
                  <a:pt x="1231392" y="1230630"/>
                  <a:pt x="1298448" y="1344168"/>
                </a:cubicBezTo>
              </a:path>
            </a:pathLst>
          </a:cu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0"/>
          <p:cNvGrpSpPr/>
          <p:nvPr/>
        </p:nvGrpSpPr>
        <p:grpSpPr>
          <a:xfrm>
            <a:off x="341240" y="351297"/>
            <a:ext cx="1929835" cy="791243"/>
            <a:chOff x="575622" y="60322"/>
            <a:chExt cx="1929835" cy="791243"/>
          </a:xfrm>
          <a:scene3d>
            <a:camera prst="orthographicFront">
              <a:rot lat="0" lon="0" rev="0"/>
            </a:camera>
            <a:lightRig rig="contrasting" dir="t">
              <a:rot lat="0" lon="0" rev="1200000"/>
            </a:lightRig>
          </a:scene3d>
        </p:grpSpPr>
        <p:sp>
          <p:nvSpPr>
            <p:cNvPr id="22" name="Rounded Rectangle 21"/>
            <p:cNvSpPr/>
            <p:nvPr/>
          </p:nvSpPr>
          <p:spPr>
            <a:xfrm>
              <a:off x="575622" y="60322"/>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3" name="Rounded Rectangle 4"/>
            <p:cNvSpPr/>
            <p:nvPr/>
          </p:nvSpPr>
          <p:spPr>
            <a:xfrm>
              <a:off x="641022" y="106672"/>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304800"/>
            <a:ext cx="1910785" cy="791243"/>
            <a:chOff x="533397" y="2020594"/>
            <a:chExt cx="1910785" cy="791243"/>
          </a:xfrm>
          <a:scene3d>
            <a:camera prst="orthographicFront">
              <a:rot lat="0" lon="0" rev="0"/>
            </a:camera>
            <a:lightRig rig="contrasting" dir="t">
              <a:rot lat="0" lon="0" rev="1200000"/>
            </a:lightRig>
          </a:scene3d>
        </p:grpSpPr>
        <p:sp>
          <p:nvSpPr>
            <p:cNvPr id="3" name="Rounded Rectangle 2"/>
            <p:cNvSpPr/>
            <p:nvPr/>
          </p:nvSpPr>
          <p:spPr>
            <a:xfrm>
              <a:off x="533397" y="2020594"/>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 name="Rounded Rectangle 6"/>
            <p:cNvSpPr/>
            <p:nvPr/>
          </p:nvSpPr>
          <p:spPr>
            <a:xfrm>
              <a:off x="556572" y="2043769"/>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p:txBody>
        </p:sp>
      </p:grpSp>
      <p:sp>
        <p:nvSpPr>
          <p:cNvPr id="5" name="Rounded Rectangle 4"/>
          <p:cNvSpPr/>
          <p:nvPr/>
        </p:nvSpPr>
        <p:spPr>
          <a:xfrm>
            <a:off x="6248400" y="328612"/>
            <a:ext cx="2415225" cy="5310188"/>
          </a:xfrm>
          <a:prstGeom prst="roundRect">
            <a:avLst/>
          </a:prstGeom>
          <a:solidFill>
            <a:schemeClr val="bg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Rounded Rectangle 4"/>
          <p:cNvSpPr/>
          <p:nvPr/>
        </p:nvSpPr>
        <p:spPr>
          <a:xfrm>
            <a:off x="6408944" y="1048339"/>
            <a:ext cx="2094136" cy="421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b="1" dirty="0" smtClean="0">
                <a:solidFill>
                  <a:schemeClr val="tx1"/>
                </a:solidFill>
              </a:rPr>
              <a:t>Factors that influence levels of conformity:</a:t>
            </a:r>
          </a:p>
          <a:p>
            <a:pPr>
              <a:buFont typeface="Wingdings" pitchFamily="2" charset="2"/>
              <a:buNone/>
            </a:pPr>
            <a:endParaRPr lang="en-US" b="1" dirty="0" smtClean="0">
              <a:solidFill>
                <a:schemeClr val="tx1"/>
              </a:solidFill>
            </a:endParaRPr>
          </a:p>
          <a:p>
            <a:pPr marL="171450" indent="-171450">
              <a:spcAft>
                <a:spcPts val="1200"/>
              </a:spcAft>
              <a:buFont typeface="Arial" pitchFamily="34" charset="0"/>
              <a:buChar char="•"/>
            </a:pPr>
            <a:r>
              <a:rPr lang="en-US" i="1" dirty="0" smtClean="0">
                <a:solidFill>
                  <a:schemeClr val="tx1"/>
                </a:solidFill>
              </a:rPr>
              <a:t>Unanimity of majority</a:t>
            </a:r>
          </a:p>
          <a:p>
            <a:pPr marL="171450" indent="-171450">
              <a:spcAft>
                <a:spcPts val="1200"/>
              </a:spcAft>
              <a:buFont typeface="Arial" pitchFamily="34" charset="0"/>
              <a:buChar char="•"/>
            </a:pPr>
            <a:r>
              <a:rPr lang="en-US" i="1" dirty="0" smtClean="0">
                <a:solidFill>
                  <a:schemeClr val="tx1"/>
                </a:solidFill>
              </a:rPr>
              <a:t>Another dissenter (even if incorrect)</a:t>
            </a:r>
          </a:p>
          <a:p>
            <a:pPr marL="171450" indent="-171450">
              <a:spcAft>
                <a:spcPts val="1200"/>
              </a:spcAft>
              <a:buFont typeface="Arial" pitchFamily="34" charset="0"/>
              <a:buChar char="•"/>
            </a:pPr>
            <a:r>
              <a:rPr lang="en-US" i="1" dirty="0" smtClean="0">
                <a:solidFill>
                  <a:schemeClr val="tx1"/>
                </a:solidFill>
              </a:rPr>
              <a:t>Strong vs. weak situations (e.g., face-to-face, remote)</a:t>
            </a:r>
          </a:p>
          <a:p>
            <a:pPr marL="171450" indent="-171450">
              <a:spcAft>
                <a:spcPts val="1200"/>
              </a:spcAft>
              <a:buFont typeface="Arial" pitchFamily="34" charset="0"/>
              <a:buChar char="•"/>
            </a:pPr>
            <a:r>
              <a:rPr lang="en-US" i="1" dirty="0" smtClean="0">
                <a:solidFill>
                  <a:schemeClr val="tx1"/>
                </a:solidFill>
              </a:rPr>
              <a:t>Size of the group</a:t>
            </a:r>
          </a:p>
          <a:p>
            <a:pPr>
              <a:buFont typeface="Wingdings" pitchFamily="2" charset="2"/>
              <a:buNone/>
            </a:pPr>
            <a:endParaRPr lang="en-US" sz="2000" i="1" dirty="0">
              <a:solidFill>
                <a:schemeClr val="tx1"/>
              </a:solidFill>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9400" y="1752600"/>
            <a:ext cx="5821888" cy="2971800"/>
          </a:xfrm>
          <a:prstGeom prst="rect">
            <a:avLst/>
          </a:prstGeom>
        </p:spPr>
      </p:pic>
    </p:spTree>
    <p:extLst>
      <p:ext uri="{BB962C8B-B14F-4D97-AF65-F5344CB8AC3E}">
        <p14:creationId xmlns:p14="http://schemas.microsoft.com/office/powerpoint/2010/main" val="207610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304800"/>
            <a:ext cx="1910785" cy="791243"/>
            <a:chOff x="533397" y="2020594"/>
            <a:chExt cx="1910785" cy="791243"/>
          </a:xfrm>
          <a:scene3d>
            <a:camera prst="orthographicFront">
              <a:rot lat="0" lon="0" rev="0"/>
            </a:camera>
            <a:lightRig rig="contrasting" dir="t">
              <a:rot lat="0" lon="0" rev="1200000"/>
            </a:lightRig>
          </a:scene3d>
        </p:grpSpPr>
        <p:sp>
          <p:nvSpPr>
            <p:cNvPr id="3" name="Rounded Rectangle 2"/>
            <p:cNvSpPr/>
            <p:nvPr/>
          </p:nvSpPr>
          <p:spPr>
            <a:xfrm>
              <a:off x="533397" y="2020594"/>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 name="Rounded Rectangle 6"/>
            <p:cNvSpPr/>
            <p:nvPr/>
          </p:nvSpPr>
          <p:spPr>
            <a:xfrm>
              <a:off x="556572" y="2043769"/>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p:txBody>
        </p:sp>
      </p:grpSp>
      <p:pic>
        <p:nvPicPr>
          <p:cNvPr id="8" name="Picture 7" descr="Screen Clippi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150" y="2514600"/>
            <a:ext cx="5615625" cy="2663167"/>
          </a:xfrm>
          <a:prstGeom prst="rect">
            <a:avLst/>
          </a:prstGeom>
        </p:spPr>
      </p:pic>
      <p:sp>
        <p:nvSpPr>
          <p:cNvPr id="11" name="Rounded Rectangle 10"/>
          <p:cNvSpPr/>
          <p:nvPr/>
        </p:nvSpPr>
        <p:spPr>
          <a:xfrm>
            <a:off x="6248400" y="328612"/>
            <a:ext cx="2415225" cy="5310188"/>
          </a:xfrm>
          <a:prstGeom prst="roundRect">
            <a:avLst/>
          </a:prstGeom>
          <a:solidFill>
            <a:schemeClr val="bg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Rounded Rectangle 4"/>
          <p:cNvSpPr/>
          <p:nvPr/>
        </p:nvSpPr>
        <p:spPr>
          <a:xfrm>
            <a:off x="6408944" y="1048339"/>
            <a:ext cx="2094136" cy="421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b="1" dirty="0" smtClean="0">
                <a:solidFill>
                  <a:schemeClr val="tx1"/>
                </a:solidFill>
              </a:rPr>
              <a:t>Factors that influence levels of conformity:</a:t>
            </a:r>
          </a:p>
          <a:p>
            <a:pPr>
              <a:buFont typeface="Wingdings" pitchFamily="2" charset="2"/>
              <a:buNone/>
            </a:pPr>
            <a:endParaRPr lang="en-US" b="1" dirty="0" smtClean="0">
              <a:solidFill>
                <a:schemeClr val="tx1"/>
              </a:solidFill>
            </a:endParaRPr>
          </a:p>
          <a:p>
            <a:pPr marL="171450" indent="-171450">
              <a:spcAft>
                <a:spcPts val="1200"/>
              </a:spcAft>
              <a:buFont typeface="Arial" pitchFamily="34" charset="0"/>
              <a:buChar char="•"/>
            </a:pPr>
            <a:r>
              <a:rPr lang="en-US" i="1" dirty="0" smtClean="0">
                <a:solidFill>
                  <a:schemeClr val="tx1"/>
                </a:solidFill>
              </a:rPr>
              <a:t>Unanimity of majority</a:t>
            </a:r>
          </a:p>
          <a:p>
            <a:pPr marL="171450" indent="-171450">
              <a:spcAft>
                <a:spcPts val="1200"/>
              </a:spcAft>
              <a:buFont typeface="Arial" pitchFamily="34" charset="0"/>
              <a:buChar char="•"/>
            </a:pPr>
            <a:r>
              <a:rPr lang="en-US" i="1" dirty="0" smtClean="0">
                <a:solidFill>
                  <a:schemeClr val="tx1"/>
                </a:solidFill>
              </a:rPr>
              <a:t>Another dissenter (even if incorrect)</a:t>
            </a:r>
          </a:p>
          <a:p>
            <a:pPr marL="171450" indent="-171450">
              <a:spcAft>
                <a:spcPts val="1200"/>
              </a:spcAft>
              <a:buFont typeface="Arial" pitchFamily="34" charset="0"/>
              <a:buChar char="•"/>
            </a:pPr>
            <a:r>
              <a:rPr lang="en-US" i="1" dirty="0" smtClean="0">
                <a:solidFill>
                  <a:schemeClr val="tx1"/>
                </a:solidFill>
              </a:rPr>
              <a:t>Strong vs. weak situations (e.g., face-to-face, remote)</a:t>
            </a:r>
          </a:p>
          <a:p>
            <a:pPr marL="171450" indent="-171450">
              <a:spcAft>
                <a:spcPts val="1200"/>
              </a:spcAft>
              <a:buFont typeface="Arial" pitchFamily="34" charset="0"/>
              <a:buChar char="•"/>
            </a:pPr>
            <a:r>
              <a:rPr lang="en-US" i="1" dirty="0" smtClean="0">
                <a:solidFill>
                  <a:schemeClr val="tx1"/>
                </a:solidFill>
              </a:rPr>
              <a:t>Size of the group</a:t>
            </a:r>
          </a:p>
          <a:p>
            <a:pPr>
              <a:buFont typeface="Wingdings" pitchFamily="2" charset="2"/>
              <a:buNone/>
            </a:pPr>
            <a:endParaRPr lang="en-US" sz="2000" i="1" dirty="0">
              <a:solidFill>
                <a:schemeClr val="tx1"/>
              </a:solidFill>
            </a:endParaRPr>
          </a:p>
        </p:txBody>
      </p:sp>
      <p:pic>
        <p:nvPicPr>
          <p:cNvPr id="9" name="Picture 8"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862" y="5486400"/>
            <a:ext cx="7973538" cy="1019339"/>
          </a:xfrm>
          <a:prstGeom prst="rect">
            <a:avLst/>
          </a:prstGeom>
        </p:spPr>
      </p:pic>
    </p:spTree>
    <p:extLst>
      <p:ext uri="{BB962C8B-B14F-4D97-AF65-F5344CB8AC3E}">
        <p14:creationId xmlns:p14="http://schemas.microsoft.com/office/powerpoint/2010/main" val="4050571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192965" y="5558264"/>
            <a:ext cx="2743200" cy="830997"/>
          </a:xfrm>
          <a:prstGeom prst="rect">
            <a:avLst/>
          </a:prstGeom>
          <a:noFill/>
          <a:ln w="28575">
            <a:noFill/>
            <a:miter lim="800000"/>
            <a:headEnd/>
            <a:tailEnd/>
          </a:ln>
        </p:spPr>
        <p:txBody>
          <a:bodyPr anchor="ctr">
            <a:spAutoFit/>
          </a:bodyPr>
          <a:lstStyle/>
          <a:p>
            <a:pPr lvl="1" indent="-288925" eaLnBrk="0" hangingPunct="0">
              <a:buFontTx/>
              <a:buChar char="•"/>
            </a:pPr>
            <a:endParaRPr lang="en-US" sz="2400" dirty="0">
              <a:solidFill>
                <a:schemeClr val="bg1"/>
              </a:solidFill>
              <a:latin typeface="Times New Roman" pitchFamily="18" charset="0"/>
            </a:endParaRPr>
          </a:p>
          <a:p>
            <a:pPr lvl="1" indent="-288925" eaLnBrk="0" hangingPunct="0"/>
            <a:endParaRPr lang="en-US" sz="2400" dirty="0">
              <a:solidFill>
                <a:schemeClr val="bg1"/>
              </a:solidFill>
              <a:latin typeface="Times New Roman" pitchFamily="18" charset="0"/>
            </a:endParaRPr>
          </a:p>
        </p:txBody>
      </p:sp>
      <p:graphicFrame>
        <p:nvGraphicFramePr>
          <p:cNvPr id="6" name="Diagram 5"/>
          <p:cNvGraphicFramePr/>
          <p:nvPr>
            <p:extLst>
              <p:ext uri="{D42A27DB-BD31-4B8C-83A1-F6EECF244321}">
                <p14:modId xmlns:p14="http://schemas.microsoft.com/office/powerpoint/2010/main" val="1013156873"/>
              </p:ext>
            </p:extLst>
          </p:nvPr>
        </p:nvGraphicFramePr>
        <p:xfrm>
          <a:off x="327975" y="1341827"/>
          <a:ext cx="428459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304800" y="304800"/>
            <a:ext cx="1910785" cy="791243"/>
            <a:chOff x="533397" y="2020594"/>
            <a:chExt cx="1910785" cy="791243"/>
          </a:xfrm>
          <a:scene3d>
            <a:camera prst="orthographicFront">
              <a:rot lat="0" lon="0" rev="0"/>
            </a:camera>
            <a:lightRig rig="contrasting" dir="t">
              <a:rot lat="0" lon="0" rev="1200000"/>
            </a:lightRig>
          </a:scene3d>
        </p:grpSpPr>
        <p:sp>
          <p:nvSpPr>
            <p:cNvPr id="13" name="Rounded Rectangle 12"/>
            <p:cNvSpPr/>
            <p:nvPr/>
          </p:nvSpPr>
          <p:spPr>
            <a:xfrm>
              <a:off x="533397" y="2020594"/>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556572" y="2043769"/>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Conformity across Contexts</a:t>
              </a:r>
              <a:endParaRPr lang="en-US" sz="1600" kern="1200" dirty="0"/>
            </a:p>
          </p:txBody>
        </p:sp>
      </p:grpSp>
      <p:pic>
        <p:nvPicPr>
          <p:cNvPr id="2" name="Picture 1" descr="Screen Clippi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64577" y="5855861"/>
            <a:ext cx="3219453" cy="533400"/>
          </a:xfrm>
          <a:prstGeom prst="rect">
            <a:avLst/>
          </a:prstGeom>
        </p:spPr>
      </p:pic>
      <p:graphicFrame>
        <p:nvGraphicFramePr>
          <p:cNvPr id="17" name="Diagram 16"/>
          <p:cNvGraphicFramePr/>
          <p:nvPr>
            <p:extLst>
              <p:ext uri="{D42A27DB-BD31-4B8C-83A1-F6EECF244321}">
                <p14:modId xmlns:p14="http://schemas.microsoft.com/office/powerpoint/2010/main" val="1443603157"/>
              </p:ext>
            </p:extLst>
          </p:nvPr>
        </p:nvGraphicFramePr>
        <p:xfrm>
          <a:off x="5029200" y="1676400"/>
          <a:ext cx="3505200" cy="48999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4" name="Group 3"/>
          <p:cNvGrpSpPr/>
          <p:nvPr/>
        </p:nvGrpSpPr>
        <p:grpSpPr>
          <a:xfrm>
            <a:off x="4848084" y="326164"/>
            <a:ext cx="4172086" cy="6131780"/>
            <a:chOff x="4848084" y="326164"/>
            <a:chExt cx="4172086" cy="6131780"/>
          </a:xfrm>
        </p:grpSpPr>
        <p:sp>
          <p:nvSpPr>
            <p:cNvPr id="17411" name="Text Box 64"/>
            <p:cNvSpPr txBox="1">
              <a:spLocks noChangeArrowheads="1"/>
            </p:cNvSpPr>
            <p:nvPr/>
          </p:nvSpPr>
          <p:spPr bwMode="auto">
            <a:xfrm>
              <a:off x="6781800" y="326164"/>
              <a:ext cx="2133600" cy="1015663"/>
            </a:xfrm>
            <a:prstGeom prst="rect">
              <a:avLst/>
            </a:prstGeom>
            <a:noFill/>
            <a:ln w="28575">
              <a:solidFill>
                <a:schemeClr val="tx2"/>
              </a:solidFill>
              <a:miter lim="800000"/>
              <a:headEnd/>
              <a:tailEnd/>
            </a:ln>
          </p:spPr>
          <p:txBody>
            <a:bodyPr wrap="square" anchor="ctr">
              <a:spAutoFit/>
            </a:bodyPr>
            <a:lstStyle/>
            <a:p>
              <a:pPr eaLnBrk="0" hangingPunct="0"/>
              <a:r>
                <a:rPr lang="en-US" sz="2000" dirty="0">
                  <a:latin typeface="Times New Roman" pitchFamily="18" charset="0"/>
                </a:rPr>
                <a:t>Other studies find variations in rates across </a:t>
              </a:r>
              <a:r>
                <a:rPr lang="en-US" sz="2000" dirty="0" smtClean="0">
                  <a:latin typeface="Times New Roman" pitchFamily="18" charset="0"/>
                </a:rPr>
                <a:t>situations</a:t>
              </a:r>
              <a:endParaRPr lang="en-US" sz="2000" dirty="0">
                <a:latin typeface="Times New Roman" pitchFamily="18" charset="0"/>
              </a:endParaRPr>
            </a:p>
          </p:txBody>
        </p:sp>
        <p:pic>
          <p:nvPicPr>
            <p:cNvPr id="3" name="Picture 2" descr="Screen Clippi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848084" y="1504944"/>
              <a:ext cx="4172086" cy="4953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52041" y="5586839"/>
            <a:ext cx="2743200" cy="830997"/>
          </a:xfrm>
          <a:prstGeom prst="rect">
            <a:avLst/>
          </a:prstGeom>
          <a:noFill/>
          <a:ln w="28575">
            <a:noFill/>
            <a:miter lim="800000"/>
            <a:headEnd/>
            <a:tailEnd/>
          </a:ln>
        </p:spPr>
        <p:txBody>
          <a:bodyPr anchor="ctr">
            <a:spAutoFit/>
          </a:bodyPr>
          <a:lstStyle/>
          <a:p>
            <a:pPr lvl="1" indent="-288925" eaLnBrk="0" hangingPunct="0">
              <a:buFontTx/>
              <a:buChar char="•"/>
            </a:pPr>
            <a:endParaRPr lang="en-US" sz="2400" dirty="0">
              <a:solidFill>
                <a:schemeClr val="bg1"/>
              </a:solidFill>
              <a:latin typeface="Times New Roman" pitchFamily="18" charset="0"/>
            </a:endParaRPr>
          </a:p>
          <a:p>
            <a:pPr lvl="1" indent="-288925" eaLnBrk="0" hangingPunct="0"/>
            <a:endParaRPr lang="en-US" sz="2400" dirty="0">
              <a:solidFill>
                <a:schemeClr val="bg1"/>
              </a:solidFill>
              <a:latin typeface="Times New Roman" pitchFamily="18" charset="0"/>
            </a:endParaRPr>
          </a:p>
        </p:txBody>
      </p:sp>
      <p:graphicFrame>
        <p:nvGraphicFramePr>
          <p:cNvPr id="6" name="Diagram 5"/>
          <p:cNvGraphicFramePr/>
          <p:nvPr>
            <p:extLst>
              <p:ext uri="{D42A27DB-BD31-4B8C-83A1-F6EECF244321}">
                <p14:modId xmlns:p14="http://schemas.microsoft.com/office/powerpoint/2010/main" val="1055930189"/>
              </p:ext>
            </p:extLst>
          </p:nvPr>
        </p:nvGraphicFramePr>
        <p:xfrm>
          <a:off x="375841" y="1676400"/>
          <a:ext cx="3733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375841" y="438375"/>
            <a:ext cx="1910785" cy="791243"/>
            <a:chOff x="533397" y="2923110"/>
            <a:chExt cx="1910785" cy="791243"/>
          </a:xfrm>
          <a:scene3d>
            <a:camera prst="orthographicFront">
              <a:rot lat="0" lon="0" rev="0"/>
            </a:camera>
            <a:lightRig rig="contrasting" dir="t">
              <a:rot lat="0" lon="0" rev="1200000"/>
            </a:lightRig>
          </a:scene3d>
        </p:grpSpPr>
        <p:sp>
          <p:nvSpPr>
            <p:cNvPr id="10" name="Rounded Rectangle 9"/>
            <p:cNvSpPr/>
            <p:nvPr/>
          </p:nvSpPr>
          <p:spPr>
            <a:xfrm>
              <a:off x="533397" y="2923110"/>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8"/>
            <p:cNvSpPr/>
            <p:nvPr/>
          </p:nvSpPr>
          <p:spPr>
            <a:xfrm>
              <a:off x="556572" y="2946285"/>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Who Will </a:t>
              </a:r>
            </a:p>
            <a:p>
              <a:pPr lvl="0" algn="ctr" defTabSz="711200">
                <a:lnSpc>
                  <a:spcPct val="90000"/>
                </a:lnSpc>
                <a:spcBef>
                  <a:spcPct val="0"/>
                </a:spcBef>
                <a:spcAft>
                  <a:spcPct val="35000"/>
                </a:spcAft>
              </a:pPr>
              <a:r>
                <a:rPr lang="en-US" sz="1600" i="1" kern="1200" dirty="0" smtClean="0"/>
                <a:t>Conform?</a:t>
              </a:r>
              <a:endParaRPr lang="en-US" sz="1600" kern="1200" dirty="0"/>
            </a:p>
          </p:txBody>
        </p:sp>
      </p:grpSp>
      <p:grpSp>
        <p:nvGrpSpPr>
          <p:cNvPr id="3" name="Group 2"/>
          <p:cNvGrpSpPr/>
          <p:nvPr/>
        </p:nvGrpSpPr>
        <p:grpSpPr>
          <a:xfrm>
            <a:off x="4572000" y="326164"/>
            <a:ext cx="4343400" cy="6091672"/>
            <a:chOff x="4572000" y="326164"/>
            <a:chExt cx="4343400" cy="6091672"/>
          </a:xfrm>
        </p:grpSpPr>
        <p:sp>
          <p:nvSpPr>
            <p:cNvPr id="17411" name="Text Box 64"/>
            <p:cNvSpPr txBox="1">
              <a:spLocks noChangeArrowheads="1"/>
            </p:cNvSpPr>
            <p:nvPr/>
          </p:nvSpPr>
          <p:spPr bwMode="auto">
            <a:xfrm>
              <a:off x="6781800" y="326164"/>
              <a:ext cx="2133600" cy="1015663"/>
            </a:xfrm>
            <a:prstGeom prst="rect">
              <a:avLst/>
            </a:prstGeom>
            <a:noFill/>
            <a:ln w="28575">
              <a:solidFill>
                <a:schemeClr val="tx2"/>
              </a:solidFill>
              <a:miter lim="800000"/>
              <a:headEnd/>
              <a:tailEnd/>
            </a:ln>
          </p:spPr>
          <p:txBody>
            <a:bodyPr wrap="square" anchor="ctr">
              <a:spAutoFit/>
            </a:bodyPr>
            <a:lstStyle/>
            <a:p>
              <a:pPr eaLnBrk="0" hangingPunct="0"/>
              <a:r>
                <a:rPr lang="en-US" sz="2000" dirty="0">
                  <a:latin typeface="Times New Roman" pitchFamily="18" charset="0"/>
                </a:rPr>
                <a:t>Other studies find variations in rates across </a:t>
              </a:r>
              <a:r>
                <a:rPr lang="en-US" sz="2000" dirty="0" smtClean="0">
                  <a:latin typeface="Times New Roman" pitchFamily="18" charset="0"/>
                </a:rPr>
                <a:t>people</a:t>
              </a:r>
              <a:endParaRPr lang="en-US" sz="2000" dirty="0">
                <a:latin typeface="Times New Roman" pitchFamily="18" charset="0"/>
              </a:endParaRPr>
            </a:p>
          </p:txBody>
        </p:sp>
        <p:pic>
          <p:nvPicPr>
            <p:cNvPr id="2" name="Picture 1" descr="Screen Clippi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72000" y="1762086"/>
              <a:ext cx="4038600" cy="4655750"/>
            </a:xfrm>
            <a:prstGeom prst="rect">
              <a:avLst/>
            </a:prstGeom>
          </p:spPr>
        </p:pic>
      </p:grpSp>
    </p:spTree>
    <p:extLst>
      <p:ext uri="{BB962C8B-B14F-4D97-AF65-F5344CB8AC3E}">
        <p14:creationId xmlns:p14="http://schemas.microsoft.com/office/powerpoint/2010/main" val="347351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228600"/>
            <a:ext cx="2443163" cy="835940"/>
          </a:xfrm>
          <a:prstGeom prst="rect">
            <a:avLst/>
          </a:prstGeom>
        </p:spPr>
      </p:pic>
      <p:pic>
        <p:nvPicPr>
          <p:cNvPr id="6" name="Picture 5" descr="Screen Clipp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600" y="228600"/>
            <a:ext cx="8451092" cy="835940"/>
          </a:xfrm>
          <a:prstGeom prst="rect">
            <a:avLst/>
          </a:prstGeom>
        </p:spPr>
      </p:pic>
      <p:sp>
        <p:nvSpPr>
          <p:cNvPr id="8" name="Rectangle 2"/>
          <p:cNvSpPr>
            <a:spLocks noGrp="1" noChangeArrowheads="1"/>
          </p:cNvSpPr>
          <p:nvPr>
            <p:ph type="title"/>
          </p:nvPr>
        </p:nvSpPr>
        <p:spPr>
          <a:xfrm>
            <a:off x="6361907" y="157160"/>
            <a:ext cx="2514600" cy="1138237"/>
          </a:xfrm>
        </p:spPr>
        <p:txBody>
          <a:bodyPr>
            <a:noAutofit/>
          </a:bodyPr>
          <a:lstStyle/>
          <a:p>
            <a:pPr eaLnBrk="1" hangingPunct="1"/>
            <a:r>
              <a:rPr lang="en-US" sz="1600" dirty="0" smtClean="0">
                <a:solidFill>
                  <a:schemeClr val="tx1"/>
                </a:solidFill>
                <a:cs typeface="Times New Roman" pitchFamily="18" charset="0"/>
              </a:rPr>
              <a:t>When Do People Resist the Group's Influence and Instead Change the Group?</a:t>
            </a:r>
            <a:r>
              <a:rPr lang="en-US" sz="1600" dirty="0" smtClean="0">
                <a:solidFill>
                  <a:schemeClr val="tx1"/>
                </a:solidFill>
              </a:rPr>
              <a:t> </a:t>
            </a:r>
          </a:p>
        </p:txBody>
      </p:sp>
      <p:sp>
        <p:nvSpPr>
          <p:cNvPr id="25" name="Rectangle 4"/>
          <p:cNvSpPr>
            <a:spLocks noChangeArrowheads="1"/>
          </p:cNvSpPr>
          <p:nvPr/>
        </p:nvSpPr>
        <p:spPr bwMode="auto">
          <a:xfrm>
            <a:off x="2286000" y="1600200"/>
            <a:ext cx="6477000" cy="4673600"/>
          </a:xfrm>
          <a:prstGeom prst="rect">
            <a:avLst/>
          </a:prstGeom>
          <a:solidFill>
            <a:schemeClr val="tx1">
              <a:lumMod val="75000"/>
              <a:lumOff val="25000"/>
            </a:schemeClr>
          </a:solidFill>
          <a:ln w="9525">
            <a:solidFill>
              <a:schemeClr val="tx1"/>
            </a:solidFill>
            <a:miter lim="800000"/>
            <a:headEnd/>
            <a:tailEnd/>
          </a:ln>
        </p:spPr>
        <p:txBody>
          <a:bodyPr wrap="none" anchor="ctr"/>
          <a:lstStyle/>
          <a:p>
            <a:endParaRPr lang="en-US"/>
          </a:p>
        </p:txBody>
      </p:sp>
      <p:sp>
        <p:nvSpPr>
          <p:cNvPr id="26" name="Arc 12"/>
          <p:cNvSpPr>
            <a:spLocks/>
          </p:cNvSpPr>
          <p:nvPr/>
        </p:nvSpPr>
        <p:spPr bwMode="auto">
          <a:xfrm flipV="1">
            <a:off x="3648075" y="1401763"/>
            <a:ext cx="4222750" cy="2466975"/>
          </a:xfrm>
          <a:custGeom>
            <a:avLst/>
            <a:gdLst>
              <a:gd name="T0" fmla="*/ 0 w 35540"/>
              <a:gd name="T1" fmla="*/ 2147483647 h 21600"/>
              <a:gd name="T2" fmla="*/ 2147483647 w 35540"/>
              <a:gd name="T3" fmla="*/ 2147483647 h 21600"/>
              <a:gd name="T4" fmla="*/ 2147483647 w 35540"/>
              <a:gd name="T5" fmla="*/ 2147483647 h 21600"/>
              <a:gd name="T6" fmla="*/ 0 60000 65536"/>
              <a:gd name="T7" fmla="*/ 0 60000 65536"/>
              <a:gd name="T8" fmla="*/ 0 60000 65536"/>
              <a:gd name="T9" fmla="*/ 0 w 35540"/>
              <a:gd name="T10" fmla="*/ 0 h 21600"/>
              <a:gd name="T11" fmla="*/ 35540 w 35540"/>
              <a:gd name="T12" fmla="*/ 21600 h 21600"/>
            </a:gdLst>
            <a:ahLst/>
            <a:cxnLst>
              <a:cxn ang="T6">
                <a:pos x="T0" y="T1"/>
              </a:cxn>
              <a:cxn ang="T7">
                <a:pos x="T2" y="T3"/>
              </a:cxn>
              <a:cxn ang="T8">
                <a:pos x="T4" y="T5"/>
              </a:cxn>
            </a:cxnLst>
            <a:rect l="T9" t="T10" r="T11" b="T12"/>
            <a:pathLst>
              <a:path w="35540" h="21600" fill="none" extrusionOk="0">
                <a:moveTo>
                  <a:pt x="-1" y="10025"/>
                </a:moveTo>
                <a:cubicBezTo>
                  <a:pt x="3961" y="3782"/>
                  <a:pt x="10842" y="-1"/>
                  <a:pt x="18237" y="0"/>
                </a:cubicBezTo>
                <a:cubicBezTo>
                  <a:pt x="25049" y="0"/>
                  <a:pt x="31461" y="3213"/>
                  <a:pt x="35539" y="8670"/>
                </a:cubicBezTo>
              </a:path>
              <a:path w="35540" h="21600" stroke="0" extrusionOk="0">
                <a:moveTo>
                  <a:pt x="-1" y="10025"/>
                </a:moveTo>
                <a:cubicBezTo>
                  <a:pt x="3961" y="3782"/>
                  <a:pt x="10842" y="-1"/>
                  <a:pt x="18237" y="0"/>
                </a:cubicBezTo>
                <a:cubicBezTo>
                  <a:pt x="25049" y="0"/>
                  <a:pt x="31461" y="3213"/>
                  <a:pt x="35539" y="8670"/>
                </a:cubicBezTo>
                <a:lnTo>
                  <a:pt x="18237"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27" name="Arc 13"/>
          <p:cNvSpPr>
            <a:spLocks/>
          </p:cNvSpPr>
          <p:nvPr/>
        </p:nvSpPr>
        <p:spPr bwMode="auto">
          <a:xfrm flipV="1">
            <a:off x="5257800" y="1752600"/>
            <a:ext cx="2857500" cy="1781175"/>
          </a:xfrm>
          <a:custGeom>
            <a:avLst/>
            <a:gdLst>
              <a:gd name="T0" fmla="*/ 0 w 36810"/>
              <a:gd name="T1" fmla="*/ 2147483647 h 21600"/>
              <a:gd name="T2" fmla="*/ 2147483647 w 36810"/>
              <a:gd name="T3" fmla="*/ 2147483647 h 21600"/>
              <a:gd name="T4" fmla="*/ 2147483647 w 36810"/>
              <a:gd name="T5" fmla="*/ 2147483647 h 21600"/>
              <a:gd name="T6" fmla="*/ 0 60000 65536"/>
              <a:gd name="T7" fmla="*/ 0 60000 65536"/>
              <a:gd name="T8" fmla="*/ 0 60000 65536"/>
              <a:gd name="T9" fmla="*/ 0 w 36810"/>
              <a:gd name="T10" fmla="*/ 0 h 21600"/>
              <a:gd name="T11" fmla="*/ 36810 w 36810"/>
              <a:gd name="T12" fmla="*/ 21600 h 21600"/>
            </a:gdLst>
            <a:ahLst/>
            <a:cxnLst>
              <a:cxn ang="T6">
                <a:pos x="T0" y="T1"/>
              </a:cxn>
              <a:cxn ang="T7">
                <a:pos x="T2" y="T3"/>
              </a:cxn>
              <a:cxn ang="T8">
                <a:pos x="T4" y="T5"/>
              </a:cxn>
            </a:cxnLst>
            <a:rect l="T9" t="T10" r="T11" b="T12"/>
            <a:pathLst>
              <a:path w="36810" h="21600" fill="none" extrusionOk="0">
                <a:moveTo>
                  <a:pt x="-1" y="6679"/>
                </a:moveTo>
                <a:cubicBezTo>
                  <a:pt x="4075" y="2413"/>
                  <a:pt x="9718" y="-1"/>
                  <a:pt x="15619" y="0"/>
                </a:cubicBezTo>
                <a:cubicBezTo>
                  <a:pt x="25936" y="0"/>
                  <a:pt x="34813" y="7296"/>
                  <a:pt x="36810" y="17418"/>
                </a:cubicBezTo>
              </a:path>
              <a:path w="36810" h="21600" stroke="0" extrusionOk="0">
                <a:moveTo>
                  <a:pt x="-1" y="6679"/>
                </a:moveTo>
                <a:cubicBezTo>
                  <a:pt x="4075" y="2413"/>
                  <a:pt x="9718" y="-1"/>
                  <a:pt x="15619" y="0"/>
                </a:cubicBezTo>
                <a:cubicBezTo>
                  <a:pt x="25936" y="0"/>
                  <a:pt x="34813" y="7296"/>
                  <a:pt x="36810" y="17418"/>
                </a:cubicBezTo>
                <a:lnTo>
                  <a:pt x="15619"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28" name="Arc 14"/>
          <p:cNvSpPr>
            <a:spLocks/>
          </p:cNvSpPr>
          <p:nvPr/>
        </p:nvSpPr>
        <p:spPr bwMode="auto">
          <a:xfrm flipV="1">
            <a:off x="3817938" y="2224088"/>
            <a:ext cx="4213225" cy="2192337"/>
          </a:xfrm>
          <a:custGeom>
            <a:avLst/>
            <a:gdLst>
              <a:gd name="T0" fmla="*/ 0 w 34383"/>
              <a:gd name="T1" fmla="*/ 2147483647 h 21600"/>
              <a:gd name="T2" fmla="*/ 2147483647 w 34383"/>
              <a:gd name="T3" fmla="*/ 2147483647 h 21600"/>
              <a:gd name="T4" fmla="*/ 2147483647 w 34383"/>
              <a:gd name="T5" fmla="*/ 2147483647 h 21600"/>
              <a:gd name="T6" fmla="*/ 0 60000 65536"/>
              <a:gd name="T7" fmla="*/ 0 60000 65536"/>
              <a:gd name="T8" fmla="*/ 0 60000 65536"/>
              <a:gd name="T9" fmla="*/ 0 w 34383"/>
              <a:gd name="T10" fmla="*/ 0 h 21600"/>
              <a:gd name="T11" fmla="*/ 34383 w 34383"/>
              <a:gd name="T12" fmla="*/ 21600 h 21600"/>
            </a:gdLst>
            <a:ahLst/>
            <a:cxnLst>
              <a:cxn ang="T6">
                <a:pos x="T0" y="T1"/>
              </a:cxn>
              <a:cxn ang="T7">
                <a:pos x="T2" y="T3"/>
              </a:cxn>
              <a:cxn ang="T8">
                <a:pos x="T4" y="T5"/>
              </a:cxn>
            </a:cxnLst>
            <a:rect l="T9" t="T10" r="T11" b="T12"/>
            <a:pathLst>
              <a:path w="34383" h="21600" fill="none" extrusionOk="0">
                <a:moveTo>
                  <a:pt x="-1" y="4188"/>
                </a:moveTo>
                <a:cubicBezTo>
                  <a:pt x="3706" y="1467"/>
                  <a:pt x="8184" y="-1"/>
                  <a:pt x="12783" y="0"/>
                </a:cubicBezTo>
                <a:cubicBezTo>
                  <a:pt x="24712" y="0"/>
                  <a:pt x="34383" y="9670"/>
                  <a:pt x="34383" y="21600"/>
                </a:cubicBezTo>
              </a:path>
              <a:path w="34383" h="21600" stroke="0" extrusionOk="0">
                <a:moveTo>
                  <a:pt x="-1" y="4188"/>
                </a:moveTo>
                <a:cubicBezTo>
                  <a:pt x="3706" y="1467"/>
                  <a:pt x="8184" y="-1"/>
                  <a:pt x="12783" y="0"/>
                </a:cubicBezTo>
                <a:cubicBezTo>
                  <a:pt x="24712" y="0"/>
                  <a:pt x="34383" y="9670"/>
                  <a:pt x="34383" y="21600"/>
                </a:cubicBezTo>
                <a:lnTo>
                  <a:pt x="12783"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29" name="Arc 15"/>
          <p:cNvSpPr>
            <a:spLocks/>
          </p:cNvSpPr>
          <p:nvPr/>
        </p:nvSpPr>
        <p:spPr bwMode="auto">
          <a:xfrm flipV="1">
            <a:off x="4692650" y="2574925"/>
            <a:ext cx="3309938" cy="32877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30" name="Arc 16"/>
          <p:cNvSpPr>
            <a:spLocks/>
          </p:cNvSpPr>
          <p:nvPr/>
        </p:nvSpPr>
        <p:spPr bwMode="auto">
          <a:xfrm flipV="1">
            <a:off x="5089525" y="2300288"/>
            <a:ext cx="2927350" cy="2328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31" name="Arc 17"/>
          <p:cNvSpPr>
            <a:spLocks/>
          </p:cNvSpPr>
          <p:nvPr/>
        </p:nvSpPr>
        <p:spPr bwMode="auto">
          <a:xfrm flipV="1">
            <a:off x="3206750" y="2528888"/>
            <a:ext cx="4795838" cy="2649537"/>
          </a:xfrm>
          <a:custGeom>
            <a:avLst/>
            <a:gdLst>
              <a:gd name="T0" fmla="*/ 0 w 22355"/>
              <a:gd name="T1" fmla="*/ 23999039 h 21600"/>
              <a:gd name="T2" fmla="*/ 2147483647 w 22355"/>
              <a:gd name="T3" fmla="*/ 2147483647 h 21600"/>
              <a:gd name="T4" fmla="*/ 2147483647 w 22355"/>
              <a:gd name="T5" fmla="*/ 2147483647 h 21600"/>
              <a:gd name="T6" fmla="*/ 0 60000 65536"/>
              <a:gd name="T7" fmla="*/ 0 60000 65536"/>
              <a:gd name="T8" fmla="*/ 0 60000 65536"/>
              <a:gd name="T9" fmla="*/ 0 w 22355"/>
              <a:gd name="T10" fmla="*/ 0 h 21600"/>
              <a:gd name="T11" fmla="*/ 22355 w 22355"/>
              <a:gd name="T12" fmla="*/ 21600 h 21600"/>
            </a:gdLst>
            <a:ahLst/>
            <a:cxnLst>
              <a:cxn ang="T6">
                <a:pos x="T0" y="T1"/>
              </a:cxn>
              <a:cxn ang="T7">
                <a:pos x="T2" y="T3"/>
              </a:cxn>
              <a:cxn ang="T8">
                <a:pos x="T4" y="T5"/>
              </a:cxn>
            </a:cxnLst>
            <a:rect l="T9" t="T10" r="T11" b="T12"/>
            <a:pathLst>
              <a:path w="22355" h="21600" fill="none" extrusionOk="0">
                <a:moveTo>
                  <a:pt x="0" y="13"/>
                </a:moveTo>
                <a:cubicBezTo>
                  <a:pt x="251" y="4"/>
                  <a:pt x="503" y="-1"/>
                  <a:pt x="755" y="0"/>
                </a:cubicBezTo>
                <a:cubicBezTo>
                  <a:pt x="12684" y="0"/>
                  <a:pt x="22355" y="9670"/>
                  <a:pt x="22355" y="21600"/>
                </a:cubicBezTo>
              </a:path>
              <a:path w="22355" h="21600" stroke="0" extrusionOk="0">
                <a:moveTo>
                  <a:pt x="0" y="13"/>
                </a:moveTo>
                <a:cubicBezTo>
                  <a:pt x="251" y="4"/>
                  <a:pt x="503" y="-1"/>
                  <a:pt x="755" y="0"/>
                </a:cubicBezTo>
                <a:cubicBezTo>
                  <a:pt x="12684" y="0"/>
                  <a:pt x="22355" y="9670"/>
                  <a:pt x="22355" y="21600"/>
                </a:cubicBezTo>
                <a:lnTo>
                  <a:pt x="755" y="21600"/>
                </a:lnTo>
                <a:close/>
              </a:path>
            </a:pathLst>
          </a:custGeom>
          <a:noFill/>
          <a:ln w="47625" cap="rnd">
            <a:solidFill>
              <a:schemeClr val="accent2"/>
            </a:solidFill>
            <a:prstDash val="dash"/>
            <a:round/>
            <a:headEnd type="triangle" w="med" len="med"/>
            <a:tailEnd/>
          </a:ln>
        </p:spPr>
        <p:txBody>
          <a:bodyPr/>
          <a:lstStyle/>
          <a:p>
            <a:endParaRPr lang="en-US"/>
          </a:p>
        </p:txBody>
      </p:sp>
      <p:sp>
        <p:nvSpPr>
          <p:cNvPr id="32" name="Oval 18"/>
          <p:cNvSpPr>
            <a:spLocks noChangeArrowheads="1"/>
          </p:cNvSpPr>
          <p:nvPr/>
        </p:nvSpPr>
        <p:spPr bwMode="auto">
          <a:xfrm>
            <a:off x="3105150" y="1752600"/>
            <a:ext cx="925513" cy="958850"/>
          </a:xfrm>
          <a:prstGeom prst="ellipse">
            <a:avLst/>
          </a:prstGeom>
          <a:solidFill>
            <a:srgbClr val="FFFFFF"/>
          </a:solidFill>
          <a:ln w="9525">
            <a:solidFill>
              <a:srgbClr val="000000"/>
            </a:solidFill>
            <a:round/>
            <a:headEnd/>
            <a:tailEnd/>
          </a:ln>
        </p:spPr>
        <p:txBody>
          <a:bodyPr/>
          <a:lstStyle/>
          <a:p>
            <a:endParaRPr lang="en-US"/>
          </a:p>
        </p:txBody>
      </p:sp>
      <p:sp>
        <p:nvSpPr>
          <p:cNvPr id="33" name="Oval 19"/>
          <p:cNvSpPr>
            <a:spLocks noChangeArrowheads="1"/>
          </p:cNvSpPr>
          <p:nvPr/>
        </p:nvSpPr>
        <p:spPr bwMode="auto">
          <a:xfrm>
            <a:off x="3765550" y="531495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4" name="Oval 20"/>
          <p:cNvSpPr>
            <a:spLocks noChangeArrowheads="1"/>
          </p:cNvSpPr>
          <p:nvPr/>
        </p:nvSpPr>
        <p:spPr bwMode="auto">
          <a:xfrm>
            <a:off x="7354888" y="194945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35" name="Oval 21"/>
          <p:cNvSpPr>
            <a:spLocks noChangeArrowheads="1"/>
          </p:cNvSpPr>
          <p:nvPr/>
        </p:nvSpPr>
        <p:spPr bwMode="auto">
          <a:xfrm>
            <a:off x="3089275" y="312261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6" name="Oval 22"/>
          <p:cNvSpPr>
            <a:spLocks noChangeArrowheads="1"/>
          </p:cNvSpPr>
          <p:nvPr/>
        </p:nvSpPr>
        <p:spPr bwMode="auto">
          <a:xfrm>
            <a:off x="4427538" y="222408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7" name="Oval 23"/>
          <p:cNvSpPr>
            <a:spLocks noChangeArrowheads="1"/>
          </p:cNvSpPr>
          <p:nvPr/>
        </p:nvSpPr>
        <p:spPr bwMode="auto">
          <a:xfrm>
            <a:off x="4148138" y="403542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38" name="Oval 24"/>
          <p:cNvSpPr>
            <a:spLocks noChangeArrowheads="1"/>
          </p:cNvSpPr>
          <p:nvPr/>
        </p:nvSpPr>
        <p:spPr bwMode="auto">
          <a:xfrm>
            <a:off x="2354263" y="440055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39" name="Text Box 25"/>
          <p:cNvSpPr txBox="1">
            <a:spLocks noChangeArrowheads="1"/>
          </p:cNvSpPr>
          <p:nvPr/>
        </p:nvSpPr>
        <p:spPr bwMode="auto">
          <a:xfrm>
            <a:off x="304800" y="1752600"/>
            <a:ext cx="1905000" cy="2657475"/>
          </a:xfrm>
          <a:prstGeom prst="rect">
            <a:avLst/>
          </a:prstGeom>
          <a:solidFill>
            <a:schemeClr val="tx1">
              <a:lumMod val="50000"/>
              <a:lumOff val="50000"/>
            </a:schemeClr>
          </a:solidFill>
          <a:ln w="9525">
            <a:solidFill>
              <a:schemeClr val="bg2"/>
            </a:solidFill>
            <a:miter lim="800000"/>
            <a:headEnd/>
            <a:tailEnd/>
          </a:ln>
        </p:spPr>
        <p:txBody>
          <a:bodyPr>
            <a:spAutoFit/>
          </a:bodyPr>
          <a:lstStyle/>
          <a:p>
            <a:r>
              <a:rPr lang="en-US" sz="2400" dirty="0" err="1">
                <a:solidFill>
                  <a:schemeClr val="bg1"/>
                </a:solidFill>
                <a:latin typeface="Times New Roman" pitchFamily="18" charset="0"/>
              </a:rPr>
              <a:t>Moscovici’s</a:t>
            </a:r>
            <a:r>
              <a:rPr lang="en-US" sz="2400" dirty="0">
                <a:solidFill>
                  <a:schemeClr val="bg1"/>
                </a:solidFill>
                <a:latin typeface="Times New Roman" pitchFamily="18" charset="0"/>
              </a:rPr>
              <a:t> studies of minority influence:</a:t>
            </a:r>
            <a:r>
              <a:rPr lang="en-US" sz="2400" dirty="0">
                <a:solidFill>
                  <a:srgbClr val="FFFF99"/>
                </a:solidFill>
                <a:latin typeface="Times New Roman" pitchFamily="18" charset="0"/>
              </a:rPr>
              <a:t> Pressure of</a:t>
            </a:r>
          </a:p>
          <a:p>
            <a:r>
              <a:rPr lang="en-US" sz="2400" dirty="0">
                <a:solidFill>
                  <a:srgbClr val="FFFF99"/>
                </a:solidFill>
                <a:latin typeface="Times New Roman" pitchFamily="18" charset="0"/>
              </a:rPr>
              <a:t>One against Many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1000"/>
                                        <p:tgtEl>
                                          <p:spTgt spid="26"/>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000"/>
                                        <p:tgtEl>
                                          <p:spTgt spid="27"/>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1000"/>
                                        <p:tgtEl>
                                          <p:spTgt spid="28"/>
                                        </p:tgtEl>
                                      </p:cBhvr>
                                    </p:animEffect>
                                  </p:childTnLst>
                                </p:cTn>
                              </p:par>
                            </p:childTnLst>
                          </p:cTn>
                        </p:par>
                        <p:par>
                          <p:cTn id="24" fill="hold">
                            <p:stCondLst>
                              <p:cond delay="4000"/>
                            </p:stCondLst>
                            <p:childTnLst>
                              <p:par>
                                <p:cTn id="25" presetID="22" presetClass="entr" presetSubtype="2"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1000"/>
                                        <p:tgtEl>
                                          <p:spTgt spid="29"/>
                                        </p:tgtEl>
                                      </p:cBhvr>
                                    </p:animEffect>
                                  </p:childTnLst>
                                </p:cTn>
                              </p:par>
                            </p:childTnLst>
                          </p:cTn>
                        </p:par>
                        <p:par>
                          <p:cTn id="28" fill="hold">
                            <p:stCondLst>
                              <p:cond delay="5000"/>
                            </p:stCondLst>
                            <p:childTnLst>
                              <p:par>
                                <p:cTn id="29" presetID="22" presetClass="entr" presetSubtype="2"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1000"/>
                                        <p:tgtEl>
                                          <p:spTgt spid="30"/>
                                        </p:tgtEl>
                                      </p:cBhvr>
                                    </p:animEffect>
                                  </p:childTnLst>
                                </p:cTn>
                              </p:par>
                            </p:childTnLst>
                          </p:cTn>
                        </p:par>
                        <p:par>
                          <p:cTn id="32" fill="hold">
                            <p:stCondLst>
                              <p:cond delay="6000"/>
                            </p:stCondLst>
                            <p:childTnLst>
                              <p:par>
                                <p:cTn id="33" presetID="22" presetClass="entr" presetSubtype="2"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1000"/>
                                        <p:tgtEl>
                                          <p:spTgt spid="31"/>
                                        </p:tgtEl>
                                      </p:cBhvr>
                                    </p:animEffect>
                                  </p:child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6" grpId="0" animBg="1"/>
      <p:bldP spid="27" grpId="0" animBg="1"/>
      <p:bldP spid="28" grpId="0" animBg="1"/>
      <p:bldP spid="29" grpId="0" animBg="1"/>
      <p:bldP spid="30" grpId="0" animBg="1"/>
      <p:bldP spid="31"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09600" y="1752600"/>
            <a:ext cx="3657600" cy="47244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marL="400050" indent="-400050">
              <a:lnSpc>
                <a:spcPct val="120000"/>
              </a:lnSpc>
              <a:spcBef>
                <a:spcPts val="600"/>
              </a:spcBef>
              <a:spcAft>
                <a:spcPts val="1200"/>
              </a:spcAft>
              <a:buClrTx/>
              <a:buFont typeface="Wingdings" pitchFamily="2" charset="2"/>
              <a:buChar char="v"/>
            </a:pPr>
            <a:r>
              <a:rPr lang="en-US" sz="3700" dirty="0" smtClean="0">
                <a:solidFill>
                  <a:schemeClr val="tx1"/>
                </a:solidFill>
                <a:cs typeface="Times New Roman" pitchFamily="18" charset="0"/>
              </a:rPr>
              <a:t>Behaviorally consistent minorities sometimes change the majority</a:t>
            </a:r>
          </a:p>
          <a:p>
            <a:pPr marL="400050" indent="-400050">
              <a:lnSpc>
                <a:spcPct val="120000"/>
              </a:lnSpc>
              <a:spcBef>
                <a:spcPts val="600"/>
              </a:spcBef>
              <a:spcAft>
                <a:spcPts val="1200"/>
              </a:spcAft>
              <a:buClrTx/>
              <a:buFont typeface="Wingdings" pitchFamily="2" charset="2"/>
              <a:buChar char="v"/>
            </a:pPr>
            <a:r>
              <a:rPr lang="en-US" sz="3700" dirty="0" smtClean="0">
                <a:solidFill>
                  <a:schemeClr val="tx1"/>
                </a:solidFill>
                <a:cs typeface="Times New Roman" pitchFamily="18" charset="0"/>
              </a:rPr>
              <a:t>Expanding minorities are more influential</a:t>
            </a:r>
          </a:p>
          <a:p>
            <a:pPr marL="400050" indent="-400050">
              <a:lnSpc>
                <a:spcPct val="120000"/>
              </a:lnSpc>
              <a:spcBef>
                <a:spcPts val="600"/>
              </a:spcBef>
              <a:spcAft>
                <a:spcPts val="1200"/>
              </a:spcAft>
              <a:buClrTx/>
              <a:buFont typeface="Wingdings" pitchFamily="2" charset="2"/>
              <a:buChar char="v"/>
            </a:pPr>
            <a:r>
              <a:rPr lang="en-US" sz="3700" dirty="0" smtClean="0">
                <a:solidFill>
                  <a:schemeClr val="tx1"/>
                </a:solidFill>
                <a:cs typeface="Times New Roman" pitchFamily="18" charset="0"/>
              </a:rPr>
              <a:t>Minority influence is more indirect than majority influence, so generates conversion and innovation rather than compliance</a:t>
            </a:r>
          </a:p>
        </p:txBody>
      </p:sp>
      <p:sp>
        <p:nvSpPr>
          <p:cNvPr id="4" name="Rectangle 2"/>
          <p:cNvSpPr>
            <a:spLocks noGrp="1" noChangeArrowheads="1"/>
          </p:cNvSpPr>
          <p:nvPr>
            <p:ph type="title"/>
          </p:nvPr>
        </p:nvSpPr>
        <p:spPr>
          <a:xfrm>
            <a:off x="6019800" y="381000"/>
            <a:ext cx="2743200" cy="758952"/>
          </a:xfrm>
        </p:spPr>
        <p:txBody>
          <a:bodyPr>
            <a:noAutofit/>
          </a:bodyPr>
          <a:lstStyle/>
          <a:p>
            <a:pPr algn="r" eaLnBrk="1" hangingPunct="1"/>
            <a:r>
              <a:rPr lang="en-US" sz="1600" dirty="0" smtClean="0">
                <a:solidFill>
                  <a:schemeClr val="tx1"/>
                </a:solidFill>
                <a:cs typeface="Times New Roman" pitchFamily="18" charset="0"/>
              </a:rPr>
              <a:t>Reversing Asch: </a:t>
            </a:r>
            <a:r>
              <a:rPr lang="en-US" sz="1600" dirty="0" err="1" smtClean="0">
                <a:solidFill>
                  <a:schemeClr val="tx1"/>
                </a:solidFill>
                <a:cs typeface="Times New Roman" pitchFamily="18" charset="0"/>
              </a:rPr>
              <a:t>Moscovici’s</a:t>
            </a:r>
            <a:r>
              <a:rPr lang="en-US" sz="1600" dirty="0" smtClean="0">
                <a:solidFill>
                  <a:schemeClr val="tx1"/>
                </a:solidFill>
                <a:cs typeface="Times New Roman" pitchFamily="18" charset="0"/>
              </a:rPr>
              <a:t> study of a consistent minority</a:t>
            </a:r>
            <a:endParaRPr lang="en-US" sz="1800" dirty="0" smtClean="0">
              <a:solidFill>
                <a:schemeClr val="tx1"/>
              </a:solidFill>
            </a:endParaRPr>
          </a:p>
        </p:txBody>
      </p:sp>
      <p:sp>
        <p:nvSpPr>
          <p:cNvPr id="7" name="Rounded Rectangle 4"/>
          <p:cNvSpPr/>
          <p:nvPr/>
        </p:nvSpPr>
        <p:spPr>
          <a:xfrm>
            <a:off x="249038" y="401438"/>
            <a:ext cx="1966093" cy="656930"/>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Minority Influence</a:t>
            </a:r>
            <a:endParaRPr lang="en-US" sz="2000" b="1" kern="1200" dirty="0"/>
          </a:p>
        </p:txBody>
      </p:sp>
      <p:grpSp>
        <p:nvGrpSpPr>
          <p:cNvPr id="8" name="Group 7"/>
          <p:cNvGrpSpPr/>
          <p:nvPr/>
        </p:nvGrpSpPr>
        <p:grpSpPr>
          <a:xfrm>
            <a:off x="276225" y="258384"/>
            <a:ext cx="1911718" cy="943037"/>
            <a:chOff x="2819399" y="1041874"/>
            <a:chExt cx="1911718" cy="943037"/>
          </a:xfrm>
          <a:scene3d>
            <a:camera prst="orthographicFront">
              <a:rot lat="0" lon="0" rev="0"/>
            </a:camera>
            <a:lightRig rig="contrasting" dir="t">
              <a:rot lat="0" lon="0" rev="1200000"/>
            </a:lightRig>
          </a:scene3d>
        </p:grpSpPr>
        <p:sp>
          <p:nvSpPr>
            <p:cNvPr id="9" name="Rounded Rectangle 8"/>
            <p:cNvSpPr/>
            <p:nvPr/>
          </p:nvSpPr>
          <p:spPr>
            <a:xfrm>
              <a:off x="2819399" y="1041874"/>
              <a:ext cx="1911718" cy="943037"/>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0" name="Rounded Rectangle 10"/>
            <p:cNvSpPr/>
            <p:nvPr/>
          </p:nvSpPr>
          <p:spPr>
            <a:xfrm>
              <a:off x="2847020" y="1069495"/>
              <a:ext cx="1856476" cy="88779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Conversion   Theory</a:t>
              </a:r>
              <a:endParaRPr lang="en-US" sz="1600" kern="1200" dirty="0"/>
            </a:p>
          </p:txBody>
        </p:sp>
      </p:grpSp>
      <p:pic>
        <p:nvPicPr>
          <p:cNvPr id="2" name="Picture 1"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1752600"/>
            <a:ext cx="4257792" cy="4724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228600" y="1752600"/>
            <a:ext cx="7924800" cy="4419600"/>
          </a:xfrm>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oAutofit/>
          </a:bodyPr>
          <a:lstStyle/>
          <a:p>
            <a:pPr marL="571500" indent="-342900">
              <a:buClrTx/>
            </a:pPr>
            <a:r>
              <a:rPr lang="en-US" sz="2400" b="1" dirty="0" smtClean="0"/>
              <a:t>Consistency: </a:t>
            </a:r>
            <a:r>
              <a:rPr lang="en-US" sz="2400" dirty="0" smtClean="0"/>
              <a:t> </a:t>
            </a:r>
            <a:r>
              <a:rPr lang="en-US" sz="2400" dirty="0" err="1" smtClean="0"/>
              <a:t>Moscovici</a:t>
            </a:r>
            <a:r>
              <a:rPr lang="en-US" sz="2400" dirty="0" smtClean="0"/>
              <a:t> suggests a </a:t>
            </a:r>
            <a:r>
              <a:rPr lang="en-US" sz="2400" dirty="0"/>
              <a:t>behaviorally </a:t>
            </a:r>
            <a:r>
              <a:rPr lang="en-US" sz="2400" dirty="0" smtClean="0"/>
              <a:t>consistent minority is most effective</a:t>
            </a:r>
          </a:p>
          <a:p>
            <a:pPr marL="571500" indent="-342900">
              <a:buClrTx/>
            </a:pPr>
            <a:r>
              <a:rPr lang="en-US" sz="2400" b="1" dirty="0" smtClean="0"/>
              <a:t>Status:</a:t>
            </a:r>
            <a:r>
              <a:rPr lang="en-US" sz="2400" dirty="0" smtClean="0"/>
              <a:t>  Hollander argues minorities </a:t>
            </a:r>
            <a:r>
              <a:rPr lang="en-US" sz="2400" dirty="0"/>
              <a:t>that are accorded high status in the group </a:t>
            </a:r>
            <a:r>
              <a:rPr lang="en-US" sz="2400" dirty="0" smtClean="0"/>
              <a:t>are most effective, </a:t>
            </a:r>
            <a:r>
              <a:rPr lang="en-US" sz="2400" dirty="0"/>
              <a:t>for their </a:t>
            </a:r>
            <a:r>
              <a:rPr lang="en-US" sz="2400" i="1" dirty="0"/>
              <a:t>idiosyncrasy credits </a:t>
            </a:r>
            <a:r>
              <a:rPr lang="en-US" sz="2400" dirty="0"/>
              <a:t>protect them from </a:t>
            </a:r>
            <a:r>
              <a:rPr lang="en-US" sz="2400" dirty="0" smtClean="0"/>
              <a:t>sanctions</a:t>
            </a:r>
            <a:endParaRPr lang="en-US" sz="2400" dirty="0"/>
          </a:p>
          <a:p>
            <a:pPr marL="571500" indent="-342900">
              <a:buClrTx/>
            </a:pPr>
            <a:r>
              <a:rPr lang="en-US" sz="2400" b="1" dirty="0" smtClean="0"/>
              <a:t>Effort: </a:t>
            </a:r>
            <a:r>
              <a:rPr lang="en-US" sz="2400" dirty="0" smtClean="0"/>
              <a:t>Minorities </a:t>
            </a:r>
            <a:r>
              <a:rPr lang="en-US" sz="2400" dirty="0"/>
              <a:t>exert more effort in their attempts to influence than do </a:t>
            </a:r>
            <a:r>
              <a:rPr lang="en-US" sz="2400" dirty="0" smtClean="0"/>
              <a:t>majorities</a:t>
            </a:r>
          </a:p>
          <a:p>
            <a:pPr marL="571500" indent="-342900">
              <a:buClrTx/>
            </a:pPr>
            <a:r>
              <a:rPr lang="en-US" sz="2400" b="1" dirty="0" smtClean="0"/>
              <a:t>Decision rules: </a:t>
            </a:r>
            <a:r>
              <a:rPr lang="en-US" sz="2400" dirty="0" smtClean="0"/>
              <a:t>A majority-rules decision rules favors majority influence, a unanimity rule minorities</a:t>
            </a:r>
            <a:endParaRPr lang="en-US" sz="2400" dirty="0"/>
          </a:p>
        </p:txBody>
      </p:sp>
      <p:sp>
        <p:nvSpPr>
          <p:cNvPr id="21508" name="Rectangle 4"/>
          <p:cNvSpPr>
            <a:spLocks noChangeArrowheads="1"/>
          </p:cNvSpPr>
          <p:nvPr/>
        </p:nvSpPr>
        <p:spPr bwMode="auto">
          <a:xfrm>
            <a:off x="762000" y="3505200"/>
            <a:ext cx="7391400" cy="3657600"/>
          </a:xfrm>
          <a:prstGeom prst="rect">
            <a:avLst/>
          </a:prstGeom>
          <a:noFill/>
          <a:ln w="9525">
            <a:noFill/>
            <a:miter lim="800000"/>
            <a:headEnd/>
            <a:tailEnd/>
          </a:ln>
        </p:spPr>
        <p:txBody>
          <a:bodyPr/>
          <a:lstStyle/>
          <a:p>
            <a:pPr marL="342900" indent="-342900">
              <a:spcBef>
                <a:spcPct val="20000"/>
              </a:spcBef>
            </a:pPr>
            <a:endParaRPr lang="en-US" sz="3200" b="1">
              <a:solidFill>
                <a:srgbClr val="FFFF99"/>
              </a:solidFill>
              <a:latin typeface="Times New Roman" pitchFamily="18" charset="0"/>
              <a:cs typeface="Times New Roman" pitchFamily="18" charset="0"/>
            </a:endParaRPr>
          </a:p>
        </p:txBody>
      </p:sp>
      <p:grpSp>
        <p:nvGrpSpPr>
          <p:cNvPr id="7" name="Group 6"/>
          <p:cNvGrpSpPr/>
          <p:nvPr/>
        </p:nvGrpSpPr>
        <p:grpSpPr>
          <a:xfrm>
            <a:off x="228600" y="228600"/>
            <a:ext cx="1911718" cy="943037"/>
            <a:chOff x="2819399" y="2096183"/>
            <a:chExt cx="1911718" cy="943037"/>
          </a:xfrm>
          <a:scene3d>
            <a:camera prst="orthographicFront">
              <a:rot lat="0" lon="0" rev="0"/>
            </a:camera>
            <a:lightRig rig="contrasting" dir="t">
              <a:rot lat="0" lon="0" rev="1200000"/>
            </a:lightRig>
          </a:scene3d>
        </p:grpSpPr>
        <p:sp>
          <p:nvSpPr>
            <p:cNvPr id="8" name="Rounded Rectangle 7"/>
            <p:cNvSpPr/>
            <p:nvPr/>
          </p:nvSpPr>
          <p:spPr>
            <a:xfrm>
              <a:off x="2819399" y="2096183"/>
              <a:ext cx="1911718" cy="943037"/>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 name="Rounded Rectangle 12"/>
            <p:cNvSpPr/>
            <p:nvPr/>
          </p:nvSpPr>
          <p:spPr>
            <a:xfrm>
              <a:off x="2847020" y="2123804"/>
              <a:ext cx="1856476" cy="88779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Predicting Minority Influence</a:t>
              </a:r>
              <a:endParaRPr lang="en-US" sz="1600" kern="12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762000" y="3505200"/>
            <a:ext cx="7391400" cy="3657600"/>
          </a:xfrm>
          <a:prstGeom prst="rect">
            <a:avLst/>
          </a:prstGeom>
          <a:noFill/>
          <a:ln w="9525">
            <a:noFill/>
            <a:miter lim="800000"/>
            <a:headEnd/>
            <a:tailEnd/>
          </a:ln>
        </p:spPr>
        <p:txBody>
          <a:bodyPr/>
          <a:lstStyle/>
          <a:p>
            <a:pPr marL="342900" indent="-342900">
              <a:spcBef>
                <a:spcPct val="20000"/>
              </a:spcBef>
            </a:pPr>
            <a:endParaRPr lang="en-US" sz="3200" b="1">
              <a:solidFill>
                <a:srgbClr val="FFFF99"/>
              </a:solidFill>
              <a:latin typeface="Times New Roman" pitchFamily="18" charset="0"/>
              <a:cs typeface="Times New Roman" pitchFamily="18" charset="0"/>
            </a:endParaRPr>
          </a:p>
        </p:txBody>
      </p:sp>
      <p:sp>
        <p:nvSpPr>
          <p:cNvPr id="10" name="Rectangle 3"/>
          <p:cNvSpPr txBox="1">
            <a:spLocks noChangeArrowheads="1"/>
          </p:cNvSpPr>
          <p:nvPr/>
        </p:nvSpPr>
        <p:spPr>
          <a:xfrm>
            <a:off x="571500" y="1828800"/>
            <a:ext cx="7772400" cy="43434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dk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dk1"/>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dk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dk1"/>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dk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dk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dk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dk1"/>
                </a:solidFill>
                <a:latin typeface="+mn-lt"/>
                <a:ea typeface="+mn-ea"/>
                <a:cs typeface="+mn-cs"/>
              </a:defRPr>
            </a:lvl9pPr>
          </a:lstStyle>
          <a:p>
            <a:pPr marL="514350" indent="-342900">
              <a:buNone/>
            </a:pPr>
            <a:r>
              <a:rPr lang="fr-FR" sz="2000" dirty="0" err="1"/>
              <a:t>Latané’s</a:t>
            </a:r>
            <a:r>
              <a:rPr lang="fr-FR" sz="2000" dirty="0"/>
              <a:t> </a:t>
            </a:r>
            <a:r>
              <a:rPr lang="en-US" sz="2000" i="1" dirty="0"/>
              <a:t>dynamic social impact </a:t>
            </a:r>
            <a:r>
              <a:rPr lang="en-US" sz="2000" i="1" dirty="0" smtClean="0"/>
              <a:t>theory identifies four additional processes:</a:t>
            </a:r>
          </a:p>
          <a:p>
            <a:pPr marL="514350" indent="-342900">
              <a:buClrTx/>
              <a:buFont typeface="Wingdings 2" pitchFamily="18" charset="2"/>
              <a:buChar char=""/>
            </a:pPr>
            <a:r>
              <a:rPr lang="en-US" sz="2000" dirty="0" smtClean="0"/>
              <a:t>Consolidation</a:t>
            </a:r>
          </a:p>
          <a:p>
            <a:pPr marL="514350" indent="-342900">
              <a:buClrTx/>
              <a:buFont typeface="Wingdings 2" pitchFamily="18" charset="2"/>
              <a:buChar char=""/>
            </a:pPr>
            <a:r>
              <a:rPr lang="en-US" sz="2000" dirty="0" smtClean="0"/>
              <a:t>Clustering</a:t>
            </a:r>
          </a:p>
          <a:p>
            <a:pPr marL="514350" indent="-342900">
              <a:buClrTx/>
              <a:buFont typeface="Wingdings 2" pitchFamily="18" charset="2"/>
              <a:buChar char=""/>
            </a:pPr>
            <a:r>
              <a:rPr lang="en-US" sz="2000" dirty="0" smtClean="0"/>
              <a:t>Correlation</a:t>
            </a:r>
          </a:p>
          <a:p>
            <a:pPr marL="514350" indent="-342900">
              <a:buClrTx/>
              <a:buFont typeface="Wingdings 2" pitchFamily="18" charset="2"/>
              <a:buChar char=""/>
            </a:pPr>
            <a:r>
              <a:rPr lang="en-US" sz="2000" dirty="0" smtClean="0"/>
              <a:t>Continuing diversity</a:t>
            </a:r>
            <a:endParaRPr lang="en-US" sz="2000" dirty="0"/>
          </a:p>
        </p:txBody>
      </p:sp>
      <p:grpSp>
        <p:nvGrpSpPr>
          <p:cNvPr id="11" name="Group 10"/>
          <p:cNvGrpSpPr/>
          <p:nvPr/>
        </p:nvGrpSpPr>
        <p:grpSpPr>
          <a:xfrm>
            <a:off x="381000" y="256221"/>
            <a:ext cx="1911718" cy="943037"/>
            <a:chOff x="2819399" y="3150492"/>
            <a:chExt cx="1911718" cy="943037"/>
          </a:xfrm>
          <a:scene3d>
            <a:camera prst="orthographicFront">
              <a:rot lat="0" lon="0" rev="0"/>
            </a:camera>
            <a:lightRig rig="contrasting" dir="t">
              <a:rot lat="0" lon="0" rev="1200000"/>
            </a:lightRig>
          </a:scene3d>
        </p:grpSpPr>
        <p:sp>
          <p:nvSpPr>
            <p:cNvPr id="12" name="Rounded Rectangle 11"/>
            <p:cNvSpPr/>
            <p:nvPr/>
          </p:nvSpPr>
          <p:spPr>
            <a:xfrm>
              <a:off x="2819399" y="3150492"/>
              <a:ext cx="1911718" cy="943037"/>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3" name="Rounded Rectangle 14"/>
            <p:cNvSpPr/>
            <p:nvPr/>
          </p:nvSpPr>
          <p:spPr>
            <a:xfrm>
              <a:off x="2847020" y="3178113"/>
              <a:ext cx="1856476" cy="88779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i="1" kern="1200" dirty="0" smtClean="0"/>
                <a:t>Dynamic Social Impact Theory</a:t>
              </a:r>
              <a:endParaRPr lang="en-US" sz="1600" kern="1200" dirty="0"/>
            </a:p>
          </p:txBody>
        </p:sp>
      </p:gr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38584" y="2438400"/>
            <a:ext cx="1991003" cy="252447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7600" y="2528900"/>
            <a:ext cx="2257740" cy="2343477"/>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47390" y="4858089"/>
            <a:ext cx="6049220" cy="885949"/>
          </a:xfrm>
          <a:prstGeom prst="rect">
            <a:avLst/>
          </a:prstGeom>
        </p:spPr>
      </p:pic>
      <p:sp>
        <p:nvSpPr>
          <p:cNvPr id="6" name="TextBox 5"/>
          <p:cNvSpPr txBox="1"/>
          <p:nvPr/>
        </p:nvSpPr>
        <p:spPr>
          <a:xfrm>
            <a:off x="3520293" y="5864423"/>
            <a:ext cx="4790094" cy="307777"/>
          </a:xfrm>
          <a:prstGeom prst="rect">
            <a:avLst/>
          </a:prstGeom>
          <a:noFill/>
        </p:spPr>
        <p:txBody>
          <a:bodyPr wrap="none" rtlCol="0">
            <a:spAutoFit/>
          </a:bodyPr>
          <a:lstStyle/>
          <a:p>
            <a:r>
              <a:rPr lang="en-US" sz="1400" dirty="0" smtClean="0"/>
              <a:t>Source: </a:t>
            </a:r>
            <a:r>
              <a:rPr lang="en-US" sz="1400" dirty="0" err="1" smtClean="0"/>
              <a:t>Latane</a:t>
            </a:r>
            <a:r>
              <a:rPr lang="en-US" sz="1400" dirty="0" smtClean="0"/>
              <a:t> &amp; </a:t>
            </a:r>
            <a:r>
              <a:rPr lang="en-US" sz="1400" dirty="0" err="1" smtClean="0"/>
              <a:t>L’Herrou</a:t>
            </a:r>
            <a:r>
              <a:rPr lang="en-US" sz="1400" dirty="0" smtClean="0"/>
              <a:t>, Spatial Clustering, JPSP, 1996</a:t>
            </a:r>
            <a:endParaRPr lang="en-US" sz="1400" dirty="0"/>
          </a:p>
        </p:txBody>
      </p:sp>
    </p:spTree>
    <p:extLst>
      <p:ext uri="{BB962C8B-B14F-4D97-AF65-F5344CB8AC3E}">
        <p14:creationId xmlns:p14="http://schemas.microsoft.com/office/powerpoint/2010/main" val="2638150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358883595"/>
              </p:ext>
            </p:extLst>
          </p:nvPr>
        </p:nvGraphicFramePr>
        <p:xfrm>
          <a:off x="0" y="304800"/>
          <a:ext cx="8963024"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8991600" y="4572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073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3" y="1219200"/>
            <a:ext cx="5897718" cy="5305238"/>
            <a:chOff x="1786921" y="94315"/>
            <a:chExt cx="6432903" cy="1347839"/>
          </a:xfrm>
        </p:grpSpPr>
        <p:sp>
          <p:nvSpPr>
            <p:cNvPr id="3" name="Rounded Rectangle 2"/>
            <p:cNvSpPr/>
            <p:nvPr/>
          </p:nvSpPr>
          <p:spPr>
            <a:xfrm>
              <a:off x="1786921" y="94315"/>
              <a:ext cx="6432903"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153858" y="101190"/>
              <a:ext cx="5754066"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400" b="1" dirty="0" smtClean="0">
                  <a:solidFill>
                    <a:schemeClr val="bg1"/>
                  </a:solidFill>
                </a:rPr>
                <a:t>Implicit </a:t>
              </a:r>
              <a:r>
                <a:rPr lang="en-US" sz="2400" b="1" dirty="0">
                  <a:solidFill>
                    <a:schemeClr val="bg1"/>
                  </a:solidFill>
                </a:rPr>
                <a:t>influence </a:t>
              </a:r>
              <a:r>
                <a:rPr lang="en-US" sz="2400" dirty="0">
                  <a:solidFill>
                    <a:schemeClr val="bg1"/>
                  </a:solidFill>
                </a:rPr>
                <a:t>is produced by cognitive, emotional, and behavioral processes that are neither consciously controlled nor frequently noticed</a:t>
              </a:r>
              <a:r>
                <a:rPr lang="en-US" sz="2400" dirty="0" smtClean="0">
                  <a:solidFill>
                    <a:schemeClr val="bg1"/>
                  </a:solidFill>
                </a:rPr>
                <a:t>.</a:t>
              </a:r>
            </a:p>
            <a:p>
              <a:pPr>
                <a:buFont typeface="Wingdings" pitchFamily="2" charset="2"/>
                <a:buNone/>
              </a:pPr>
              <a:endParaRPr lang="en-US" sz="2400" dirty="0" smtClean="0">
                <a:solidFill>
                  <a:schemeClr val="bg1"/>
                </a:solidFill>
              </a:endParaRPr>
            </a:p>
            <a:p>
              <a:pPr marL="342900" indent="-342900">
                <a:buFont typeface="Wingdings" pitchFamily="2" charset="2"/>
                <a:buChar char="Ø"/>
              </a:pPr>
              <a:r>
                <a:rPr lang="en-US" sz="2400" dirty="0" smtClean="0">
                  <a:solidFill>
                    <a:schemeClr val="bg1"/>
                  </a:solidFill>
                </a:rPr>
                <a:t>Group </a:t>
              </a:r>
              <a:r>
                <a:rPr lang="en-US" sz="2400" dirty="0">
                  <a:solidFill>
                    <a:schemeClr val="bg1"/>
                  </a:solidFill>
                </a:rPr>
                <a:t>members tend to mimic each other, without realizing they are doing so.</a:t>
              </a:r>
            </a:p>
            <a:p>
              <a:pPr marL="342900" indent="-342900">
                <a:buFont typeface="Wingdings" pitchFamily="2" charset="2"/>
                <a:buChar char="Ø"/>
              </a:pPr>
              <a:endParaRPr lang="en-US" sz="2400" dirty="0" smtClean="0">
                <a:solidFill>
                  <a:schemeClr val="bg1"/>
                </a:solidFill>
              </a:endParaRPr>
            </a:p>
            <a:p>
              <a:pPr marL="342900" indent="-342900">
                <a:buFont typeface="Wingdings" pitchFamily="2" charset="2"/>
                <a:buChar char="Ø"/>
              </a:pPr>
              <a:r>
                <a:rPr lang="en-US" sz="2400" dirty="0" smtClean="0">
                  <a:solidFill>
                    <a:schemeClr val="bg1"/>
                  </a:solidFill>
                </a:rPr>
                <a:t>Langer </a:t>
              </a:r>
              <a:r>
                <a:rPr lang="en-US" sz="2400" dirty="0">
                  <a:solidFill>
                    <a:schemeClr val="bg1"/>
                  </a:solidFill>
                </a:rPr>
                <a:t>suggests that mindlessness can cause individuals to conform automatically</a:t>
              </a:r>
              <a:r>
                <a:rPr lang="en-US" dirty="0" smtClean="0">
                  <a:solidFill>
                    <a:schemeClr val="bg1"/>
                  </a:solidFill>
                </a:rPr>
                <a:t>.</a:t>
              </a:r>
              <a:endParaRPr lang="en-US" dirty="0">
                <a:solidFill>
                  <a:schemeClr val="bg1"/>
                </a:solidFill>
              </a:endParaRP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20" name="Group 19"/>
          <p:cNvGrpSpPr/>
          <p:nvPr/>
        </p:nvGrpSpPr>
        <p:grpSpPr>
          <a:xfrm>
            <a:off x="4669057" y="635960"/>
            <a:ext cx="1642870" cy="732736"/>
            <a:chOff x="5119828" y="1112541"/>
            <a:chExt cx="1642870" cy="732736"/>
          </a:xfrm>
          <a:scene3d>
            <a:camera prst="orthographicFront">
              <a:rot lat="0" lon="0" rev="0"/>
            </a:camera>
            <a:lightRig rig="contrasting" dir="t">
              <a:rot lat="0" lon="0" rev="1200000"/>
            </a:lightRig>
          </a:scene3d>
        </p:grpSpPr>
        <p:sp>
          <p:nvSpPr>
            <p:cNvPr id="21" name="Rounded Rectangle 20"/>
            <p:cNvSpPr/>
            <p:nvPr/>
          </p:nvSpPr>
          <p:spPr>
            <a:xfrm>
              <a:off x="5119828" y="1112541"/>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2" name="Rounded Rectangle 16"/>
            <p:cNvSpPr/>
            <p:nvPr/>
          </p:nvSpPr>
          <p:spPr>
            <a:xfrm>
              <a:off x="5141289" y="1134002"/>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Implicit Influence</a:t>
              </a:r>
              <a:endParaRPr lang="en-US" sz="1600" kern="1200" dirty="0"/>
            </a:p>
          </p:txBody>
        </p:sp>
      </p:grpSp>
    </p:spTree>
    <p:extLst>
      <p:ext uri="{BB962C8B-B14F-4D97-AF65-F5344CB8AC3E}">
        <p14:creationId xmlns:p14="http://schemas.microsoft.com/office/powerpoint/2010/main" val="18230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2133600" y="1676400"/>
            <a:ext cx="5867400" cy="3962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24" name="Text Box 2"/>
          <p:cNvSpPr txBox="1">
            <a:spLocks noChangeArrowheads="1"/>
          </p:cNvSpPr>
          <p:nvPr/>
        </p:nvSpPr>
        <p:spPr bwMode="auto">
          <a:xfrm>
            <a:off x="1066800" y="876301"/>
            <a:ext cx="7467600" cy="892552"/>
          </a:xfrm>
          <a:prstGeom prst="rect">
            <a:avLst/>
          </a:prstGeom>
          <a:noFill/>
          <a:ln w="28575">
            <a:noFill/>
            <a:miter lim="800000"/>
            <a:headEnd/>
            <a:tailEnd/>
          </a:ln>
        </p:spPr>
        <p:txBody>
          <a:bodyPr anchor="ctr">
            <a:spAutoFit/>
          </a:bodyPr>
          <a:lstStyle/>
          <a:p>
            <a:pPr eaLnBrk="0" hangingPunct="0"/>
            <a:r>
              <a:rPr lang="en-US" sz="2800" dirty="0">
                <a:latin typeface="Times New Roman" pitchFamily="18" charset="0"/>
              </a:rPr>
              <a:t>Langer's </a:t>
            </a:r>
            <a:r>
              <a:rPr lang="en-US" sz="2800" dirty="0" smtClean="0">
                <a:latin typeface="Times New Roman" pitchFamily="18" charset="0"/>
              </a:rPr>
              <a:t>photocopy study </a:t>
            </a:r>
            <a:r>
              <a:rPr lang="en-US" sz="2800" dirty="0">
                <a:latin typeface="Times New Roman" pitchFamily="18" charset="0"/>
              </a:rPr>
              <a:t>of </a:t>
            </a:r>
            <a:r>
              <a:rPr lang="en-US" sz="2800" dirty="0" smtClean="0">
                <a:latin typeface="Times New Roman" pitchFamily="18" charset="0"/>
              </a:rPr>
              <a:t>mindlessness: Results </a:t>
            </a:r>
            <a:endParaRPr lang="en-US" sz="2800" dirty="0">
              <a:latin typeface="Times New Roman" pitchFamily="18" charset="0"/>
            </a:endParaRPr>
          </a:p>
          <a:p>
            <a:pPr eaLnBrk="0" hangingPunct="0"/>
            <a:endParaRPr lang="en-US" sz="2400" dirty="0">
              <a:latin typeface="Times New Roman" pitchFamily="18" charset="0"/>
            </a:endParaRPr>
          </a:p>
        </p:txBody>
      </p:sp>
      <p:graphicFrame>
        <p:nvGraphicFramePr>
          <p:cNvPr id="5122" name="Object 3"/>
          <p:cNvGraphicFramePr>
            <a:graphicFrameLocks noChangeAspect="1"/>
          </p:cNvGraphicFramePr>
          <p:nvPr>
            <p:extLst>
              <p:ext uri="{D42A27DB-BD31-4B8C-83A1-F6EECF244321}">
                <p14:modId xmlns:p14="http://schemas.microsoft.com/office/powerpoint/2010/main" val="4166137184"/>
              </p:ext>
            </p:extLst>
          </p:nvPr>
        </p:nvGraphicFramePr>
        <p:xfrm>
          <a:off x="1981200" y="1828800"/>
          <a:ext cx="5567363" cy="3711575"/>
        </p:xfrm>
        <a:graphic>
          <a:graphicData uri="http://schemas.openxmlformats.org/presentationml/2006/ole">
            <mc:AlternateContent xmlns:mc="http://schemas.openxmlformats.org/markup-compatibility/2006">
              <mc:Choice xmlns:v="urn:schemas-microsoft-com:vml" Requires="v">
                <p:oleObj spid="_x0000_s39954" name="Chart" r:id="rId4" imgW="6096075" imgH="4067089" progId="MSGraph.Chart.8">
                  <p:embed followColorScheme="full"/>
                </p:oleObj>
              </mc:Choice>
              <mc:Fallback>
                <p:oleObj name="Chart" r:id="rId4" imgW="6096075" imgH="4067089" progId="MSGraph.Chart.8">
                  <p:embed followColorScheme="full"/>
                  <p:pic>
                    <p:nvPicPr>
                      <p:cNvPr id="0" name="Object 3"/>
                      <p:cNvPicPr>
                        <a:picLocks noChangeAspect="1" noChangeArrowheads="1"/>
                      </p:cNvPicPr>
                      <p:nvPr/>
                    </p:nvPicPr>
                    <p:blipFill>
                      <a:blip r:embed="rId5"/>
                      <a:srcRect/>
                      <a:stretch>
                        <a:fillRect/>
                      </a:stretch>
                    </p:blipFill>
                    <p:spPr bwMode="auto">
                      <a:xfrm>
                        <a:off x="1981200" y="1828800"/>
                        <a:ext cx="5567363" cy="3711575"/>
                      </a:xfrm>
                      <a:prstGeom prst="rect">
                        <a:avLst/>
                      </a:prstGeom>
                      <a:noFill/>
                      <a:ln>
                        <a:solidFill>
                          <a:schemeClr val="bg2"/>
                        </a:solidFill>
                      </a:ln>
                      <a:extLst/>
                    </p:spPr>
                  </p:pic>
                </p:oleObj>
              </mc:Fallback>
            </mc:AlternateContent>
          </a:graphicData>
        </a:graphic>
      </p:graphicFrame>
      <p:sp>
        <p:nvSpPr>
          <p:cNvPr id="5125" name="Text Box 4"/>
          <p:cNvSpPr txBox="1">
            <a:spLocks noChangeArrowheads="1"/>
          </p:cNvSpPr>
          <p:nvPr/>
        </p:nvSpPr>
        <p:spPr bwMode="auto">
          <a:xfrm>
            <a:off x="2865601" y="5883275"/>
            <a:ext cx="4365298" cy="523220"/>
          </a:xfrm>
          <a:prstGeom prst="rect">
            <a:avLst/>
          </a:prstGeom>
          <a:noFill/>
          <a:ln w="28575">
            <a:noFill/>
            <a:miter lim="800000"/>
            <a:headEnd/>
            <a:tailEnd/>
          </a:ln>
        </p:spPr>
        <p:txBody>
          <a:bodyPr wrap="none" anchor="ctr">
            <a:spAutoFit/>
          </a:bodyPr>
          <a:lstStyle/>
          <a:p>
            <a:pPr algn="ctr" eaLnBrk="0" hangingPunct="0"/>
            <a:r>
              <a:rPr lang="en-US" sz="2800" dirty="0">
                <a:latin typeface="Times New Roman" pitchFamily="18" charset="0"/>
              </a:rPr>
              <a:t>If 20 copies little </a:t>
            </a:r>
            <a:r>
              <a:rPr lang="en-US" sz="2800" dirty="0" smtClean="0">
                <a:latin typeface="Times New Roman" pitchFamily="18" charset="0"/>
              </a:rPr>
              <a:t>compliance</a:t>
            </a:r>
            <a:endParaRPr lang="en-US" sz="3600" dirty="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3" y="1219200"/>
            <a:ext cx="5897718" cy="5305238"/>
            <a:chOff x="1786921" y="94315"/>
            <a:chExt cx="6432903" cy="1347839"/>
          </a:xfrm>
        </p:grpSpPr>
        <p:sp>
          <p:nvSpPr>
            <p:cNvPr id="3" name="Rounded Rectangle 2"/>
            <p:cNvSpPr/>
            <p:nvPr/>
          </p:nvSpPr>
          <p:spPr>
            <a:xfrm>
              <a:off x="1786921" y="94315"/>
              <a:ext cx="6432903"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153858" y="101190"/>
              <a:ext cx="5670951" cy="1290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200" dirty="0" smtClean="0">
                  <a:solidFill>
                    <a:schemeClr val="bg1"/>
                  </a:solidFill>
                </a:rPr>
                <a:t>When members </a:t>
              </a:r>
              <a:r>
                <a:rPr lang="en-US" sz="2200" dirty="0">
                  <a:solidFill>
                    <a:schemeClr val="bg1"/>
                  </a:solidFill>
                </a:rPr>
                <a:t>use others’ responses as reference points and informational resources.</a:t>
              </a:r>
            </a:p>
            <a:p>
              <a:pPr marL="342900" indent="-342900">
                <a:buFont typeface="Wingdings" pitchFamily="2" charset="2"/>
                <a:buChar char="q"/>
              </a:pPr>
              <a:r>
                <a:rPr lang="en-US" sz="2200" dirty="0" smtClean="0">
                  <a:solidFill>
                    <a:schemeClr val="bg1"/>
                  </a:solidFill>
                </a:rPr>
                <a:t> </a:t>
              </a:r>
              <a:r>
                <a:rPr lang="en-US" sz="2200" b="1" dirty="0" smtClean="0">
                  <a:solidFill>
                    <a:schemeClr val="bg1"/>
                  </a:solidFill>
                </a:rPr>
                <a:t>Social </a:t>
              </a:r>
              <a:r>
                <a:rPr lang="en-US" sz="2200" b="1" dirty="0">
                  <a:solidFill>
                    <a:schemeClr val="bg1"/>
                  </a:solidFill>
                </a:rPr>
                <a:t>comparison </a:t>
              </a:r>
              <a:r>
                <a:rPr lang="en-US" sz="2200" b="1" dirty="0" smtClean="0">
                  <a:solidFill>
                    <a:schemeClr val="bg1"/>
                  </a:solidFill>
                </a:rPr>
                <a:t>theory</a:t>
              </a:r>
              <a:r>
                <a:rPr lang="en-US" sz="2200" dirty="0" smtClean="0">
                  <a:solidFill>
                    <a:schemeClr val="bg1"/>
                  </a:solidFill>
                </a:rPr>
                <a:t>:  basing conclusions on others’ responses</a:t>
              </a:r>
            </a:p>
            <a:p>
              <a:pPr marL="342900" indent="-342900">
                <a:buFont typeface="Wingdings" pitchFamily="2" charset="2"/>
                <a:buChar char="q"/>
              </a:pPr>
              <a:r>
                <a:rPr lang="en-US" sz="2200" b="1" dirty="0" smtClean="0">
                  <a:solidFill>
                    <a:schemeClr val="bg1"/>
                  </a:solidFill>
                </a:rPr>
                <a:t>False consensus</a:t>
              </a:r>
              <a:r>
                <a:rPr lang="en-US" sz="2200" dirty="0" smtClean="0">
                  <a:solidFill>
                    <a:schemeClr val="bg1"/>
                  </a:solidFill>
                </a:rPr>
                <a:t>: misjudging </a:t>
              </a:r>
              <a:r>
                <a:rPr lang="en-US" sz="2200" dirty="0">
                  <a:solidFill>
                    <a:schemeClr val="bg1"/>
                  </a:solidFill>
                </a:rPr>
                <a:t>the extent to which others </a:t>
              </a:r>
              <a:r>
                <a:rPr lang="en-US" sz="2200" dirty="0" smtClean="0">
                  <a:solidFill>
                    <a:schemeClr val="bg1"/>
                  </a:solidFill>
                </a:rPr>
                <a:t>agree</a:t>
              </a:r>
              <a:endParaRPr lang="en-US" sz="2200" dirty="0">
                <a:solidFill>
                  <a:schemeClr val="bg1"/>
                </a:solidFill>
              </a:endParaRPr>
            </a:p>
            <a:p>
              <a:pPr marL="342900" indent="-342900">
                <a:buFont typeface="Wingdings" pitchFamily="2" charset="2"/>
                <a:buChar char="q"/>
              </a:pPr>
              <a:r>
                <a:rPr lang="en-US" sz="2200" b="1" dirty="0" smtClean="0">
                  <a:solidFill>
                    <a:schemeClr val="bg1"/>
                  </a:solidFill>
                </a:rPr>
                <a:t>Dual </a:t>
              </a:r>
              <a:r>
                <a:rPr lang="en-US" sz="2200" b="1" dirty="0">
                  <a:solidFill>
                    <a:schemeClr val="bg1"/>
                  </a:solidFill>
                </a:rPr>
                <a:t>process theories </a:t>
              </a:r>
              <a:r>
                <a:rPr lang="en-US" sz="2200" dirty="0" smtClean="0">
                  <a:solidFill>
                    <a:schemeClr val="bg1"/>
                  </a:solidFill>
                </a:rPr>
                <a:t>: members base choices on available </a:t>
              </a:r>
              <a:r>
                <a:rPr lang="en-US" sz="2200" dirty="0">
                  <a:solidFill>
                    <a:schemeClr val="bg1"/>
                  </a:solidFill>
                </a:rPr>
                <a:t>information (direct process) or </a:t>
              </a:r>
              <a:r>
                <a:rPr lang="en-US" sz="2200" dirty="0" err="1" smtClean="0">
                  <a:solidFill>
                    <a:schemeClr val="bg1"/>
                  </a:solidFill>
                </a:rPr>
                <a:t>nonrational</a:t>
              </a:r>
              <a:r>
                <a:rPr lang="en-US" sz="2200" dirty="0" smtClean="0">
                  <a:solidFill>
                    <a:schemeClr val="bg1"/>
                  </a:solidFill>
                </a:rPr>
                <a:t> </a:t>
              </a:r>
              <a:r>
                <a:rPr lang="en-US" sz="2200" dirty="0">
                  <a:solidFill>
                    <a:schemeClr val="bg1"/>
                  </a:solidFill>
                </a:rPr>
                <a:t>processes, such as heuristics and emotional responses (indirect process).</a:t>
              </a: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9" name="Group 8"/>
          <p:cNvGrpSpPr/>
          <p:nvPr/>
        </p:nvGrpSpPr>
        <p:grpSpPr>
          <a:xfrm>
            <a:off x="4669057" y="609600"/>
            <a:ext cx="1642870" cy="732736"/>
            <a:chOff x="5119828" y="1956550"/>
            <a:chExt cx="1642870" cy="732736"/>
          </a:xfrm>
          <a:scene3d>
            <a:camera prst="orthographicFront">
              <a:rot lat="0" lon="0" rev="0"/>
            </a:camera>
            <a:lightRig rig="contrasting" dir="t">
              <a:rot lat="0" lon="0" rev="1200000"/>
            </a:lightRig>
          </a:scene3d>
        </p:grpSpPr>
        <p:sp>
          <p:nvSpPr>
            <p:cNvPr id="10" name="Rounded Rectangle 9"/>
            <p:cNvSpPr/>
            <p:nvPr/>
          </p:nvSpPr>
          <p:spPr>
            <a:xfrm>
              <a:off x="5119828" y="1956550"/>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18"/>
            <p:cNvSpPr/>
            <p:nvPr/>
          </p:nvSpPr>
          <p:spPr>
            <a:xfrm>
              <a:off x="5141289" y="1978011"/>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Informational Influence</a:t>
              </a:r>
              <a:endParaRPr lang="en-US" sz="1600" kern="1200" dirty="0"/>
            </a:p>
          </p:txBody>
        </p:sp>
      </p:grpSp>
    </p:spTree>
    <p:extLst>
      <p:ext uri="{BB962C8B-B14F-4D97-AF65-F5344CB8AC3E}">
        <p14:creationId xmlns:p14="http://schemas.microsoft.com/office/powerpoint/2010/main" val="2445003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3" y="1246261"/>
            <a:ext cx="6060427" cy="5305238"/>
            <a:chOff x="1786921" y="101190"/>
            <a:chExt cx="6610376" cy="1347839"/>
          </a:xfrm>
        </p:grpSpPr>
        <p:sp>
          <p:nvSpPr>
            <p:cNvPr id="3" name="Rounded Rectangle 2"/>
            <p:cNvSpPr/>
            <p:nvPr/>
          </p:nvSpPr>
          <p:spPr>
            <a:xfrm>
              <a:off x="1786921" y="101190"/>
              <a:ext cx="6432902"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095986" y="166986"/>
              <a:ext cx="6301311"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300" dirty="0" smtClean="0">
                  <a:solidFill>
                    <a:schemeClr val="bg1"/>
                  </a:solidFill>
                </a:rPr>
                <a:t>Members feel</a:t>
              </a:r>
              <a:r>
                <a:rPr lang="en-US" sz="2300" dirty="0">
                  <a:solidFill>
                    <a:schemeClr val="bg1"/>
                  </a:solidFill>
                </a:rPr>
                <a:t>, think, and act in ways that are consistent with their group’s social </a:t>
              </a:r>
              <a:r>
                <a:rPr lang="en-US" sz="2300" dirty="0" smtClean="0">
                  <a:solidFill>
                    <a:schemeClr val="bg1"/>
                  </a:solidFill>
                </a:rPr>
                <a:t>standards</a:t>
              </a:r>
              <a:endParaRPr lang="en-US" sz="2300" dirty="0">
                <a:solidFill>
                  <a:schemeClr val="bg1"/>
                </a:solidFill>
              </a:endParaRPr>
            </a:p>
            <a:p>
              <a:pPr marL="342900" indent="-342900">
                <a:buFont typeface="Wingdings" pitchFamily="2" charset="2"/>
                <a:buChar char="q"/>
              </a:pPr>
              <a:r>
                <a:rPr lang="en-US" sz="2300" dirty="0" smtClean="0">
                  <a:solidFill>
                    <a:schemeClr val="bg1"/>
                  </a:solidFill>
                </a:rPr>
                <a:t>Disagreeing </a:t>
              </a:r>
              <a:r>
                <a:rPr lang="en-US" sz="2300" dirty="0">
                  <a:solidFill>
                    <a:schemeClr val="bg1"/>
                  </a:solidFill>
                </a:rPr>
                <a:t>with others can trigger </a:t>
              </a:r>
              <a:r>
                <a:rPr lang="en-US" sz="2300" b="1" dirty="0">
                  <a:solidFill>
                    <a:schemeClr val="bg1"/>
                  </a:solidFill>
                </a:rPr>
                <a:t>cognitive dissonance</a:t>
              </a:r>
              <a:r>
                <a:rPr lang="en-US" sz="2300" dirty="0">
                  <a:solidFill>
                    <a:schemeClr val="bg1"/>
                  </a:solidFill>
                </a:rPr>
                <a:t>, an unpleasant and neurologically detectable psychological state that individuals are motivated to reduce.</a:t>
              </a:r>
            </a:p>
            <a:p>
              <a:pPr marL="342900" indent="-342900">
                <a:buFont typeface="Wingdings" pitchFamily="2" charset="2"/>
                <a:buChar char="q"/>
              </a:pPr>
              <a:r>
                <a:rPr lang="en-US" sz="2300" dirty="0" err="1" smtClean="0">
                  <a:solidFill>
                    <a:schemeClr val="bg1"/>
                  </a:solidFill>
                </a:rPr>
                <a:t>Cialdini’s</a:t>
              </a:r>
              <a:r>
                <a:rPr lang="en-US" sz="2300" dirty="0" smtClean="0">
                  <a:solidFill>
                    <a:schemeClr val="bg1"/>
                  </a:solidFill>
                </a:rPr>
                <a:t> </a:t>
              </a:r>
              <a:r>
                <a:rPr lang="en-US" sz="2300" b="1" dirty="0">
                  <a:solidFill>
                    <a:schemeClr val="bg1"/>
                  </a:solidFill>
                </a:rPr>
                <a:t>focus theory of normative </a:t>
              </a:r>
              <a:r>
                <a:rPr lang="en-US" sz="2300" b="1" dirty="0" smtClean="0">
                  <a:solidFill>
                    <a:schemeClr val="bg1"/>
                  </a:solidFill>
                </a:rPr>
                <a:t>influence: </a:t>
              </a:r>
              <a:r>
                <a:rPr lang="en-US" sz="2300" dirty="0" smtClean="0">
                  <a:solidFill>
                    <a:schemeClr val="bg1"/>
                  </a:solidFill>
                </a:rPr>
                <a:t>norms are a </a:t>
              </a:r>
              <a:r>
                <a:rPr lang="en-US" sz="2300" dirty="0">
                  <a:solidFill>
                    <a:schemeClr val="bg1"/>
                  </a:solidFill>
                </a:rPr>
                <a:t>more potent and longer-lasting form of influence than informational influence.</a:t>
              </a: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9" name="Group 8"/>
          <p:cNvGrpSpPr/>
          <p:nvPr/>
        </p:nvGrpSpPr>
        <p:grpSpPr>
          <a:xfrm>
            <a:off x="4945145" y="513525"/>
            <a:ext cx="1642870" cy="732736"/>
            <a:chOff x="5119828" y="2800559"/>
            <a:chExt cx="1642870" cy="732736"/>
          </a:xfrm>
          <a:scene3d>
            <a:camera prst="orthographicFront">
              <a:rot lat="0" lon="0" rev="0"/>
            </a:camera>
            <a:lightRig rig="contrasting" dir="t">
              <a:rot lat="0" lon="0" rev="1200000"/>
            </a:lightRig>
          </a:scene3d>
        </p:grpSpPr>
        <p:sp>
          <p:nvSpPr>
            <p:cNvPr id="10" name="Rounded Rectangle 9"/>
            <p:cNvSpPr/>
            <p:nvPr/>
          </p:nvSpPr>
          <p:spPr>
            <a:xfrm>
              <a:off x="5119828" y="2800559"/>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1" name="Rounded Rectangle 20"/>
            <p:cNvSpPr/>
            <p:nvPr/>
          </p:nvSpPr>
          <p:spPr>
            <a:xfrm>
              <a:off x="5141289" y="2822020"/>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Normative Influence</a:t>
              </a:r>
              <a:endParaRPr lang="en-US" sz="1600" kern="1200" dirty="0"/>
            </a:p>
          </p:txBody>
        </p:sp>
      </p:grpSp>
    </p:spTree>
    <p:extLst>
      <p:ext uri="{BB962C8B-B14F-4D97-AF65-F5344CB8AC3E}">
        <p14:creationId xmlns:p14="http://schemas.microsoft.com/office/powerpoint/2010/main" val="2445003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1632" y="1219200"/>
            <a:ext cx="6297567" cy="5305238"/>
            <a:chOff x="1786921" y="94315"/>
            <a:chExt cx="6432903" cy="1347839"/>
          </a:xfrm>
        </p:grpSpPr>
        <p:sp>
          <p:nvSpPr>
            <p:cNvPr id="3" name="Rounded Rectangle 2"/>
            <p:cNvSpPr/>
            <p:nvPr/>
          </p:nvSpPr>
          <p:spPr>
            <a:xfrm>
              <a:off x="1786921" y="94315"/>
              <a:ext cx="6432903"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 name="Rounded Rectangle 4"/>
            <p:cNvSpPr/>
            <p:nvPr/>
          </p:nvSpPr>
          <p:spPr>
            <a:xfrm>
              <a:off x="2153858" y="101190"/>
              <a:ext cx="6065965"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buFont typeface="Wingdings" pitchFamily="2" charset="2"/>
                <a:buNone/>
              </a:pPr>
              <a:r>
                <a:rPr lang="en-US" sz="2200" b="1" dirty="0" smtClean="0">
                  <a:solidFill>
                    <a:schemeClr val="bg1"/>
                  </a:solidFill>
                </a:rPr>
                <a:t>Verbal </a:t>
              </a:r>
              <a:r>
                <a:rPr lang="en-US" sz="2200" b="1" dirty="0">
                  <a:solidFill>
                    <a:schemeClr val="bg1"/>
                  </a:solidFill>
                </a:rPr>
                <a:t>and nonverbal </a:t>
              </a:r>
              <a:r>
                <a:rPr lang="en-US" sz="2200" b="1" dirty="0" smtClean="0">
                  <a:solidFill>
                    <a:schemeClr val="bg1"/>
                  </a:solidFill>
                </a:rPr>
                <a:t>tactics (pressure) designed </a:t>
              </a:r>
              <a:r>
                <a:rPr lang="en-US" sz="2200" b="1" dirty="0">
                  <a:solidFill>
                    <a:schemeClr val="bg1"/>
                  </a:solidFill>
                </a:rPr>
                <a:t>to induce change</a:t>
              </a:r>
              <a:r>
                <a:rPr lang="en-US" sz="2200" b="1" dirty="0" smtClean="0">
                  <a:solidFill>
                    <a:schemeClr val="bg1"/>
                  </a:solidFill>
                </a:rPr>
                <a:t>.</a:t>
              </a:r>
            </a:p>
            <a:p>
              <a:pPr>
                <a:buFont typeface="Wingdings" pitchFamily="2" charset="2"/>
                <a:buNone/>
              </a:pPr>
              <a:endParaRPr lang="en-US" sz="2200" b="1" dirty="0">
                <a:solidFill>
                  <a:schemeClr val="bg1"/>
                </a:solidFill>
              </a:endParaRPr>
            </a:p>
            <a:p>
              <a:pPr marL="285750" indent="-285750">
                <a:buFont typeface="Wingdings" pitchFamily="2" charset="2"/>
                <a:buChar char="q"/>
              </a:pPr>
              <a:r>
                <a:rPr lang="en-US" sz="2200" dirty="0" err="1" smtClean="0">
                  <a:solidFill>
                    <a:schemeClr val="bg1"/>
                  </a:solidFill>
                </a:rPr>
                <a:t>Schachter’s</a:t>
              </a:r>
              <a:r>
                <a:rPr lang="en-US" sz="2200" dirty="0" smtClean="0">
                  <a:solidFill>
                    <a:schemeClr val="bg1"/>
                  </a:solidFill>
                </a:rPr>
                <a:t> </a:t>
              </a:r>
              <a:r>
                <a:rPr lang="en-US" sz="2200" dirty="0">
                  <a:solidFill>
                    <a:schemeClr val="bg1"/>
                  </a:solidFill>
                </a:rPr>
                <a:t>analysis of group rejection indicates that a nonconformist is generally less liked by others in the group.</a:t>
              </a:r>
            </a:p>
            <a:p>
              <a:pPr marL="285750" indent="-285750">
                <a:buFont typeface="Wingdings" pitchFamily="2" charset="2"/>
                <a:buChar char="q"/>
              </a:pPr>
              <a:r>
                <a:rPr lang="en-US" sz="2200" dirty="0" smtClean="0">
                  <a:solidFill>
                    <a:schemeClr val="bg1"/>
                  </a:solidFill>
                </a:rPr>
                <a:t>Communication </a:t>
              </a:r>
              <a:r>
                <a:rPr lang="en-US" sz="2200" dirty="0">
                  <a:solidFill>
                    <a:schemeClr val="bg1"/>
                  </a:solidFill>
                </a:rPr>
                <a:t>with a disliked deviant eventually diminishes, at least when cohesive groups are working on relevant tasks. </a:t>
              </a:r>
              <a:endParaRPr lang="en-US" sz="2200" dirty="0" smtClean="0">
                <a:solidFill>
                  <a:schemeClr val="bg1"/>
                </a:solidFill>
              </a:endParaRPr>
            </a:p>
            <a:p>
              <a:pPr marL="285750" indent="-285750">
                <a:buFont typeface="Wingdings" pitchFamily="2" charset="2"/>
                <a:buChar char="q"/>
              </a:pPr>
              <a:r>
                <a:rPr lang="en-US" sz="2200" dirty="0" smtClean="0">
                  <a:solidFill>
                    <a:schemeClr val="bg1"/>
                  </a:solidFill>
                </a:rPr>
                <a:t>Any </a:t>
              </a:r>
              <a:r>
                <a:rPr lang="en-US" sz="2200" dirty="0">
                  <a:solidFill>
                    <a:schemeClr val="bg1"/>
                  </a:solidFill>
                </a:rPr>
                <a:t>dissent from the group mode will reduce likeability.</a:t>
              </a:r>
            </a:p>
          </p:txBody>
        </p:sp>
      </p:grpSp>
      <p:pic>
        <p:nvPicPr>
          <p:cNvPr id="15" name="Picture 14" descr="Screen Clippi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65" y="216495"/>
            <a:ext cx="1885950" cy="5330264"/>
          </a:xfrm>
          <a:prstGeom prst="rect">
            <a:avLst/>
          </a:prstGeom>
        </p:spPr>
      </p:pic>
      <p:grpSp>
        <p:nvGrpSpPr>
          <p:cNvPr id="11" name="Group 10"/>
          <p:cNvGrpSpPr/>
          <p:nvPr/>
        </p:nvGrpSpPr>
        <p:grpSpPr>
          <a:xfrm>
            <a:off x="4669057" y="609600"/>
            <a:ext cx="1642870" cy="732736"/>
            <a:chOff x="5119828" y="3644568"/>
            <a:chExt cx="1642870" cy="732736"/>
          </a:xfrm>
          <a:scene3d>
            <a:camera prst="orthographicFront">
              <a:rot lat="0" lon="0" rev="0"/>
            </a:camera>
            <a:lightRig rig="contrasting" dir="t">
              <a:rot lat="0" lon="0" rev="1200000"/>
            </a:lightRig>
          </a:scene3d>
        </p:grpSpPr>
        <p:sp>
          <p:nvSpPr>
            <p:cNvPr id="12" name="Rounded Rectangle 11"/>
            <p:cNvSpPr/>
            <p:nvPr/>
          </p:nvSpPr>
          <p:spPr>
            <a:xfrm>
              <a:off x="5119828" y="3644568"/>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3" name="Rounded Rectangle 22"/>
            <p:cNvSpPr/>
            <p:nvPr/>
          </p:nvSpPr>
          <p:spPr>
            <a:xfrm>
              <a:off x="5141289" y="3666029"/>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p:txBody>
        </p:sp>
      </p:grpSp>
    </p:spTree>
    <p:extLst>
      <p:ext uri="{BB962C8B-B14F-4D97-AF65-F5344CB8AC3E}">
        <p14:creationId xmlns:p14="http://schemas.microsoft.com/office/powerpoint/2010/main" val="2445003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4"/>
          <p:cNvSpPr>
            <a:spLocks noChangeArrowheads="1"/>
          </p:cNvSpPr>
          <p:nvPr/>
        </p:nvSpPr>
        <p:spPr bwMode="auto">
          <a:xfrm>
            <a:off x="263525" y="312420"/>
            <a:ext cx="8382000" cy="5638800"/>
          </a:xfrm>
          <a:prstGeom prst="rect">
            <a:avLst/>
          </a:prstGeom>
          <a:solidFill>
            <a:schemeClr val="bg2"/>
          </a:solidFill>
          <a:ln w="9525">
            <a:solidFill>
              <a:schemeClr val="tx1"/>
            </a:solidFill>
            <a:miter lim="800000"/>
            <a:headEnd/>
            <a:tailEnd/>
          </a:ln>
        </p:spPr>
        <p:txBody>
          <a:bodyPr wrap="none" anchor="ctr"/>
          <a:lstStyle/>
          <a:p>
            <a:endParaRPr lang="en-US"/>
          </a:p>
        </p:txBody>
      </p:sp>
      <p:grpSp>
        <p:nvGrpSpPr>
          <p:cNvPr id="2" name="Group 3"/>
          <p:cNvGrpSpPr>
            <a:grpSpLocks/>
          </p:cNvGrpSpPr>
          <p:nvPr/>
        </p:nvGrpSpPr>
        <p:grpSpPr bwMode="auto">
          <a:xfrm>
            <a:off x="304800" y="685800"/>
            <a:ext cx="8305800" cy="5334000"/>
            <a:chOff x="96" y="432"/>
            <a:chExt cx="5232" cy="3360"/>
          </a:xfrm>
        </p:grpSpPr>
        <p:grpSp>
          <p:nvGrpSpPr>
            <p:cNvPr id="3" name="Group 4"/>
            <p:cNvGrpSpPr>
              <a:grpSpLocks/>
            </p:cNvGrpSpPr>
            <p:nvPr/>
          </p:nvGrpSpPr>
          <p:grpSpPr bwMode="auto">
            <a:xfrm>
              <a:off x="528" y="432"/>
              <a:ext cx="3696" cy="3024"/>
              <a:chOff x="528" y="432"/>
              <a:chExt cx="3696" cy="3024"/>
            </a:xfrm>
          </p:grpSpPr>
          <p:sp>
            <p:nvSpPr>
              <p:cNvPr id="28694" name="Line 5"/>
              <p:cNvSpPr>
                <a:spLocks noChangeShapeType="1"/>
              </p:cNvSpPr>
              <p:nvPr/>
            </p:nvSpPr>
            <p:spPr bwMode="auto">
              <a:xfrm flipV="1">
                <a:off x="528" y="432"/>
                <a:ext cx="0" cy="3024"/>
              </a:xfrm>
              <a:prstGeom prst="line">
                <a:avLst/>
              </a:prstGeom>
              <a:noFill/>
              <a:ln w="38100">
                <a:solidFill>
                  <a:schemeClr val="tx1"/>
                </a:solidFill>
                <a:round/>
                <a:headEnd/>
                <a:tailEnd/>
              </a:ln>
            </p:spPr>
            <p:txBody>
              <a:bodyPr wrap="none" anchor="ctr">
                <a:spAutoFit/>
              </a:bodyPr>
              <a:lstStyle/>
              <a:p>
                <a:endParaRPr lang="en-US"/>
              </a:p>
            </p:txBody>
          </p:sp>
          <p:sp>
            <p:nvSpPr>
              <p:cNvPr id="28695" name="Line 6"/>
              <p:cNvSpPr>
                <a:spLocks noChangeShapeType="1"/>
              </p:cNvSpPr>
              <p:nvPr/>
            </p:nvSpPr>
            <p:spPr bwMode="auto">
              <a:xfrm>
                <a:off x="528" y="3456"/>
                <a:ext cx="3696" cy="0"/>
              </a:xfrm>
              <a:prstGeom prst="line">
                <a:avLst/>
              </a:prstGeom>
              <a:noFill/>
              <a:ln w="38100">
                <a:solidFill>
                  <a:schemeClr val="tx1"/>
                </a:solidFill>
                <a:round/>
                <a:headEnd/>
                <a:tailEnd/>
              </a:ln>
            </p:spPr>
            <p:txBody>
              <a:bodyPr wrap="none" anchor="ctr">
                <a:spAutoFit/>
              </a:bodyPr>
              <a:lstStyle/>
              <a:p>
                <a:endParaRPr lang="en-US"/>
              </a:p>
            </p:txBody>
          </p:sp>
        </p:grpSp>
        <p:sp>
          <p:nvSpPr>
            <p:cNvPr id="28679" name="Freeform 7"/>
            <p:cNvSpPr>
              <a:spLocks/>
            </p:cNvSpPr>
            <p:nvPr/>
          </p:nvSpPr>
          <p:spPr bwMode="auto">
            <a:xfrm>
              <a:off x="528" y="2832"/>
              <a:ext cx="3408" cy="456"/>
            </a:xfrm>
            <a:custGeom>
              <a:avLst/>
              <a:gdLst>
                <a:gd name="T0" fmla="*/ 0 w 3408"/>
                <a:gd name="T1" fmla="*/ 408 h 456"/>
                <a:gd name="T2" fmla="*/ 384 w 3408"/>
                <a:gd name="T3" fmla="*/ 168 h 456"/>
                <a:gd name="T4" fmla="*/ 768 w 3408"/>
                <a:gd name="T5" fmla="*/ 24 h 456"/>
                <a:gd name="T6" fmla="*/ 1248 w 3408"/>
                <a:gd name="T7" fmla="*/ 24 h 456"/>
                <a:gd name="T8" fmla="*/ 1824 w 3408"/>
                <a:gd name="T9" fmla="*/ 168 h 456"/>
                <a:gd name="T10" fmla="*/ 3408 w 3408"/>
                <a:gd name="T11" fmla="*/ 456 h 456"/>
                <a:gd name="T12" fmla="*/ 0 60000 65536"/>
                <a:gd name="T13" fmla="*/ 0 60000 65536"/>
                <a:gd name="T14" fmla="*/ 0 60000 65536"/>
                <a:gd name="T15" fmla="*/ 0 60000 65536"/>
                <a:gd name="T16" fmla="*/ 0 60000 65536"/>
                <a:gd name="T17" fmla="*/ 0 60000 65536"/>
                <a:gd name="T18" fmla="*/ 0 w 3408"/>
                <a:gd name="T19" fmla="*/ 0 h 456"/>
                <a:gd name="T20" fmla="*/ 3408 w 3408"/>
                <a:gd name="T21" fmla="*/ 456 h 456"/>
              </a:gdLst>
              <a:ahLst/>
              <a:cxnLst>
                <a:cxn ang="T12">
                  <a:pos x="T0" y="T1"/>
                </a:cxn>
                <a:cxn ang="T13">
                  <a:pos x="T2" y="T3"/>
                </a:cxn>
                <a:cxn ang="T14">
                  <a:pos x="T4" y="T5"/>
                </a:cxn>
                <a:cxn ang="T15">
                  <a:pos x="T6" y="T7"/>
                </a:cxn>
                <a:cxn ang="T16">
                  <a:pos x="T8" y="T9"/>
                </a:cxn>
                <a:cxn ang="T17">
                  <a:pos x="T10" y="T11"/>
                </a:cxn>
              </a:cxnLst>
              <a:rect l="T18" t="T19" r="T20" b="T21"/>
              <a:pathLst>
                <a:path w="3408" h="456">
                  <a:moveTo>
                    <a:pt x="0" y="408"/>
                  </a:moveTo>
                  <a:cubicBezTo>
                    <a:pt x="128" y="320"/>
                    <a:pt x="256" y="232"/>
                    <a:pt x="384" y="168"/>
                  </a:cubicBezTo>
                  <a:cubicBezTo>
                    <a:pt x="512" y="104"/>
                    <a:pt x="624" y="48"/>
                    <a:pt x="768" y="24"/>
                  </a:cubicBezTo>
                  <a:cubicBezTo>
                    <a:pt x="912" y="0"/>
                    <a:pt x="1072" y="0"/>
                    <a:pt x="1248" y="24"/>
                  </a:cubicBezTo>
                  <a:cubicBezTo>
                    <a:pt x="1424" y="48"/>
                    <a:pt x="1464" y="96"/>
                    <a:pt x="1824" y="168"/>
                  </a:cubicBezTo>
                  <a:cubicBezTo>
                    <a:pt x="2184" y="240"/>
                    <a:pt x="3144" y="408"/>
                    <a:pt x="3408" y="456"/>
                  </a:cubicBezTo>
                </a:path>
              </a:pathLst>
            </a:custGeom>
            <a:noFill/>
            <a:ln w="28575">
              <a:solidFill>
                <a:schemeClr val="tx1"/>
              </a:solidFill>
              <a:round/>
              <a:headEnd/>
              <a:tailEnd type="oval" w="med" len="med"/>
            </a:ln>
          </p:spPr>
          <p:txBody>
            <a:bodyPr wrap="none" anchor="ctr">
              <a:spAutoFit/>
            </a:bodyPr>
            <a:lstStyle/>
            <a:p>
              <a:endParaRPr lang="en-US"/>
            </a:p>
          </p:txBody>
        </p:sp>
        <p:sp>
          <p:nvSpPr>
            <p:cNvPr id="28680" name="Text Box 8"/>
            <p:cNvSpPr txBox="1">
              <a:spLocks noChangeArrowheads="1"/>
            </p:cNvSpPr>
            <p:nvPr/>
          </p:nvSpPr>
          <p:spPr bwMode="auto">
            <a:xfrm>
              <a:off x="4361" y="2976"/>
              <a:ext cx="967" cy="268"/>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000">
                  <a:latin typeface="Times New Roman" pitchFamily="18" charset="0"/>
                </a:rPr>
                <a:t>To the slider</a:t>
              </a:r>
              <a:endParaRPr lang="en-US" sz="2800">
                <a:latin typeface="Times New Roman" pitchFamily="18" charset="0"/>
              </a:endParaRPr>
            </a:p>
          </p:txBody>
        </p:sp>
        <p:cxnSp>
          <p:nvCxnSpPr>
            <p:cNvPr id="28681" name="AutoShape 9"/>
            <p:cNvCxnSpPr>
              <a:cxnSpLocks noChangeShapeType="1"/>
              <a:stCxn id="28680" idx="1"/>
              <a:endCxn id="28679" idx="5"/>
            </p:cNvCxnSpPr>
            <p:nvPr/>
          </p:nvCxnSpPr>
          <p:spPr bwMode="auto">
            <a:xfrm rot="10800000" flipV="1">
              <a:off x="3945" y="3110"/>
              <a:ext cx="407" cy="178"/>
            </a:xfrm>
            <a:prstGeom prst="curvedConnector3">
              <a:avLst>
                <a:gd name="adj1" fmla="val 49875"/>
              </a:avLst>
            </a:prstGeom>
            <a:noFill/>
            <a:ln w="28575">
              <a:solidFill>
                <a:schemeClr val="tx1"/>
              </a:solidFill>
              <a:round/>
              <a:headEnd/>
              <a:tailEnd type="triangle" w="med" len="med"/>
            </a:ln>
          </p:spPr>
        </p:cxnSp>
        <p:sp>
          <p:nvSpPr>
            <p:cNvPr id="28682" name="Freeform 10"/>
            <p:cNvSpPr>
              <a:spLocks/>
            </p:cNvSpPr>
            <p:nvPr/>
          </p:nvSpPr>
          <p:spPr bwMode="auto">
            <a:xfrm>
              <a:off x="528" y="2928"/>
              <a:ext cx="3360" cy="432"/>
            </a:xfrm>
            <a:custGeom>
              <a:avLst/>
              <a:gdLst>
                <a:gd name="T0" fmla="*/ 0 w 3360"/>
                <a:gd name="T1" fmla="*/ 432 h 432"/>
                <a:gd name="T2" fmla="*/ 480 w 3360"/>
                <a:gd name="T3" fmla="*/ 384 h 432"/>
                <a:gd name="T4" fmla="*/ 1008 w 3360"/>
                <a:gd name="T5" fmla="*/ 336 h 432"/>
                <a:gd name="T6" fmla="*/ 3360 w 3360"/>
                <a:gd name="T7" fmla="*/ 0 h 432"/>
                <a:gd name="T8" fmla="*/ 0 60000 65536"/>
                <a:gd name="T9" fmla="*/ 0 60000 65536"/>
                <a:gd name="T10" fmla="*/ 0 60000 65536"/>
                <a:gd name="T11" fmla="*/ 0 60000 65536"/>
                <a:gd name="T12" fmla="*/ 0 w 3360"/>
                <a:gd name="T13" fmla="*/ 0 h 432"/>
                <a:gd name="T14" fmla="*/ 3360 w 3360"/>
                <a:gd name="T15" fmla="*/ 432 h 432"/>
              </a:gdLst>
              <a:ahLst/>
              <a:cxnLst>
                <a:cxn ang="T8">
                  <a:pos x="T0" y="T1"/>
                </a:cxn>
                <a:cxn ang="T9">
                  <a:pos x="T2" y="T3"/>
                </a:cxn>
                <a:cxn ang="T10">
                  <a:pos x="T4" y="T5"/>
                </a:cxn>
                <a:cxn ang="T11">
                  <a:pos x="T6" y="T7"/>
                </a:cxn>
              </a:cxnLst>
              <a:rect l="T12" t="T13" r="T14" b="T15"/>
              <a:pathLst>
                <a:path w="3360" h="432">
                  <a:moveTo>
                    <a:pt x="0" y="432"/>
                  </a:moveTo>
                  <a:cubicBezTo>
                    <a:pt x="156" y="416"/>
                    <a:pt x="312" y="400"/>
                    <a:pt x="480" y="384"/>
                  </a:cubicBezTo>
                  <a:cubicBezTo>
                    <a:pt x="648" y="368"/>
                    <a:pt x="528" y="400"/>
                    <a:pt x="1008" y="336"/>
                  </a:cubicBezTo>
                  <a:cubicBezTo>
                    <a:pt x="1488" y="272"/>
                    <a:pt x="2968" y="56"/>
                    <a:pt x="3360" y="0"/>
                  </a:cubicBezTo>
                </a:path>
              </a:pathLst>
            </a:custGeom>
            <a:noFill/>
            <a:ln w="28575">
              <a:solidFill>
                <a:srgbClr val="FFFF00"/>
              </a:solidFill>
              <a:round/>
              <a:headEnd/>
              <a:tailEnd type="oval" w="med" len="med"/>
            </a:ln>
          </p:spPr>
          <p:txBody>
            <a:bodyPr anchor="ctr">
              <a:spAutoFit/>
            </a:bodyPr>
            <a:lstStyle/>
            <a:p>
              <a:endParaRPr lang="en-US"/>
            </a:p>
          </p:txBody>
        </p:sp>
        <p:sp>
          <p:nvSpPr>
            <p:cNvPr id="28683" name="Text Box 11"/>
            <p:cNvSpPr txBox="1">
              <a:spLocks noChangeArrowheads="1"/>
            </p:cNvSpPr>
            <p:nvPr/>
          </p:nvSpPr>
          <p:spPr bwMode="auto">
            <a:xfrm>
              <a:off x="4367" y="2544"/>
              <a:ext cx="961" cy="268"/>
            </a:xfrm>
            <a:prstGeom prst="rect">
              <a:avLst/>
            </a:prstGeom>
            <a:solidFill>
              <a:schemeClr val="bg1"/>
            </a:solidFill>
            <a:ln w="28575">
              <a:solidFill>
                <a:schemeClr val="tx1"/>
              </a:solidFill>
              <a:miter lim="800000"/>
              <a:headEnd/>
              <a:tailEnd/>
            </a:ln>
          </p:spPr>
          <p:txBody>
            <a:bodyPr anchor="ctr">
              <a:spAutoFit/>
            </a:bodyPr>
            <a:lstStyle/>
            <a:p>
              <a:pPr eaLnBrk="0" hangingPunct="0"/>
              <a:r>
                <a:rPr lang="en-US" sz="2000">
                  <a:latin typeface="Times New Roman" pitchFamily="18" charset="0"/>
                </a:rPr>
                <a:t>To the mode</a:t>
              </a:r>
            </a:p>
          </p:txBody>
        </p:sp>
        <p:cxnSp>
          <p:nvCxnSpPr>
            <p:cNvPr id="28684" name="AutoShape 12"/>
            <p:cNvCxnSpPr>
              <a:cxnSpLocks noChangeShapeType="1"/>
              <a:stCxn id="28683" idx="1"/>
            </p:cNvCxnSpPr>
            <p:nvPr/>
          </p:nvCxnSpPr>
          <p:spPr bwMode="auto">
            <a:xfrm rot="10800000" flipV="1">
              <a:off x="3936" y="2678"/>
              <a:ext cx="422" cy="266"/>
            </a:xfrm>
            <a:prstGeom prst="curvedConnector3">
              <a:avLst>
                <a:gd name="adj1" fmla="val 48815"/>
              </a:avLst>
            </a:prstGeom>
            <a:noFill/>
            <a:ln w="28575">
              <a:solidFill>
                <a:schemeClr val="tx1"/>
              </a:solidFill>
              <a:round/>
              <a:headEnd/>
              <a:tailEnd type="triangle" w="med" len="med"/>
            </a:ln>
          </p:spPr>
        </p:cxnSp>
        <p:sp>
          <p:nvSpPr>
            <p:cNvPr id="28685" name="Text Box 13"/>
            <p:cNvSpPr txBox="1">
              <a:spLocks noChangeArrowheads="1"/>
            </p:cNvSpPr>
            <p:nvPr/>
          </p:nvSpPr>
          <p:spPr bwMode="auto">
            <a:xfrm>
              <a:off x="4368" y="1104"/>
              <a:ext cx="944" cy="460"/>
            </a:xfrm>
            <a:prstGeom prst="rect">
              <a:avLst/>
            </a:prstGeom>
            <a:solidFill>
              <a:schemeClr val="bg1"/>
            </a:solidFill>
            <a:ln w="28575">
              <a:solidFill>
                <a:schemeClr val="tx1"/>
              </a:solidFill>
              <a:miter lim="800000"/>
              <a:headEnd/>
              <a:tailEnd/>
            </a:ln>
          </p:spPr>
          <p:txBody>
            <a:bodyPr anchor="ctr">
              <a:spAutoFit/>
            </a:bodyPr>
            <a:lstStyle/>
            <a:p>
              <a:pPr algn="ctr" eaLnBrk="0" hangingPunct="0"/>
              <a:r>
                <a:rPr lang="en-US" sz="2000">
                  <a:latin typeface="Times New Roman" pitchFamily="18" charset="0"/>
                </a:rPr>
                <a:t>To most deviates</a:t>
              </a:r>
              <a:endParaRPr lang="en-US" sz="2800">
                <a:latin typeface="Times New Roman" pitchFamily="18" charset="0"/>
              </a:endParaRPr>
            </a:p>
          </p:txBody>
        </p:sp>
        <p:sp>
          <p:nvSpPr>
            <p:cNvPr id="28686" name="Freeform 14"/>
            <p:cNvSpPr>
              <a:spLocks/>
            </p:cNvSpPr>
            <p:nvPr/>
          </p:nvSpPr>
          <p:spPr bwMode="auto">
            <a:xfrm>
              <a:off x="528" y="840"/>
              <a:ext cx="3411" cy="2448"/>
            </a:xfrm>
            <a:custGeom>
              <a:avLst/>
              <a:gdLst>
                <a:gd name="T0" fmla="*/ 0 w 3424"/>
                <a:gd name="T1" fmla="*/ 2472 h 2472"/>
                <a:gd name="T2" fmla="*/ 720 w 3424"/>
                <a:gd name="T3" fmla="*/ 2280 h 2472"/>
                <a:gd name="T4" fmla="*/ 1488 w 3424"/>
                <a:gd name="T5" fmla="*/ 1848 h 2472"/>
                <a:gd name="T6" fmla="*/ 2016 w 3424"/>
                <a:gd name="T7" fmla="*/ 1464 h 2472"/>
                <a:gd name="T8" fmla="*/ 2688 w 3424"/>
                <a:gd name="T9" fmla="*/ 888 h 2472"/>
                <a:gd name="T10" fmla="*/ 3024 w 3424"/>
                <a:gd name="T11" fmla="*/ 504 h 2472"/>
                <a:gd name="T12" fmla="*/ 3360 w 3424"/>
                <a:gd name="T13" fmla="*/ 72 h 2472"/>
                <a:gd name="T14" fmla="*/ 3408 w 3424"/>
                <a:gd name="T15" fmla="*/ 72 h 2472"/>
                <a:gd name="T16" fmla="*/ 3408 w 3424"/>
                <a:gd name="T17" fmla="*/ 24 h 2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4"/>
                <a:gd name="T28" fmla="*/ 0 h 2472"/>
                <a:gd name="T29" fmla="*/ 3424 w 3424"/>
                <a:gd name="T30" fmla="*/ 2472 h 2472"/>
                <a:gd name="connsiteX0" fmla="*/ 0 w 9963"/>
                <a:gd name="connsiteY0" fmla="*/ 9903 h 9903"/>
                <a:gd name="connsiteX1" fmla="*/ 2103 w 9963"/>
                <a:gd name="connsiteY1" fmla="*/ 9126 h 9903"/>
                <a:gd name="connsiteX2" fmla="*/ 4346 w 9963"/>
                <a:gd name="connsiteY2" fmla="*/ 7379 h 9903"/>
                <a:gd name="connsiteX3" fmla="*/ 5888 w 9963"/>
                <a:gd name="connsiteY3" fmla="*/ 5825 h 9903"/>
                <a:gd name="connsiteX4" fmla="*/ 7850 w 9963"/>
                <a:gd name="connsiteY4" fmla="*/ 3495 h 9903"/>
                <a:gd name="connsiteX5" fmla="*/ 8376 w 9963"/>
                <a:gd name="connsiteY5" fmla="*/ 2767 h 9903"/>
                <a:gd name="connsiteX6" fmla="*/ 8832 w 9963"/>
                <a:gd name="connsiteY6" fmla="*/ 1942 h 9903"/>
                <a:gd name="connsiteX7" fmla="*/ 9813 w 9963"/>
                <a:gd name="connsiteY7" fmla="*/ 194 h 9903"/>
                <a:gd name="connsiteX8" fmla="*/ 9953 w 9963"/>
                <a:gd name="connsiteY8" fmla="*/ 194 h 9903"/>
                <a:gd name="connsiteX9" fmla="*/ 9953 w 9963"/>
                <a:gd name="connsiteY9" fmla="*/ 0 h 9903"/>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407 w 10000"/>
                <a:gd name="connsiteY5" fmla="*/ 2794 h 10000"/>
                <a:gd name="connsiteX6" fmla="*/ 8865 w 10000"/>
                <a:gd name="connsiteY6" fmla="*/ 1961 h 10000"/>
                <a:gd name="connsiteX7" fmla="*/ 9288 w 10000"/>
                <a:gd name="connsiteY7" fmla="*/ 1176 h 10000"/>
                <a:gd name="connsiteX8" fmla="*/ 9849 w 10000"/>
                <a:gd name="connsiteY8" fmla="*/ 196 h 10000"/>
                <a:gd name="connsiteX9" fmla="*/ 9990 w 10000"/>
                <a:gd name="connsiteY9" fmla="*/ 196 h 10000"/>
                <a:gd name="connsiteX10" fmla="*/ 9990 w 10000"/>
                <a:gd name="connsiteY10" fmla="*/ 0 h 10000"/>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407 w 10000"/>
                <a:gd name="connsiteY5" fmla="*/ 2794 h 10000"/>
                <a:gd name="connsiteX6" fmla="*/ 8461 w 10000"/>
                <a:gd name="connsiteY6" fmla="*/ 2770 h 10000"/>
                <a:gd name="connsiteX7" fmla="*/ 8865 w 10000"/>
                <a:gd name="connsiteY7" fmla="*/ 1961 h 10000"/>
                <a:gd name="connsiteX8" fmla="*/ 9288 w 10000"/>
                <a:gd name="connsiteY8" fmla="*/ 1176 h 10000"/>
                <a:gd name="connsiteX9" fmla="*/ 9849 w 10000"/>
                <a:gd name="connsiteY9" fmla="*/ 196 h 10000"/>
                <a:gd name="connsiteX10" fmla="*/ 9990 w 10000"/>
                <a:gd name="connsiteY10" fmla="*/ 196 h 10000"/>
                <a:gd name="connsiteX11" fmla="*/ 9990 w 10000"/>
                <a:gd name="connsiteY11" fmla="*/ 0 h 10000"/>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407 w 10000"/>
                <a:gd name="connsiteY5" fmla="*/ 2794 h 10000"/>
                <a:gd name="connsiteX6" fmla="*/ 8865 w 10000"/>
                <a:gd name="connsiteY6" fmla="*/ 1961 h 10000"/>
                <a:gd name="connsiteX7" fmla="*/ 9288 w 10000"/>
                <a:gd name="connsiteY7" fmla="*/ 1176 h 10000"/>
                <a:gd name="connsiteX8" fmla="*/ 9849 w 10000"/>
                <a:gd name="connsiteY8" fmla="*/ 196 h 10000"/>
                <a:gd name="connsiteX9" fmla="*/ 9990 w 10000"/>
                <a:gd name="connsiteY9" fmla="*/ 196 h 10000"/>
                <a:gd name="connsiteX10" fmla="*/ 9990 w 10000"/>
                <a:gd name="connsiteY10" fmla="*/ 0 h 10000"/>
                <a:gd name="connsiteX0" fmla="*/ 0 w 10000"/>
                <a:gd name="connsiteY0" fmla="*/ 10000 h 10000"/>
                <a:gd name="connsiteX1" fmla="*/ 2111 w 10000"/>
                <a:gd name="connsiteY1" fmla="*/ 9215 h 10000"/>
                <a:gd name="connsiteX2" fmla="*/ 4362 w 10000"/>
                <a:gd name="connsiteY2" fmla="*/ 7451 h 10000"/>
                <a:gd name="connsiteX3" fmla="*/ 5910 w 10000"/>
                <a:gd name="connsiteY3" fmla="*/ 5882 h 10000"/>
                <a:gd name="connsiteX4" fmla="*/ 7879 w 10000"/>
                <a:gd name="connsiteY4" fmla="*/ 3529 h 10000"/>
                <a:gd name="connsiteX5" fmla="*/ 8865 w 10000"/>
                <a:gd name="connsiteY5" fmla="*/ 1961 h 10000"/>
                <a:gd name="connsiteX6" fmla="*/ 9288 w 10000"/>
                <a:gd name="connsiteY6" fmla="*/ 1176 h 10000"/>
                <a:gd name="connsiteX7" fmla="*/ 9849 w 10000"/>
                <a:gd name="connsiteY7" fmla="*/ 196 h 10000"/>
                <a:gd name="connsiteX8" fmla="*/ 9990 w 10000"/>
                <a:gd name="connsiteY8" fmla="*/ 196 h 10000"/>
                <a:gd name="connsiteX9" fmla="*/ 9990 w 10000"/>
                <a:gd name="connsiteY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10000"/>
                  </a:moveTo>
                  <a:cubicBezTo>
                    <a:pt x="692" y="9820"/>
                    <a:pt x="1384" y="9641"/>
                    <a:pt x="2111" y="9215"/>
                  </a:cubicBezTo>
                  <a:cubicBezTo>
                    <a:pt x="2837" y="8791"/>
                    <a:pt x="3729" y="8007"/>
                    <a:pt x="4362" y="7451"/>
                  </a:cubicBezTo>
                  <a:cubicBezTo>
                    <a:pt x="4995" y="6896"/>
                    <a:pt x="5324" y="6536"/>
                    <a:pt x="5910" y="5882"/>
                  </a:cubicBezTo>
                  <a:cubicBezTo>
                    <a:pt x="6496" y="5229"/>
                    <a:pt x="7387" y="4182"/>
                    <a:pt x="7879" y="3529"/>
                  </a:cubicBezTo>
                  <a:cubicBezTo>
                    <a:pt x="8371" y="2876"/>
                    <a:pt x="8630" y="2353"/>
                    <a:pt x="8865" y="1961"/>
                  </a:cubicBezTo>
                  <a:cubicBezTo>
                    <a:pt x="9100" y="1569"/>
                    <a:pt x="9124" y="1470"/>
                    <a:pt x="9288" y="1176"/>
                  </a:cubicBezTo>
                  <a:cubicBezTo>
                    <a:pt x="9452" y="882"/>
                    <a:pt x="9732" y="359"/>
                    <a:pt x="9849" y="196"/>
                  </a:cubicBezTo>
                  <a:cubicBezTo>
                    <a:pt x="9966" y="33"/>
                    <a:pt x="9967" y="229"/>
                    <a:pt x="9990" y="196"/>
                  </a:cubicBezTo>
                  <a:cubicBezTo>
                    <a:pt x="10014" y="164"/>
                    <a:pt x="9990" y="32"/>
                    <a:pt x="9990" y="0"/>
                  </a:cubicBezTo>
                </a:path>
              </a:pathLst>
            </a:custGeom>
            <a:noFill/>
            <a:ln w="28575">
              <a:solidFill>
                <a:srgbClr val="800000"/>
              </a:solidFill>
              <a:round/>
              <a:headEnd/>
              <a:tailEnd type="oval" w="med" len="med"/>
            </a:ln>
          </p:spPr>
          <p:txBody>
            <a:bodyPr wrap="none" anchor="ctr">
              <a:spAutoFit/>
            </a:bodyPr>
            <a:lstStyle/>
            <a:p>
              <a:endParaRPr lang="en-US"/>
            </a:p>
          </p:txBody>
        </p:sp>
        <p:cxnSp>
          <p:nvCxnSpPr>
            <p:cNvPr id="28687" name="AutoShape 15"/>
            <p:cNvCxnSpPr>
              <a:cxnSpLocks noChangeShapeType="1"/>
              <a:stCxn id="28685" idx="1"/>
              <a:endCxn id="28686" idx="7"/>
            </p:cNvCxnSpPr>
            <p:nvPr/>
          </p:nvCxnSpPr>
          <p:spPr bwMode="auto">
            <a:xfrm rot="10800000">
              <a:off x="3887" y="888"/>
              <a:ext cx="481" cy="446"/>
            </a:xfrm>
            <a:prstGeom prst="curvedConnector3">
              <a:avLst>
                <a:gd name="adj1" fmla="val 50000"/>
              </a:avLst>
            </a:prstGeom>
            <a:noFill/>
            <a:ln w="28575">
              <a:solidFill>
                <a:schemeClr val="tx1"/>
              </a:solidFill>
              <a:round/>
              <a:headEnd/>
              <a:tailEnd type="triangle" w="med" len="med"/>
            </a:ln>
          </p:spPr>
        </p:cxnSp>
        <p:sp>
          <p:nvSpPr>
            <p:cNvPr id="28688" name="Freeform 16"/>
            <p:cNvSpPr>
              <a:spLocks/>
            </p:cNvSpPr>
            <p:nvPr/>
          </p:nvSpPr>
          <p:spPr bwMode="auto">
            <a:xfrm>
              <a:off x="568" y="2141"/>
              <a:ext cx="3320" cy="1190"/>
            </a:xfrm>
            <a:custGeom>
              <a:avLst/>
              <a:gdLst>
                <a:gd name="T0" fmla="*/ 76 w 3440"/>
                <a:gd name="T1" fmla="*/ 1176 h 1208"/>
                <a:gd name="T2" fmla="*/ 122 w 3440"/>
                <a:gd name="T3" fmla="*/ 1176 h 1208"/>
                <a:gd name="T4" fmla="*/ 809 w 3440"/>
                <a:gd name="T5" fmla="*/ 984 h 1208"/>
                <a:gd name="T6" fmla="*/ 1221 w 3440"/>
                <a:gd name="T7" fmla="*/ 792 h 1208"/>
                <a:gd name="T8" fmla="*/ 1863 w 3440"/>
                <a:gd name="T9" fmla="*/ 360 h 1208"/>
                <a:gd name="T10" fmla="*/ 2229 w 3440"/>
                <a:gd name="T11" fmla="*/ 120 h 1208"/>
                <a:gd name="T12" fmla="*/ 2732 w 3440"/>
                <a:gd name="T13" fmla="*/ 24 h 1208"/>
                <a:gd name="T14" fmla="*/ 3053 w 3440"/>
                <a:gd name="T15" fmla="*/ 264 h 1208"/>
                <a:gd name="T16" fmla="*/ 3282 w 3440"/>
                <a:gd name="T17" fmla="*/ 504 h 1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40"/>
                <a:gd name="T28" fmla="*/ 0 h 1208"/>
                <a:gd name="T29" fmla="*/ 3440 w 3440"/>
                <a:gd name="T30" fmla="*/ 1208 h 1208"/>
                <a:gd name="connsiteX0" fmla="*/ 114 w 9881"/>
                <a:gd name="connsiteY0" fmla="*/ 9680 h 9833"/>
                <a:gd name="connsiteX1" fmla="*/ 253 w 9881"/>
                <a:gd name="connsiteY1" fmla="*/ 9680 h 9833"/>
                <a:gd name="connsiteX2" fmla="*/ 2346 w 9881"/>
                <a:gd name="connsiteY2" fmla="*/ 8091 h 9833"/>
                <a:gd name="connsiteX3" fmla="*/ 3602 w 9881"/>
                <a:gd name="connsiteY3" fmla="*/ 6501 h 9833"/>
                <a:gd name="connsiteX4" fmla="*/ 5555 w 9881"/>
                <a:gd name="connsiteY4" fmla="*/ 2925 h 9833"/>
                <a:gd name="connsiteX5" fmla="*/ 6672 w 9881"/>
                <a:gd name="connsiteY5" fmla="*/ 938 h 9833"/>
                <a:gd name="connsiteX6" fmla="*/ 7631 w 9881"/>
                <a:gd name="connsiteY6" fmla="*/ 243 h 9833"/>
                <a:gd name="connsiteX7" fmla="*/ 8207 w 9881"/>
                <a:gd name="connsiteY7" fmla="*/ 144 h 9833"/>
                <a:gd name="connsiteX8" fmla="*/ 9183 w 9881"/>
                <a:gd name="connsiteY8" fmla="*/ 2130 h 9833"/>
                <a:gd name="connsiteX9" fmla="*/ 9881 w 9881"/>
                <a:gd name="connsiteY9" fmla="*/ 4117 h 9833"/>
                <a:gd name="connsiteX0" fmla="*/ 115 w 10000"/>
                <a:gd name="connsiteY0" fmla="*/ 9754 h 9910"/>
                <a:gd name="connsiteX1" fmla="*/ 256 w 10000"/>
                <a:gd name="connsiteY1" fmla="*/ 9754 h 9910"/>
                <a:gd name="connsiteX2" fmla="*/ 2374 w 10000"/>
                <a:gd name="connsiteY2" fmla="*/ 8138 h 9910"/>
                <a:gd name="connsiteX3" fmla="*/ 3645 w 10000"/>
                <a:gd name="connsiteY3" fmla="*/ 6521 h 9910"/>
                <a:gd name="connsiteX4" fmla="*/ 5622 w 10000"/>
                <a:gd name="connsiteY4" fmla="*/ 2885 h 9910"/>
                <a:gd name="connsiteX5" fmla="*/ 6752 w 10000"/>
                <a:gd name="connsiteY5" fmla="*/ 864 h 9910"/>
                <a:gd name="connsiteX6" fmla="*/ 7723 w 10000"/>
                <a:gd name="connsiteY6" fmla="*/ 157 h 9910"/>
                <a:gd name="connsiteX7" fmla="*/ 8306 w 10000"/>
                <a:gd name="connsiteY7" fmla="*/ 56 h 9910"/>
                <a:gd name="connsiteX8" fmla="*/ 8771 w 10000"/>
                <a:gd name="connsiteY8" fmla="*/ 861 h 9910"/>
                <a:gd name="connsiteX9" fmla="*/ 9294 w 10000"/>
                <a:gd name="connsiteY9" fmla="*/ 2076 h 9910"/>
                <a:gd name="connsiteX10" fmla="*/ 10000 w 10000"/>
                <a:gd name="connsiteY10" fmla="*/ 4097 h 9910"/>
                <a:gd name="connsiteX0" fmla="*/ 115 w 10000"/>
                <a:gd name="connsiteY0" fmla="*/ 9956 h 10113"/>
                <a:gd name="connsiteX1" fmla="*/ 256 w 10000"/>
                <a:gd name="connsiteY1" fmla="*/ 9956 h 10113"/>
                <a:gd name="connsiteX2" fmla="*/ 2374 w 10000"/>
                <a:gd name="connsiteY2" fmla="*/ 8325 h 10113"/>
                <a:gd name="connsiteX3" fmla="*/ 3645 w 10000"/>
                <a:gd name="connsiteY3" fmla="*/ 6693 h 10113"/>
                <a:gd name="connsiteX4" fmla="*/ 5622 w 10000"/>
                <a:gd name="connsiteY4" fmla="*/ 3024 h 10113"/>
                <a:gd name="connsiteX5" fmla="*/ 6752 w 10000"/>
                <a:gd name="connsiteY5" fmla="*/ 985 h 10113"/>
                <a:gd name="connsiteX6" fmla="*/ 7723 w 10000"/>
                <a:gd name="connsiteY6" fmla="*/ 67 h 10113"/>
                <a:gd name="connsiteX7" fmla="*/ 8306 w 10000"/>
                <a:gd name="connsiteY7" fmla="*/ 170 h 10113"/>
                <a:gd name="connsiteX8" fmla="*/ 8771 w 10000"/>
                <a:gd name="connsiteY8" fmla="*/ 982 h 10113"/>
                <a:gd name="connsiteX9" fmla="*/ 9294 w 10000"/>
                <a:gd name="connsiteY9" fmla="*/ 2208 h 10113"/>
                <a:gd name="connsiteX10" fmla="*/ 10000 w 10000"/>
                <a:gd name="connsiteY10" fmla="*/ 4247 h 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113">
                  <a:moveTo>
                    <a:pt x="115" y="9956"/>
                  </a:moveTo>
                  <a:cubicBezTo>
                    <a:pt x="-3" y="10093"/>
                    <a:pt x="-120" y="10228"/>
                    <a:pt x="256" y="9956"/>
                  </a:cubicBezTo>
                  <a:cubicBezTo>
                    <a:pt x="633" y="9684"/>
                    <a:pt x="1810" y="8868"/>
                    <a:pt x="2374" y="8325"/>
                  </a:cubicBezTo>
                  <a:cubicBezTo>
                    <a:pt x="2939" y="7781"/>
                    <a:pt x="3104" y="7577"/>
                    <a:pt x="3645" y="6693"/>
                  </a:cubicBezTo>
                  <a:cubicBezTo>
                    <a:pt x="4187" y="5810"/>
                    <a:pt x="5105" y="3975"/>
                    <a:pt x="5622" y="3024"/>
                  </a:cubicBezTo>
                  <a:cubicBezTo>
                    <a:pt x="6140" y="2073"/>
                    <a:pt x="6402" y="1478"/>
                    <a:pt x="6752" y="985"/>
                  </a:cubicBezTo>
                  <a:cubicBezTo>
                    <a:pt x="7102" y="492"/>
                    <a:pt x="7464" y="203"/>
                    <a:pt x="7723" y="67"/>
                  </a:cubicBezTo>
                  <a:cubicBezTo>
                    <a:pt x="7982" y="-68"/>
                    <a:pt x="8131" y="18"/>
                    <a:pt x="8306" y="170"/>
                  </a:cubicBezTo>
                  <a:cubicBezTo>
                    <a:pt x="8481" y="322"/>
                    <a:pt x="8606" y="642"/>
                    <a:pt x="8771" y="982"/>
                  </a:cubicBezTo>
                  <a:cubicBezTo>
                    <a:pt x="8936" y="1322"/>
                    <a:pt x="9089" y="1664"/>
                    <a:pt x="9294" y="2208"/>
                  </a:cubicBezTo>
                  <a:cubicBezTo>
                    <a:pt x="9576" y="2888"/>
                    <a:pt x="9883" y="3907"/>
                    <a:pt x="10000" y="4247"/>
                  </a:cubicBezTo>
                </a:path>
              </a:pathLst>
            </a:custGeom>
            <a:noFill/>
            <a:ln w="41275">
              <a:solidFill>
                <a:srgbClr val="008000"/>
              </a:solidFill>
              <a:round/>
              <a:headEnd/>
              <a:tailEnd type="oval" w="med" len="med"/>
            </a:ln>
          </p:spPr>
          <p:txBody>
            <a:bodyPr anchor="ctr">
              <a:spAutoFit/>
            </a:bodyPr>
            <a:lstStyle/>
            <a:p>
              <a:endParaRPr lang="en-US"/>
            </a:p>
          </p:txBody>
        </p:sp>
        <p:sp>
          <p:nvSpPr>
            <p:cNvPr id="28689" name="Text Box 17"/>
            <p:cNvSpPr txBox="1">
              <a:spLocks noChangeArrowheads="1"/>
            </p:cNvSpPr>
            <p:nvPr/>
          </p:nvSpPr>
          <p:spPr bwMode="auto">
            <a:xfrm>
              <a:off x="4368" y="1776"/>
              <a:ext cx="960" cy="652"/>
            </a:xfrm>
            <a:prstGeom prst="rect">
              <a:avLst/>
            </a:prstGeom>
            <a:solidFill>
              <a:schemeClr val="bg1"/>
            </a:solidFill>
            <a:ln w="28575">
              <a:solidFill>
                <a:schemeClr val="tx1"/>
              </a:solidFill>
              <a:miter lim="800000"/>
              <a:headEnd/>
              <a:tailEnd/>
            </a:ln>
          </p:spPr>
          <p:txBody>
            <a:bodyPr anchor="ctr">
              <a:spAutoFit/>
            </a:bodyPr>
            <a:lstStyle/>
            <a:p>
              <a:pPr algn="ctr" eaLnBrk="0" hangingPunct="0"/>
              <a:r>
                <a:rPr lang="en-US" sz="2000">
                  <a:latin typeface="Times New Roman" pitchFamily="18" charset="0"/>
                </a:rPr>
                <a:t>To  excluded deviants*</a:t>
              </a:r>
              <a:endParaRPr lang="en-US" sz="2800">
                <a:latin typeface="Times New Roman" pitchFamily="18" charset="0"/>
              </a:endParaRPr>
            </a:p>
          </p:txBody>
        </p:sp>
        <p:sp>
          <p:nvSpPr>
            <p:cNvPr id="28690" name="Text Box 18"/>
            <p:cNvSpPr txBox="1">
              <a:spLocks noChangeArrowheads="1"/>
            </p:cNvSpPr>
            <p:nvPr/>
          </p:nvSpPr>
          <p:spPr bwMode="auto">
            <a:xfrm>
              <a:off x="1152" y="3504"/>
              <a:ext cx="568" cy="288"/>
            </a:xfrm>
            <a:prstGeom prst="rect">
              <a:avLst/>
            </a:prstGeom>
            <a:noFill/>
            <a:ln w="28575">
              <a:noFill/>
              <a:miter lim="800000"/>
              <a:headEnd/>
              <a:tailEnd/>
            </a:ln>
          </p:spPr>
          <p:txBody>
            <a:bodyPr wrap="none" anchor="ctr">
              <a:spAutoFit/>
            </a:bodyPr>
            <a:lstStyle/>
            <a:p>
              <a:pPr algn="ctr" eaLnBrk="0" hangingPunct="0"/>
              <a:r>
                <a:rPr lang="en-US" sz="2400">
                  <a:latin typeface="Times New Roman" pitchFamily="18" charset="0"/>
                </a:rPr>
                <a:t>Time </a:t>
              </a:r>
            </a:p>
          </p:txBody>
        </p:sp>
        <p:sp>
          <p:nvSpPr>
            <p:cNvPr id="28691" name="AutoShape 19"/>
            <p:cNvSpPr>
              <a:spLocks noChangeArrowheads="1"/>
            </p:cNvSpPr>
            <p:nvPr/>
          </p:nvSpPr>
          <p:spPr bwMode="auto">
            <a:xfrm>
              <a:off x="1756" y="3600"/>
              <a:ext cx="1908" cy="144"/>
            </a:xfrm>
            <a:prstGeom prst="rightArrow">
              <a:avLst>
                <a:gd name="adj1" fmla="val 50000"/>
                <a:gd name="adj2" fmla="val 331250"/>
              </a:avLst>
            </a:prstGeom>
            <a:solidFill>
              <a:srgbClr val="FFFFFF"/>
            </a:solidFill>
            <a:ln w="28575">
              <a:solidFill>
                <a:schemeClr val="tx1"/>
              </a:solidFill>
              <a:miter lim="800000"/>
              <a:headEnd/>
              <a:tailEnd/>
            </a:ln>
          </p:spPr>
          <p:txBody>
            <a:bodyPr anchor="ctr">
              <a:spAutoFit/>
            </a:bodyPr>
            <a:lstStyle/>
            <a:p>
              <a:endParaRPr lang="en-US"/>
            </a:p>
          </p:txBody>
        </p:sp>
        <p:sp>
          <p:nvSpPr>
            <p:cNvPr id="28692" name="Text Box 20"/>
            <p:cNvSpPr txBox="1">
              <a:spLocks noChangeArrowheads="1"/>
            </p:cNvSpPr>
            <p:nvPr/>
          </p:nvSpPr>
          <p:spPr bwMode="auto">
            <a:xfrm flipV="1">
              <a:off x="96" y="672"/>
              <a:ext cx="346" cy="2544"/>
            </a:xfrm>
            <a:prstGeom prst="rect">
              <a:avLst/>
            </a:prstGeom>
            <a:noFill/>
            <a:ln w="28575">
              <a:noFill/>
              <a:miter lim="800000"/>
              <a:headEnd/>
              <a:tailEnd/>
            </a:ln>
          </p:spPr>
          <p:txBody>
            <a:bodyPr vert="eaVert" anchor="ctr">
              <a:spAutoFit/>
            </a:bodyPr>
            <a:lstStyle/>
            <a:p>
              <a:pPr algn="ctr" eaLnBrk="0" hangingPunct="0"/>
              <a:r>
                <a:rPr lang="en-US" sz="2400">
                  <a:latin typeface="Times New Roman" pitchFamily="18" charset="0"/>
                </a:rPr>
                <a:t>Communication rate</a:t>
              </a:r>
            </a:p>
          </p:txBody>
        </p:sp>
        <p:cxnSp>
          <p:nvCxnSpPr>
            <p:cNvPr id="28693" name="AutoShape 21"/>
            <p:cNvCxnSpPr>
              <a:cxnSpLocks noChangeShapeType="1"/>
              <a:stCxn id="28689" idx="1"/>
              <a:endCxn id="28688" idx="8"/>
            </p:cNvCxnSpPr>
            <p:nvPr/>
          </p:nvCxnSpPr>
          <p:spPr bwMode="auto">
            <a:xfrm rot="10800000" flipV="1">
              <a:off x="3480" y="2102"/>
              <a:ext cx="888" cy="155"/>
            </a:xfrm>
            <a:prstGeom prst="curvedConnector3">
              <a:avLst>
                <a:gd name="adj1" fmla="val 50000"/>
              </a:avLst>
            </a:prstGeom>
            <a:noFill/>
            <a:ln w="28575">
              <a:solidFill>
                <a:schemeClr val="tx1"/>
              </a:solidFill>
              <a:round/>
              <a:headEnd/>
              <a:tailEnd type="triangle" w="med" len="med"/>
            </a:ln>
          </p:spPr>
        </p:cxnSp>
      </p:grpSp>
      <p:sp>
        <p:nvSpPr>
          <p:cNvPr id="119810" name="Text Box 2"/>
          <p:cNvSpPr txBox="1">
            <a:spLocks noChangeArrowheads="1"/>
          </p:cNvSpPr>
          <p:nvPr/>
        </p:nvSpPr>
        <p:spPr bwMode="auto">
          <a:xfrm>
            <a:off x="3048000" y="6248400"/>
            <a:ext cx="5748338" cy="336550"/>
          </a:xfrm>
          <a:prstGeom prst="rect">
            <a:avLst/>
          </a:prstGeom>
          <a:noFill/>
          <a:ln w="28575">
            <a:noFill/>
            <a:miter lim="800000"/>
            <a:headEnd/>
            <a:tailEnd/>
          </a:ln>
        </p:spPr>
        <p:txBody>
          <a:bodyPr wrap="none" anchor="ctr">
            <a:spAutoFit/>
          </a:bodyPr>
          <a:lstStyle/>
          <a:p>
            <a:pPr algn="ctr" eaLnBrk="0" hangingPunct="0"/>
            <a:r>
              <a:rPr lang="en-US" sz="1600">
                <a:latin typeface="Times New Roman" pitchFamily="18" charset="0"/>
              </a:rPr>
              <a:t>* very rare: cohesive, task relevant groups only that disliked deviant</a:t>
            </a:r>
            <a:endParaRPr lang="en-US" sz="2400">
              <a:latin typeface="Times New Roman" pitchFamily="18" charset="0"/>
            </a:endParaRPr>
          </a:p>
        </p:txBody>
      </p:sp>
      <p:sp>
        <p:nvSpPr>
          <p:cNvPr id="23" name="Rectangle 3"/>
          <p:cNvSpPr txBox="1">
            <a:spLocks noChangeArrowheads="1"/>
          </p:cNvSpPr>
          <p:nvPr/>
        </p:nvSpPr>
        <p:spPr>
          <a:xfrm>
            <a:off x="1123950" y="914400"/>
            <a:ext cx="3848100" cy="990600"/>
          </a:xfrm>
          <a:prstGeom prst="rect">
            <a:avLst/>
          </a:prstGeom>
        </p:spPr>
        <p:txBody>
          <a:bodyPr vert="horz">
            <a:normAutofit fontScale="55000" lnSpcReduction="20000"/>
          </a:bodyPr>
          <a:lstStyle/>
          <a:p>
            <a:pPr marL="274320" marR="0" lvl="1" algn="l" defTabSz="914400" rtl="0" eaLnBrk="1" fontAlgn="auto" latinLnBrk="0" hangingPunct="1">
              <a:lnSpc>
                <a:spcPct val="100000"/>
              </a:lnSpc>
              <a:spcBef>
                <a:spcPct val="20000"/>
              </a:spcBef>
              <a:spcAft>
                <a:spcPts val="0"/>
              </a:spcAft>
              <a:buClr>
                <a:schemeClr val="accent2"/>
              </a:buClr>
              <a:buSzPct val="70000"/>
              <a:tabLst/>
              <a:defRPr/>
            </a:pPr>
            <a:r>
              <a:rPr kumimoji="0" lang="en-US" sz="4400" b="0" i="0" u="none" strike="noStrike" kern="1200" cap="none" spc="0" normalizeH="0" baseline="0" noProof="0" dirty="0" err="1" smtClean="0">
                <a:ln>
                  <a:noFill/>
                </a:ln>
                <a:effectLst/>
                <a:uLnTx/>
                <a:uFillTx/>
                <a:latin typeface="+mn-lt"/>
                <a:ea typeface="+mn-ea"/>
                <a:cs typeface="Times New Roman" pitchFamily="18" charset="0"/>
              </a:rPr>
              <a:t>Schachter’s</a:t>
            </a:r>
            <a:r>
              <a:rPr kumimoji="0" lang="en-US" sz="4400" b="0" i="0" u="none" strike="noStrike" kern="1200" cap="none" spc="0" normalizeH="0" baseline="0" noProof="0" dirty="0" smtClean="0">
                <a:ln>
                  <a:noFill/>
                </a:ln>
                <a:effectLst/>
                <a:uLnTx/>
                <a:uFillTx/>
                <a:latin typeface="+mn-lt"/>
                <a:ea typeface="+mn-ea"/>
                <a:cs typeface="Times New Roman" pitchFamily="18" charset="0"/>
              </a:rPr>
              <a:t> study of reactions to group deviance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0-#ppt_w/2"/>
                                          </p:val>
                                        </p:tav>
                                        <p:tav tm="100000">
                                          <p:val>
                                            <p:strVal val="#ppt_x"/>
                                          </p:val>
                                        </p:tav>
                                      </p:tavLst>
                                    </p:anim>
                                    <p:anim calcmode="lin" valueType="num">
                                      <p:cBhvr additive="base">
                                        <p:cTn id="8" dur="500" fill="hold"/>
                                        <p:tgtEl>
                                          <p:spTgt spid="1198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2" y="1828800"/>
            <a:ext cx="4038600" cy="4224528"/>
          </a:xfrm>
        </p:spPr>
        <p:txBody>
          <a:bodyPr>
            <a:normAutofit lnSpcReduction="10000"/>
          </a:bodyPr>
          <a:lstStyle/>
          <a:p>
            <a:pPr marL="0" lvl="0" indent="0">
              <a:buNone/>
            </a:pPr>
            <a:r>
              <a:rPr lang="en-US" b="1" dirty="0" smtClean="0"/>
              <a:t>Subjective group dynamics</a:t>
            </a:r>
            <a:r>
              <a:rPr lang="en-US" dirty="0" smtClean="0"/>
              <a:t>: Intuitive beliefs about group processes; members </a:t>
            </a:r>
            <a:r>
              <a:rPr lang="en-US" dirty="0"/>
              <a:t>who violate norms can trigger the </a:t>
            </a:r>
            <a:r>
              <a:rPr lang="en-US" i="1" dirty="0"/>
              <a:t>black-sheep effect</a:t>
            </a:r>
            <a:r>
              <a:rPr lang="en-US" dirty="0"/>
              <a:t>—they will be evaluated more negatively than an individual who is not a group member who performs the same type of action.</a:t>
            </a:r>
          </a:p>
          <a:p>
            <a:endParaRPr lang="en-US" dirty="0"/>
          </a:p>
        </p:txBody>
      </p:sp>
      <p:sp>
        <p:nvSpPr>
          <p:cNvPr id="4" name="Content Placeholder 3"/>
          <p:cNvSpPr>
            <a:spLocks noGrp="1"/>
          </p:cNvSpPr>
          <p:nvPr>
            <p:ph sz="half" idx="2"/>
          </p:nvPr>
        </p:nvSpPr>
        <p:spPr>
          <a:xfrm>
            <a:off x="4800600" y="1752600"/>
            <a:ext cx="4038600" cy="4300728"/>
          </a:xfrm>
        </p:spPr>
        <p:txBody>
          <a:bodyPr>
            <a:normAutofit lnSpcReduction="10000"/>
          </a:bodyPr>
          <a:lstStyle/>
          <a:p>
            <a:pPr marL="0" lvl="0" indent="0">
              <a:buNone/>
            </a:pPr>
            <a:r>
              <a:rPr lang="en-US" b="1" dirty="0" smtClean="0"/>
              <a:t>Normative </a:t>
            </a:r>
            <a:r>
              <a:rPr lang="en-US" b="1" dirty="0"/>
              <a:t>conflict </a:t>
            </a:r>
            <a:r>
              <a:rPr lang="en-US" b="1" dirty="0" smtClean="0"/>
              <a:t>model: </a:t>
            </a:r>
            <a:r>
              <a:rPr lang="en-US" dirty="0" smtClean="0"/>
              <a:t>strongly </a:t>
            </a:r>
            <a:r>
              <a:rPr lang="en-US" dirty="0"/>
              <a:t>identified members are more willing to bear social costs associated with dissent in order to improve group outcomes.</a:t>
            </a:r>
          </a:p>
          <a:p>
            <a:endParaRPr lang="en-US" dirty="0"/>
          </a:p>
        </p:txBody>
      </p:sp>
      <p:grpSp>
        <p:nvGrpSpPr>
          <p:cNvPr id="5" name="Group 4"/>
          <p:cNvGrpSpPr/>
          <p:nvPr/>
        </p:nvGrpSpPr>
        <p:grpSpPr>
          <a:xfrm>
            <a:off x="228600" y="228600"/>
            <a:ext cx="1642870" cy="732736"/>
            <a:chOff x="5119828" y="3644568"/>
            <a:chExt cx="1642870" cy="732736"/>
          </a:xfrm>
          <a:scene3d>
            <a:camera prst="orthographicFront">
              <a:rot lat="0" lon="0" rev="0"/>
            </a:camera>
            <a:lightRig rig="contrasting" dir="t">
              <a:rot lat="0" lon="0" rev="1200000"/>
            </a:lightRig>
          </a:scene3d>
        </p:grpSpPr>
        <p:sp>
          <p:nvSpPr>
            <p:cNvPr id="6" name="Rounded Rectangle 5"/>
            <p:cNvSpPr/>
            <p:nvPr/>
          </p:nvSpPr>
          <p:spPr>
            <a:xfrm>
              <a:off x="5119828" y="3644568"/>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 name="Rounded Rectangle 22"/>
            <p:cNvSpPr/>
            <p:nvPr/>
          </p:nvSpPr>
          <p:spPr>
            <a:xfrm>
              <a:off x="5141289" y="3666029"/>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Interpersonal Influence</a:t>
              </a:r>
              <a:endParaRPr lang="en-US" sz="1600" kern="1200" dirty="0"/>
            </a:p>
          </p:txBody>
        </p:sp>
      </p:grpSp>
    </p:spTree>
    <p:extLst>
      <p:ext uri="{BB962C8B-B14F-4D97-AF65-F5344CB8AC3E}">
        <p14:creationId xmlns:p14="http://schemas.microsoft.com/office/powerpoint/2010/main" val="932477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1820408"/>
            <a:ext cx="7696200" cy="4343400"/>
          </a:xfrm>
        </p:spPr>
        <p:txBody>
          <a:bodyPr/>
          <a:lstStyle/>
          <a:p>
            <a:pPr marL="274320" lvl="1" indent="0" eaLnBrk="1" hangingPunct="1">
              <a:buNone/>
            </a:pPr>
            <a:r>
              <a:rPr lang="en-US" dirty="0" smtClean="0">
                <a:solidFill>
                  <a:schemeClr val="tx1"/>
                </a:solidFill>
                <a:cs typeface="Times New Roman" pitchFamily="18" charset="0"/>
              </a:rPr>
              <a:t>The “Kitty Genovese” incident</a:t>
            </a:r>
          </a:p>
        </p:txBody>
      </p:sp>
      <p:pic>
        <p:nvPicPr>
          <p:cNvPr id="29700" name="Picture 34" descr="kitty2"/>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bwMode="auto">
          <a:xfrm>
            <a:off x="914400" y="2514600"/>
            <a:ext cx="3200400" cy="2917825"/>
          </a:xfrm>
          <a:prstGeom prst="rect">
            <a:avLst/>
          </a:prstGeom>
          <a:noFill/>
          <a:ln w="9525">
            <a:solidFill>
              <a:schemeClr val="tx2"/>
            </a:solidFill>
            <a:miter lim="800000"/>
            <a:headEnd/>
            <a:tailEnd/>
          </a:ln>
        </p:spPr>
      </p:pic>
      <p:pic>
        <p:nvPicPr>
          <p:cNvPr id="29701" name="Picture 3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0663" y="1954439"/>
            <a:ext cx="1787525" cy="3467100"/>
          </a:xfrm>
          <a:prstGeom prst="rect">
            <a:avLst/>
          </a:prstGeom>
          <a:noFill/>
          <a:ln w="28575">
            <a:solidFill>
              <a:srgbClr val="000000"/>
            </a:solidFill>
            <a:miter lim="800000"/>
            <a:headEnd/>
            <a:tailEnd/>
          </a:ln>
        </p:spPr>
      </p:pic>
      <p:sp>
        <p:nvSpPr>
          <p:cNvPr id="29702" name="Text Box 42"/>
          <p:cNvSpPr txBox="1">
            <a:spLocks noChangeArrowheads="1"/>
          </p:cNvSpPr>
          <p:nvPr/>
        </p:nvSpPr>
        <p:spPr bwMode="auto">
          <a:xfrm>
            <a:off x="965200" y="5567362"/>
            <a:ext cx="3124200" cy="600075"/>
          </a:xfrm>
          <a:prstGeom prst="rect">
            <a:avLst/>
          </a:prstGeom>
          <a:noFill/>
          <a:ln w="9525">
            <a:noFill/>
            <a:miter lim="800000"/>
            <a:headEnd/>
            <a:tailEnd/>
          </a:ln>
        </p:spPr>
        <p:txBody>
          <a:bodyPr>
            <a:spAutoFit/>
          </a:bodyPr>
          <a:lstStyle/>
          <a:p>
            <a:r>
              <a:rPr lang="en-US" sz="1100" dirty="0"/>
              <a:t>Rachel Manning, Mark Levine, and Alan Collins (2007) point out that the Kitty Genovese is something of a parable.</a:t>
            </a:r>
          </a:p>
        </p:txBody>
      </p:sp>
      <p:grpSp>
        <p:nvGrpSpPr>
          <p:cNvPr id="7" name="Group 6"/>
          <p:cNvGrpSpPr/>
          <p:nvPr/>
        </p:nvGrpSpPr>
        <p:grpSpPr>
          <a:xfrm>
            <a:off x="304800" y="333208"/>
            <a:ext cx="8229348" cy="732736"/>
            <a:chOff x="5119828" y="4448863"/>
            <a:chExt cx="8229348" cy="732736"/>
          </a:xfrm>
          <a:scene3d>
            <a:camera prst="orthographicFront">
              <a:rot lat="0" lon="0" rev="0"/>
            </a:camera>
            <a:lightRig rig="contrasting" dir="t">
              <a:rot lat="0" lon="0" rev="1200000"/>
            </a:lightRig>
          </a:scene3d>
        </p:grpSpPr>
        <p:sp>
          <p:nvSpPr>
            <p:cNvPr id="8" name="Rounded Rectangle 7"/>
            <p:cNvSpPr/>
            <p:nvPr/>
          </p:nvSpPr>
          <p:spPr>
            <a:xfrm>
              <a:off x="5119828" y="4448863"/>
              <a:ext cx="1642870" cy="732736"/>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 name="Rounded Rectangle 24"/>
            <p:cNvSpPr/>
            <p:nvPr/>
          </p:nvSpPr>
          <p:spPr>
            <a:xfrm>
              <a:off x="5141289" y="4470324"/>
              <a:ext cx="15999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When Influence Inhibits: The Bystander Effect</a:t>
              </a:r>
              <a:endParaRPr lang="en-US" sz="1600" kern="1200" dirty="0"/>
            </a:p>
          </p:txBody>
        </p:sp>
        <p:sp>
          <p:nvSpPr>
            <p:cNvPr id="11" name="Rounded Rectangle 24"/>
            <p:cNvSpPr/>
            <p:nvPr/>
          </p:nvSpPr>
          <p:spPr>
            <a:xfrm>
              <a:off x="11063428" y="4491785"/>
              <a:ext cx="2285748" cy="689814"/>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People help less when in groups rather than alone</a:t>
              </a:r>
              <a:endParaRPr lang="en-US" sz="1600" kern="1200"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4"/>
          <p:cNvPicPr>
            <a:picLocks noChangeAspect="1" noChangeArrowheads="1"/>
          </p:cNvPicPr>
          <p:nvPr/>
        </p:nvPicPr>
        <p:blipFill>
          <a:blip r:embed="rId3" cstate="print"/>
          <a:srcRect/>
          <a:stretch>
            <a:fillRect/>
          </a:stretch>
        </p:blipFill>
        <p:spPr bwMode="auto">
          <a:xfrm>
            <a:off x="4381500" y="1707923"/>
            <a:ext cx="4495800" cy="4283075"/>
          </a:xfrm>
          <a:prstGeom prst="rect">
            <a:avLst/>
          </a:prstGeom>
          <a:noFill/>
          <a:ln w="28575">
            <a:solidFill>
              <a:srgbClr val="000099"/>
            </a:solidFill>
            <a:miter lim="800000"/>
            <a:headEnd/>
            <a:tailEnd/>
          </a:ln>
        </p:spPr>
      </p:pic>
      <p:sp>
        <p:nvSpPr>
          <p:cNvPr id="19476" name="Oval 20"/>
          <p:cNvSpPr>
            <a:spLocks noChangeArrowheads="1"/>
          </p:cNvSpPr>
          <p:nvPr/>
        </p:nvSpPr>
        <p:spPr bwMode="auto">
          <a:xfrm>
            <a:off x="6362700" y="4527323"/>
            <a:ext cx="2514600" cy="1600200"/>
          </a:xfrm>
          <a:prstGeom prst="ellipse">
            <a:avLst/>
          </a:prstGeom>
          <a:noFill/>
          <a:ln w="9525">
            <a:noFill/>
            <a:round/>
            <a:headEnd/>
            <a:tailEnd/>
          </a:ln>
        </p:spPr>
        <p:txBody>
          <a:bodyPr wrap="none" anchor="ctr">
            <a:spAutoFit/>
          </a:bodyPr>
          <a:lstStyle/>
          <a:p>
            <a:endParaRPr lang="en-US"/>
          </a:p>
        </p:txBody>
      </p:sp>
      <p:sp>
        <p:nvSpPr>
          <p:cNvPr id="19479" name="Text Box 23"/>
          <p:cNvSpPr txBox="1">
            <a:spLocks noChangeArrowheads="1"/>
          </p:cNvSpPr>
          <p:nvPr/>
        </p:nvSpPr>
        <p:spPr bwMode="auto">
          <a:xfrm>
            <a:off x="4114800" y="2927123"/>
            <a:ext cx="5029200" cy="2554288"/>
          </a:xfrm>
          <a:prstGeom prst="rect">
            <a:avLst/>
          </a:prstGeom>
          <a:solidFill>
            <a:schemeClr val="bg1"/>
          </a:solidFill>
          <a:ln w="19050">
            <a:solidFill>
              <a:schemeClr val="tx1"/>
            </a:solidFill>
            <a:miter lim="800000"/>
            <a:headEnd/>
            <a:tailEnd/>
          </a:ln>
        </p:spPr>
        <p:txBody>
          <a:bodyPr>
            <a:spAutoFit/>
          </a:bodyPr>
          <a:lstStyle/>
          <a:p>
            <a:pPr algn="just"/>
            <a:r>
              <a:rPr lang="en-US" sz="2000" dirty="0"/>
              <a:t>   “Diffusion of responsibility” seems the most likely explanation for this result. If an individual is alone when he notices an emergency, he is solely responsible for coping with it.  If he believes others are also present, he may feel that his own responsibility for taking action is lessened, making him less likely to help. </a:t>
            </a:r>
            <a:endParaRPr lang="en-US" dirty="0"/>
          </a:p>
        </p:txBody>
      </p:sp>
      <p:graphicFrame>
        <p:nvGraphicFramePr>
          <p:cNvPr id="2" name="Diagram 1"/>
          <p:cNvGraphicFramePr/>
          <p:nvPr>
            <p:extLst>
              <p:ext uri="{D42A27DB-BD31-4B8C-83A1-F6EECF244321}">
                <p14:modId xmlns:p14="http://schemas.microsoft.com/office/powerpoint/2010/main" val="2456372846"/>
              </p:ext>
            </p:extLst>
          </p:nvPr>
        </p:nvGraphicFramePr>
        <p:xfrm>
          <a:off x="304800" y="1739105"/>
          <a:ext cx="3810000" cy="4585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24"/>
          <p:cNvSpPr/>
          <p:nvPr/>
        </p:nvSpPr>
        <p:spPr>
          <a:xfrm>
            <a:off x="381000" y="374889"/>
            <a:ext cx="5562348" cy="689814"/>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defTabSz="711200">
              <a:lnSpc>
                <a:spcPct val="90000"/>
              </a:lnSpc>
              <a:spcBef>
                <a:spcPct val="0"/>
              </a:spcBef>
              <a:spcAft>
                <a:spcPct val="35000"/>
              </a:spcAft>
            </a:pPr>
            <a:r>
              <a:rPr lang="en-US" sz="2000" kern="1200" dirty="0" smtClean="0"/>
              <a:t>What causes the bystander effect?</a:t>
            </a:r>
            <a:endParaRPr lang="en-US" sz="2000" kern="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479"/>
                                        </p:tgtEl>
                                        <p:attrNameLst>
                                          <p:attrName>style.visibility</p:attrName>
                                        </p:attrNameLst>
                                      </p:cBhvr>
                                      <p:to>
                                        <p:strVal val="visible"/>
                                      </p:to>
                                    </p:set>
                                    <p:anim calcmode="lin" valueType="num">
                                      <p:cBhvr>
                                        <p:cTn id="7" dur="500" fill="hold"/>
                                        <p:tgtEl>
                                          <p:spTgt spid="19479"/>
                                        </p:tgtEl>
                                        <p:attrNameLst>
                                          <p:attrName>ppt_w</p:attrName>
                                        </p:attrNameLst>
                                      </p:cBhvr>
                                      <p:tavLst>
                                        <p:tav tm="0">
                                          <p:val>
                                            <p:fltVal val="0"/>
                                          </p:val>
                                        </p:tav>
                                        <p:tav tm="100000">
                                          <p:val>
                                            <p:strVal val="#ppt_w"/>
                                          </p:val>
                                        </p:tav>
                                      </p:tavLst>
                                    </p:anim>
                                    <p:anim calcmode="lin" valueType="num">
                                      <p:cBhvr>
                                        <p:cTn id="8" dur="500" fill="hold"/>
                                        <p:tgtEl>
                                          <p:spTgt spid="19479"/>
                                        </p:tgtEl>
                                        <p:attrNameLst>
                                          <p:attrName>ppt_h</p:attrName>
                                        </p:attrNameLst>
                                      </p:cBhvr>
                                      <p:tavLst>
                                        <p:tav tm="0">
                                          <p:val>
                                            <p:fltVal val="0"/>
                                          </p:val>
                                        </p:tav>
                                        <p:tav tm="100000">
                                          <p:val>
                                            <p:strVal val="#ppt_h"/>
                                          </p:val>
                                        </p:tav>
                                      </p:tavLst>
                                    </p:anim>
                                    <p:anim calcmode="lin" valueType="num">
                                      <p:cBhvr>
                                        <p:cTn id="9" dur="500" fill="hold"/>
                                        <p:tgtEl>
                                          <p:spTgt spid="19479"/>
                                        </p:tgtEl>
                                        <p:attrNameLst>
                                          <p:attrName>ppt_x</p:attrName>
                                        </p:attrNameLst>
                                      </p:cBhvr>
                                      <p:tavLst>
                                        <p:tav tm="0">
                                          <p:val>
                                            <p:fltVal val="0.5"/>
                                          </p:val>
                                        </p:tav>
                                        <p:tav tm="100000">
                                          <p:val>
                                            <p:strVal val="#ppt_x"/>
                                          </p:val>
                                        </p:tav>
                                      </p:tavLst>
                                    </p:anim>
                                    <p:anim calcmode="lin" valueType="num">
                                      <p:cBhvr>
                                        <p:cTn id="10" dur="500" fill="hold"/>
                                        <p:tgtEl>
                                          <p:spTgt spid="1947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nodePh="1">
                                  <p:stCondLst>
                                    <p:cond delay="0"/>
                                  </p:stCondLst>
                                  <p:endCondLst>
                                    <p:cond evt="begin" delay="0">
                                      <p:tn val="13"/>
                                    </p:cond>
                                  </p:endCondLst>
                                  <p:childTnLst>
                                    <p:set>
                                      <p:cBhvr>
                                        <p:cTn id="14" dur="1" fill="hold">
                                          <p:stCondLst>
                                            <p:cond delay="0"/>
                                          </p:stCondLst>
                                        </p:cTn>
                                        <p:tgtEl>
                                          <p:spTgt spid="19476"/>
                                        </p:tgtEl>
                                        <p:attrNameLst>
                                          <p:attrName>style.visibility</p:attrName>
                                        </p:attrNameLst>
                                      </p:cBhvr>
                                      <p:to>
                                        <p:strVal val="visible"/>
                                      </p:to>
                                    </p:set>
                                    <p:anim calcmode="lin" valueType="num">
                                      <p:cBhvr additive="base">
                                        <p:cTn id="15" dur="500" fill="hold"/>
                                        <p:tgtEl>
                                          <p:spTgt spid="19476"/>
                                        </p:tgtEl>
                                        <p:attrNameLst>
                                          <p:attrName>ppt_x</p:attrName>
                                        </p:attrNameLst>
                                      </p:cBhvr>
                                      <p:tavLst>
                                        <p:tav tm="0">
                                          <p:val>
                                            <p:strVal val="0-#ppt_w/2"/>
                                          </p:val>
                                        </p:tav>
                                        <p:tav tm="100000">
                                          <p:val>
                                            <p:strVal val="#ppt_x"/>
                                          </p:val>
                                        </p:tav>
                                      </p:tavLst>
                                    </p:anim>
                                    <p:anim calcmode="lin" valueType="num">
                                      <p:cBhvr additive="base">
                                        <p:cTn id="16"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animBg="1"/>
      <p:bldP spid="1947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 name="Oval 20"/>
          <p:cNvSpPr>
            <a:spLocks noChangeArrowheads="1"/>
          </p:cNvSpPr>
          <p:nvPr/>
        </p:nvSpPr>
        <p:spPr bwMode="auto">
          <a:xfrm>
            <a:off x="4648200" y="4343400"/>
            <a:ext cx="2514600" cy="1600200"/>
          </a:xfrm>
          <a:prstGeom prst="ellipse">
            <a:avLst/>
          </a:prstGeom>
          <a:noFill/>
          <a:ln w="9525">
            <a:noFill/>
            <a:round/>
            <a:headEnd/>
            <a:tailEnd/>
          </a:ln>
        </p:spPr>
        <p:txBody>
          <a:bodyPr wrap="none" anchor="ctr">
            <a:spAutoFit/>
          </a:bodyPr>
          <a:lstStyle/>
          <a:p>
            <a:endParaRPr lang="en-US"/>
          </a:p>
        </p:txBody>
      </p:sp>
      <p:pic>
        <p:nvPicPr>
          <p:cNvPr id="3174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905000"/>
            <a:ext cx="5843588" cy="4419600"/>
          </a:xfrm>
          <a:prstGeom prst="rect">
            <a:avLst/>
          </a:prstGeom>
          <a:noFill/>
          <a:ln w="9525">
            <a:noFill/>
            <a:miter lim="800000"/>
            <a:headEnd/>
            <a:tailEnd/>
          </a:ln>
        </p:spPr>
      </p:pic>
      <p:sp>
        <p:nvSpPr>
          <p:cNvPr id="5" name="Rectangle 26"/>
          <p:cNvSpPr txBox="1">
            <a:spLocks noChangeArrowheads="1"/>
          </p:cNvSpPr>
          <p:nvPr/>
        </p:nvSpPr>
        <p:spPr>
          <a:xfrm>
            <a:off x="228600" y="228600"/>
            <a:ext cx="3352800" cy="1066800"/>
          </a:xfrm>
          <a:prstGeom prst="rect">
            <a:avLst/>
          </a:prstGeom>
          <a:noFill/>
        </p:spPr>
        <p:txBody>
          <a:bodyPr vert="horz" lIns="92075" tIns="46038" rIns="92075" bIns="46038"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000" smtClean="0"/>
              <a:t> </a:t>
            </a:r>
            <a:r>
              <a:rPr lang="en-US" sz="2000" smtClean="0">
                <a:solidFill>
                  <a:schemeClr val="tx1"/>
                </a:solidFill>
              </a:rPr>
              <a:t>Darley and Latane analysis of reactions to emergencies (1968)</a:t>
            </a:r>
            <a:endParaRPr lang="en-US" sz="20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9476"/>
                                        </p:tgtEl>
                                        <p:attrNameLst>
                                          <p:attrName>style.visibility</p:attrName>
                                        </p:attrNameLst>
                                      </p:cBhvr>
                                      <p:to>
                                        <p:strVal val="visible"/>
                                      </p:to>
                                    </p:set>
                                    <p:anim calcmode="lin" valueType="num">
                                      <p:cBhvr additive="base">
                                        <p:cTn id="7" dur="500" fill="hold"/>
                                        <p:tgtEl>
                                          <p:spTgt spid="19476"/>
                                        </p:tgtEl>
                                        <p:attrNameLst>
                                          <p:attrName>ppt_x</p:attrName>
                                        </p:attrNameLst>
                                      </p:cBhvr>
                                      <p:tavLst>
                                        <p:tav tm="0">
                                          <p:val>
                                            <p:strVal val="0-#ppt_w/2"/>
                                          </p:val>
                                        </p:tav>
                                        <p:tav tm="100000">
                                          <p:val>
                                            <p:strVal val="#ppt_x"/>
                                          </p:val>
                                        </p:tav>
                                      </p:tavLst>
                                    </p:anim>
                                    <p:anim calcmode="lin" valueType="num">
                                      <p:cBhvr additive="base">
                                        <p:cTn id="8" dur="500" fill="hold"/>
                                        <p:tgtEl>
                                          <p:spTgt spid="19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61910" y="2682661"/>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Foreman</a:t>
            </a:r>
            <a:endParaRPr lang="en-US" dirty="0">
              <a:solidFill>
                <a:prstClr val="black"/>
              </a:solidFill>
            </a:endParaRPr>
          </a:p>
        </p:txBody>
      </p:sp>
      <p:sp>
        <p:nvSpPr>
          <p:cNvPr id="3" name="Oval 2"/>
          <p:cNvSpPr/>
          <p:nvPr/>
        </p:nvSpPr>
        <p:spPr>
          <a:xfrm>
            <a:off x="7223760" y="3998460"/>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Juror 1</a:t>
            </a:r>
            <a:endParaRPr lang="en-US" dirty="0">
              <a:solidFill>
                <a:prstClr val="black"/>
              </a:solidFill>
            </a:endParaRPr>
          </a:p>
        </p:txBody>
      </p:sp>
      <p:cxnSp>
        <p:nvCxnSpPr>
          <p:cNvPr id="5" name="Straight Arrow Connector 4"/>
          <p:cNvCxnSpPr>
            <a:stCxn id="2" idx="4"/>
            <a:endCxn id="3" idx="0"/>
          </p:cNvCxnSpPr>
          <p:nvPr/>
        </p:nvCxnSpPr>
        <p:spPr>
          <a:xfrm flipH="1">
            <a:off x="7947660" y="3978061"/>
            <a:ext cx="438150" cy="2039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682098" y="409963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Angry</a:t>
            </a:r>
          </a:p>
          <a:p>
            <a:pPr algn="ctr"/>
            <a:r>
              <a:rPr lang="en-US" dirty="0" smtClean="0">
                <a:solidFill>
                  <a:prstClr val="black"/>
                </a:solidFill>
              </a:rPr>
              <a:t>Father</a:t>
            </a:r>
            <a:endParaRPr lang="en-US" dirty="0">
              <a:solidFill>
                <a:prstClr val="black"/>
              </a:solidFill>
            </a:endParaRPr>
          </a:p>
        </p:txBody>
      </p:sp>
      <p:sp>
        <p:nvSpPr>
          <p:cNvPr id="12" name="Oval 11"/>
          <p:cNvSpPr/>
          <p:nvPr/>
        </p:nvSpPr>
        <p:spPr>
          <a:xfrm>
            <a:off x="4213098" y="412786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Broker</a:t>
            </a:r>
            <a:endParaRPr lang="en-US" dirty="0">
              <a:solidFill>
                <a:prstClr val="black"/>
              </a:solidFill>
            </a:endParaRPr>
          </a:p>
        </p:txBody>
      </p:sp>
      <p:sp>
        <p:nvSpPr>
          <p:cNvPr id="14" name="Oval 13"/>
          <p:cNvSpPr/>
          <p:nvPr/>
        </p:nvSpPr>
        <p:spPr>
          <a:xfrm>
            <a:off x="2704338" y="4165544"/>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Man from Ghetto</a:t>
            </a:r>
            <a:endParaRPr lang="en-US" dirty="0">
              <a:solidFill>
                <a:prstClr val="black"/>
              </a:solidFill>
            </a:endParaRPr>
          </a:p>
        </p:txBody>
      </p:sp>
      <p:sp>
        <p:nvSpPr>
          <p:cNvPr id="15" name="Oval 14"/>
          <p:cNvSpPr/>
          <p:nvPr/>
        </p:nvSpPr>
        <p:spPr>
          <a:xfrm>
            <a:off x="240232" y="2622392"/>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Baseball Fan</a:t>
            </a:r>
            <a:endParaRPr lang="en-US" dirty="0">
              <a:solidFill>
                <a:prstClr val="black"/>
              </a:solidFill>
            </a:endParaRPr>
          </a:p>
        </p:txBody>
      </p:sp>
      <p:sp>
        <p:nvSpPr>
          <p:cNvPr id="24" name="Oval 23"/>
          <p:cNvSpPr/>
          <p:nvPr/>
        </p:nvSpPr>
        <p:spPr>
          <a:xfrm>
            <a:off x="1175777" y="1208089"/>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Lone Holdout</a:t>
            </a:r>
            <a:endParaRPr lang="en-US" dirty="0">
              <a:solidFill>
                <a:prstClr val="black"/>
              </a:solidFill>
            </a:endParaRPr>
          </a:p>
        </p:txBody>
      </p:sp>
      <p:sp>
        <p:nvSpPr>
          <p:cNvPr id="25" name="Oval 24"/>
          <p:cNvSpPr/>
          <p:nvPr/>
        </p:nvSpPr>
        <p:spPr>
          <a:xfrm>
            <a:off x="2642099" y="1193511"/>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Old Man</a:t>
            </a:r>
            <a:endParaRPr lang="en-US" dirty="0">
              <a:solidFill>
                <a:prstClr val="black"/>
              </a:solidFill>
            </a:endParaRPr>
          </a:p>
        </p:txBody>
      </p:sp>
      <p:sp>
        <p:nvSpPr>
          <p:cNvPr id="27" name="Oval 26"/>
          <p:cNvSpPr/>
          <p:nvPr/>
        </p:nvSpPr>
        <p:spPr>
          <a:xfrm>
            <a:off x="7086600" y="122596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Ad Man</a:t>
            </a:r>
            <a:endParaRPr lang="en-US" dirty="0">
              <a:solidFill>
                <a:prstClr val="black"/>
              </a:solidFill>
            </a:endParaRPr>
          </a:p>
        </p:txBody>
      </p:sp>
      <p:sp>
        <p:nvSpPr>
          <p:cNvPr id="28" name="Oval 27"/>
          <p:cNvSpPr/>
          <p:nvPr/>
        </p:nvSpPr>
        <p:spPr>
          <a:xfrm>
            <a:off x="4120379" y="1176497"/>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Bigot</a:t>
            </a:r>
            <a:endParaRPr lang="en-US" dirty="0">
              <a:solidFill>
                <a:prstClr val="black"/>
              </a:solidFill>
            </a:endParaRPr>
          </a:p>
        </p:txBody>
      </p:sp>
      <p:sp>
        <p:nvSpPr>
          <p:cNvPr id="30" name="Oval 29"/>
          <p:cNvSpPr/>
          <p:nvPr/>
        </p:nvSpPr>
        <p:spPr>
          <a:xfrm>
            <a:off x="1185494" y="4156019"/>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Regular “Joe” (#6)</a:t>
            </a:r>
            <a:endParaRPr lang="en-US" dirty="0">
              <a:solidFill>
                <a:prstClr val="black"/>
              </a:solidFill>
            </a:endParaRPr>
          </a:p>
        </p:txBody>
      </p:sp>
      <p:sp>
        <p:nvSpPr>
          <p:cNvPr id="31" name="Oval 30"/>
          <p:cNvSpPr/>
          <p:nvPr/>
        </p:nvSpPr>
        <p:spPr>
          <a:xfrm>
            <a:off x="5582011" y="1195485"/>
            <a:ext cx="1447800" cy="12954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Thick Accent</a:t>
            </a:r>
            <a:endParaRPr lang="en-US" dirty="0">
              <a:solidFill>
                <a:prstClr val="black"/>
              </a:solidFill>
            </a:endParaRPr>
          </a:p>
        </p:txBody>
      </p:sp>
      <p:cxnSp>
        <p:nvCxnSpPr>
          <p:cNvPr id="32" name="Straight Arrow Connector 31"/>
          <p:cNvCxnSpPr/>
          <p:nvPr/>
        </p:nvCxnSpPr>
        <p:spPr>
          <a:xfrm flipV="1">
            <a:off x="1472384" y="1520051"/>
            <a:ext cx="5215040" cy="396528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7901940" y="1225965"/>
            <a:ext cx="919545" cy="256238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 idx="5"/>
            <a:endCxn id="31" idx="1"/>
          </p:cNvCxnSpPr>
          <p:nvPr/>
        </p:nvCxnSpPr>
        <p:spPr>
          <a:xfrm flipH="1" flipV="1">
            <a:off x="5794036" y="1385192"/>
            <a:ext cx="3103649" cy="2403162"/>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 idx="6"/>
            <a:endCxn id="28" idx="2"/>
          </p:cNvCxnSpPr>
          <p:nvPr/>
        </p:nvCxnSpPr>
        <p:spPr>
          <a:xfrm flipH="1" flipV="1">
            <a:off x="4120379" y="1824197"/>
            <a:ext cx="4989331" cy="1506164"/>
          </a:xfrm>
          <a:prstGeom prst="straightConnector1">
            <a:avLst/>
          </a:prstGeom>
          <a:ln>
            <a:no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4" idx="3"/>
            <a:endCxn id="25" idx="0"/>
          </p:cNvCxnSpPr>
          <p:nvPr/>
        </p:nvCxnSpPr>
        <p:spPr>
          <a:xfrm flipV="1">
            <a:off x="1387802" y="1193511"/>
            <a:ext cx="1978197" cy="1120271"/>
          </a:xfrm>
          <a:prstGeom prst="straightConnector1">
            <a:avLst/>
          </a:prstGeom>
          <a:ln>
            <a:noFill/>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4" idx="5"/>
            <a:endCxn id="14" idx="0"/>
          </p:cNvCxnSpPr>
          <p:nvPr/>
        </p:nvCxnSpPr>
        <p:spPr>
          <a:xfrm>
            <a:off x="2411552" y="2313782"/>
            <a:ext cx="1016686" cy="1851762"/>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4" idx="5"/>
            <a:endCxn id="31" idx="0"/>
          </p:cNvCxnSpPr>
          <p:nvPr/>
        </p:nvCxnSpPr>
        <p:spPr>
          <a:xfrm flipV="1">
            <a:off x="2411552" y="1195485"/>
            <a:ext cx="3894359" cy="1118297"/>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4" idx="6"/>
            <a:endCxn id="11" idx="2"/>
          </p:cNvCxnSpPr>
          <p:nvPr/>
        </p:nvCxnSpPr>
        <p:spPr>
          <a:xfrm>
            <a:off x="2623577" y="1855789"/>
            <a:ext cx="3058521" cy="2891546"/>
          </a:xfrm>
          <a:prstGeom prst="straightConnector1">
            <a:avLst/>
          </a:prstGeom>
          <a:ln>
            <a:no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 idx="2"/>
            <a:endCxn id="11" idx="6"/>
          </p:cNvCxnSpPr>
          <p:nvPr/>
        </p:nvCxnSpPr>
        <p:spPr>
          <a:xfrm flipV="1">
            <a:off x="4213098" y="4747335"/>
            <a:ext cx="2916800" cy="2823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5012558" y="1119637"/>
            <a:ext cx="90161" cy="4307728"/>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 idx="4"/>
            <a:endCxn id="15" idx="2"/>
          </p:cNvCxnSpPr>
          <p:nvPr/>
        </p:nvCxnSpPr>
        <p:spPr>
          <a:xfrm flipH="1" flipV="1">
            <a:off x="240232" y="3270092"/>
            <a:ext cx="4696766" cy="2153173"/>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 idx="4"/>
            <a:endCxn id="30" idx="1"/>
          </p:cNvCxnSpPr>
          <p:nvPr/>
        </p:nvCxnSpPr>
        <p:spPr>
          <a:xfrm flipH="1" flipV="1">
            <a:off x="1397519" y="4345726"/>
            <a:ext cx="3539479" cy="107753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733022" y="1137305"/>
            <a:ext cx="2854452" cy="4476595"/>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 idx="4"/>
            <a:endCxn id="27" idx="0"/>
          </p:cNvCxnSpPr>
          <p:nvPr/>
        </p:nvCxnSpPr>
        <p:spPr>
          <a:xfrm flipV="1">
            <a:off x="6405998" y="1225965"/>
            <a:ext cx="1404502" cy="416907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4"/>
            <a:endCxn id="28" idx="1"/>
          </p:cNvCxnSpPr>
          <p:nvPr/>
        </p:nvCxnSpPr>
        <p:spPr>
          <a:xfrm flipH="1" flipV="1">
            <a:off x="4332404" y="1366204"/>
            <a:ext cx="2073594" cy="402883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240232" y="2389962"/>
            <a:ext cx="7326061" cy="2576238"/>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4374595" y="566897"/>
            <a:ext cx="1785653" cy="1733550"/>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24" idx="5"/>
            <a:endCxn id="2" idx="1"/>
          </p:cNvCxnSpPr>
          <p:nvPr/>
        </p:nvCxnSpPr>
        <p:spPr>
          <a:xfrm>
            <a:off x="2411552" y="2313782"/>
            <a:ext cx="5462383" cy="558586"/>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1551825" y="500557"/>
            <a:ext cx="5502593" cy="1933804"/>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899676" y="2577279"/>
            <a:ext cx="5687797" cy="14211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19895" y="500557"/>
            <a:ext cx="1583639" cy="369332"/>
          </a:xfrm>
          <a:prstGeom prst="rect">
            <a:avLst/>
          </a:prstGeom>
          <a:noFill/>
        </p:spPr>
        <p:txBody>
          <a:bodyPr wrap="none" rtlCol="0">
            <a:spAutoFit/>
          </a:bodyPr>
          <a:lstStyle/>
          <a:p>
            <a:r>
              <a:rPr lang="en-US" dirty="0" smtClean="0"/>
              <a:t>12 Angry Men!</a:t>
            </a:r>
            <a:endParaRPr lang="en-US" dirty="0"/>
          </a:p>
        </p:txBody>
      </p:sp>
    </p:spTree>
    <p:extLst>
      <p:ext uri="{BB962C8B-B14F-4D97-AF65-F5344CB8AC3E}">
        <p14:creationId xmlns:p14="http://schemas.microsoft.com/office/powerpoint/2010/main" val="704249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066800"/>
            <a:ext cx="6784848" cy="4343400"/>
          </a:xfrm>
          <a:solidFill>
            <a:schemeClr val="bg2">
              <a:lumMod val="75000"/>
            </a:schemeClr>
          </a:solidFill>
        </p:spPr>
        <p:txBody>
          <a:bodyPr/>
          <a:lstStyle/>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544" y="170544"/>
            <a:ext cx="8821056" cy="5330264"/>
          </a:xfrm>
          <a:prstGeom prst="rect">
            <a:avLst/>
          </a:prstGeom>
        </p:spPr>
      </p:pic>
      <p:sp>
        <p:nvSpPr>
          <p:cNvPr id="5" name="Rectangle 4"/>
          <p:cNvSpPr/>
          <p:nvPr/>
        </p:nvSpPr>
        <p:spPr>
          <a:xfrm>
            <a:off x="381000" y="1023258"/>
            <a:ext cx="6489706" cy="428171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2" name="Picture 2" descr="http://www.doctormacro.com/Images/Fonda,%20Henry/Annex/Annex%20-%20Fonda,%20Henry%20%2812%20Angry%20Men%29_03.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219200" y="1494972"/>
            <a:ext cx="5226044" cy="41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05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9" name="Picture 7" descr="jury2"/>
          <p:cNvPicPr>
            <a:picLocks noChangeAspect="1" noChangeArrowheads="1"/>
          </p:cNvPicPr>
          <p:nvPr/>
        </p:nvPicPr>
        <p:blipFill>
          <a:blip r:embed="rId4">
            <a:extLst>
              <a:ext uri="{28A0092B-C50C-407E-A947-70E740481C1C}">
                <a14:useLocalDpi xmlns:a14="http://schemas.microsoft.com/office/drawing/2010/main" val="0"/>
              </a:ext>
            </a:extLst>
          </a:blip>
          <a:srcRect l="9384"/>
          <a:stretch>
            <a:fillRect/>
          </a:stretch>
        </p:blipFill>
        <p:spPr bwMode="auto">
          <a:xfrm>
            <a:off x="4876800" y="228600"/>
            <a:ext cx="3933825" cy="27320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6926" name="Object 14"/>
          <p:cNvGraphicFramePr>
            <a:graphicFrameLocks noChangeAspect="1"/>
          </p:cNvGraphicFramePr>
          <p:nvPr/>
        </p:nvGraphicFramePr>
        <p:xfrm>
          <a:off x="4953000" y="3597275"/>
          <a:ext cx="3886200" cy="2887663"/>
        </p:xfrm>
        <a:graphic>
          <a:graphicData uri="http://schemas.openxmlformats.org/presentationml/2006/ole">
            <mc:AlternateContent xmlns:mc="http://schemas.openxmlformats.org/markup-compatibility/2006">
              <mc:Choice xmlns:v="urn:schemas-microsoft-com:vml" Requires="v">
                <p:oleObj spid="_x0000_s40962" name="Paint Shop Pro Image" r:id="rId5" imgW="2897561" imgH="1912195" progId="PaintShopPro">
                  <p:embed/>
                </p:oleObj>
              </mc:Choice>
              <mc:Fallback>
                <p:oleObj name="Paint Shop Pro Image" r:id="rId5" imgW="2897561" imgH="1912195" progId="PaintShopPro">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597275"/>
                        <a:ext cx="388620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28" name="Object 16"/>
          <p:cNvGraphicFramePr>
            <a:graphicFrameLocks noChangeAspect="1"/>
          </p:cNvGraphicFramePr>
          <p:nvPr/>
        </p:nvGraphicFramePr>
        <p:xfrm>
          <a:off x="4953000" y="3578225"/>
          <a:ext cx="3886200" cy="2908300"/>
        </p:xfrm>
        <a:graphic>
          <a:graphicData uri="http://schemas.openxmlformats.org/presentationml/2006/ole">
            <mc:AlternateContent xmlns:mc="http://schemas.openxmlformats.org/markup-compatibility/2006">
              <mc:Choice xmlns:v="urn:schemas-microsoft-com:vml" Requires="v">
                <p:oleObj spid="_x0000_s40963" name="Paint Shop Pro Image" r:id="rId7" imgW="2907317" imgH="1931707" progId="PaintShopPro">
                  <p:embed/>
                </p:oleObj>
              </mc:Choice>
              <mc:Fallback>
                <p:oleObj name="Paint Shop Pro Image" r:id="rId7" imgW="2907317" imgH="1931707" progId="PaintShopPro">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578225"/>
                        <a:ext cx="3886200"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29" name="Text Box 17"/>
          <p:cNvSpPr txBox="1">
            <a:spLocks noChangeArrowheads="1"/>
          </p:cNvSpPr>
          <p:nvPr/>
        </p:nvSpPr>
        <p:spPr bwMode="auto">
          <a:xfrm>
            <a:off x="533400" y="3352800"/>
            <a:ext cx="3810000" cy="376238"/>
          </a:xfrm>
          <a:prstGeom prst="rect">
            <a:avLst/>
          </a:prstGeom>
          <a:solidFill>
            <a:srgbClr val="CCFF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Juries Make People Nervous</a:t>
            </a:r>
          </a:p>
        </p:txBody>
      </p:sp>
      <p:graphicFrame>
        <p:nvGraphicFramePr>
          <p:cNvPr id="166930" name="Object 18"/>
          <p:cNvGraphicFramePr>
            <a:graphicFrameLocks noChangeAspect="1"/>
          </p:cNvGraphicFramePr>
          <p:nvPr/>
        </p:nvGraphicFramePr>
        <p:xfrm>
          <a:off x="4876800" y="228600"/>
          <a:ext cx="3956050" cy="2724150"/>
        </p:xfrm>
        <a:graphic>
          <a:graphicData uri="http://schemas.openxmlformats.org/presentationml/2006/ole">
            <mc:AlternateContent xmlns:mc="http://schemas.openxmlformats.org/markup-compatibility/2006">
              <mc:Choice xmlns:v="urn:schemas-microsoft-com:vml" Requires="v">
                <p:oleObj spid="_x0000_s40964" name="Paint Shop Pro Image" r:id="rId9" imgW="3726829" imgH="2565854" progId="PaintShopPro">
                  <p:embed/>
                </p:oleObj>
              </mc:Choice>
              <mc:Fallback>
                <p:oleObj name="Paint Shop Pro Image" r:id="rId9" imgW="3726829" imgH="2565854" progId="PaintShopPro">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228600"/>
                        <a:ext cx="3956050" cy="2724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6931" name="Text Box 19"/>
          <p:cNvSpPr txBox="1">
            <a:spLocks noChangeArrowheads="1"/>
          </p:cNvSpPr>
          <p:nvPr/>
        </p:nvSpPr>
        <p:spPr bwMode="auto">
          <a:xfrm>
            <a:off x="838200" y="609600"/>
            <a:ext cx="3505200" cy="2441575"/>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a:latin typeface="Arial" charset="0"/>
              </a:rPr>
              <a:t>The </a:t>
            </a:r>
            <a:r>
              <a:rPr lang="en-US" sz="2800" b="1">
                <a:latin typeface="Arial" charset="0"/>
              </a:rPr>
              <a:t>jury</a:t>
            </a:r>
            <a:r>
              <a:rPr lang="en-US" sz="1800">
                <a:latin typeface="Arial" charset="0"/>
              </a:rPr>
              <a:t>, by tradition, is the finder of fact, commissioned to make the decision of guilt</a:t>
            </a:r>
          </a:p>
          <a:p>
            <a:endParaRPr lang="en-US" sz="1800">
              <a:latin typeface="Arial" charset="0"/>
            </a:endParaRPr>
          </a:p>
          <a:p>
            <a:pPr>
              <a:buFontTx/>
              <a:buChar char="•"/>
            </a:pPr>
            <a:r>
              <a:rPr lang="en-US" sz="1800">
                <a:latin typeface="Arial" charset="0"/>
              </a:rPr>
              <a:t>impartial </a:t>
            </a:r>
          </a:p>
          <a:p>
            <a:pPr>
              <a:buFontTx/>
              <a:buChar char="•"/>
            </a:pPr>
            <a:r>
              <a:rPr lang="en-US" sz="1800">
                <a:latin typeface="Arial" charset="0"/>
              </a:rPr>
              <a:t>representative of the community</a:t>
            </a:r>
          </a:p>
          <a:p>
            <a:pPr>
              <a:buFontTx/>
              <a:buChar char="•"/>
            </a:pPr>
            <a:endParaRPr lang="en-US" sz="1800">
              <a:latin typeface="Arial" charset="0"/>
            </a:endParaRPr>
          </a:p>
        </p:txBody>
      </p:sp>
      <p:sp>
        <p:nvSpPr>
          <p:cNvPr id="166933" name="Text Box 21"/>
          <p:cNvSpPr txBox="1">
            <a:spLocks noChangeArrowheads="1"/>
          </p:cNvSpPr>
          <p:nvPr/>
        </p:nvSpPr>
        <p:spPr bwMode="auto">
          <a:xfrm>
            <a:off x="593725" y="4191000"/>
            <a:ext cx="1841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66934" name="Text Box 22"/>
          <p:cNvSpPr txBox="1">
            <a:spLocks noChangeArrowheads="1"/>
          </p:cNvSpPr>
          <p:nvPr/>
        </p:nvSpPr>
        <p:spPr bwMode="auto">
          <a:xfrm>
            <a:off x="762000" y="4114800"/>
            <a:ext cx="3581400" cy="1739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i="1"/>
          </a:p>
          <a:p>
            <a:r>
              <a:rPr lang="en-US" i="1">
                <a:solidFill>
                  <a:schemeClr val="bg1"/>
                </a:solidFill>
              </a:rPr>
              <a:t>“What is a jury?  The stupidity of one brain multiplied by twelve.”</a:t>
            </a:r>
          </a:p>
          <a:p>
            <a:endParaRPr lang="en-US" i="1">
              <a:solidFill>
                <a:schemeClr val="bg1"/>
              </a:solidFill>
            </a:endParaRPr>
          </a:p>
          <a:p>
            <a:pPr algn="r"/>
            <a:r>
              <a:rPr lang="en-US" b="1">
                <a:solidFill>
                  <a:schemeClr val="bg1"/>
                </a:solidFill>
              </a:rPr>
              <a:t>Elbert Hubbard</a:t>
            </a:r>
          </a:p>
          <a:p>
            <a:pPr algn="r"/>
            <a:endParaRPr lang="en-US" b="1"/>
          </a:p>
        </p:txBody>
      </p:sp>
      <p:sp>
        <p:nvSpPr>
          <p:cNvPr id="166935" name="Text Box 23"/>
          <p:cNvSpPr txBox="1">
            <a:spLocks noChangeArrowheads="1"/>
          </p:cNvSpPr>
          <p:nvPr/>
        </p:nvSpPr>
        <p:spPr bwMode="auto">
          <a:xfrm>
            <a:off x="990600" y="3962400"/>
            <a:ext cx="3581400" cy="228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i="1"/>
          </a:p>
          <a:p>
            <a:pPr algn="r"/>
            <a:r>
              <a:rPr lang="en-US" i="1">
                <a:solidFill>
                  <a:schemeClr val="bg1"/>
                </a:solidFill>
              </a:rPr>
              <a:t>The jury, passing on the prisoner's life, may have in the sworn twelve a thief or two guiltier than him they try.</a:t>
            </a:r>
          </a:p>
          <a:p>
            <a:pPr algn="r"/>
            <a:endParaRPr lang="en-US" i="1">
              <a:solidFill>
                <a:schemeClr val="bg1"/>
              </a:solidFill>
            </a:endParaRPr>
          </a:p>
          <a:p>
            <a:pPr algn="r"/>
            <a:r>
              <a:rPr lang="en-US" b="1">
                <a:solidFill>
                  <a:schemeClr val="bg1"/>
                </a:solidFill>
              </a:rPr>
              <a:t>Shakespeare</a:t>
            </a:r>
          </a:p>
          <a:p>
            <a:pPr algn="r"/>
            <a:r>
              <a:rPr lang="en-US" i="1">
                <a:solidFill>
                  <a:schemeClr val="bg1"/>
                </a:solidFill>
              </a:rPr>
              <a:t>Measure for Measure</a:t>
            </a:r>
          </a:p>
        </p:txBody>
      </p:sp>
      <p:sp>
        <p:nvSpPr>
          <p:cNvPr id="166936" name="Text Box 24"/>
          <p:cNvSpPr txBox="1">
            <a:spLocks noChangeArrowheads="1"/>
          </p:cNvSpPr>
          <p:nvPr/>
        </p:nvSpPr>
        <p:spPr bwMode="auto">
          <a:xfrm>
            <a:off x="914400" y="4114800"/>
            <a:ext cx="3581400" cy="228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endParaRPr lang="en-US" i="1">
              <a:solidFill>
                <a:schemeClr val="bg1"/>
              </a:solidFill>
            </a:endParaRPr>
          </a:p>
          <a:p>
            <a:pPr algn="r"/>
            <a:r>
              <a:rPr lang="en-US" i="1">
                <a:solidFill>
                  <a:schemeClr val="bg1"/>
                </a:solidFill>
              </a:rPr>
              <a:t>Our civilization has decided that determining the guilt or innocence of men is a thing too important to be trusted to trained men.</a:t>
            </a:r>
            <a:r>
              <a:rPr lang="en-US">
                <a:solidFill>
                  <a:schemeClr val="bg1"/>
                </a:solidFill>
              </a:rPr>
              <a:t> </a:t>
            </a:r>
            <a:endParaRPr lang="en-US" i="1">
              <a:solidFill>
                <a:schemeClr val="bg1"/>
              </a:solidFill>
            </a:endParaRPr>
          </a:p>
          <a:p>
            <a:pPr algn="r"/>
            <a:r>
              <a:rPr lang="en-US" b="1">
                <a:solidFill>
                  <a:schemeClr val="bg1"/>
                </a:solidFill>
              </a:rPr>
              <a:t>Gilbert K. Chesterton</a:t>
            </a:r>
          </a:p>
          <a:p>
            <a:pPr algn="r"/>
            <a:endParaRPr lang="en-US" i="1">
              <a:solidFill>
                <a:schemeClr val="bg1"/>
              </a:solidFill>
            </a:endParaRPr>
          </a:p>
        </p:txBody>
      </p:sp>
      <p:sp>
        <p:nvSpPr>
          <p:cNvPr id="166937" name="Text Box 25"/>
          <p:cNvSpPr txBox="1">
            <a:spLocks noChangeArrowheads="1"/>
          </p:cNvSpPr>
          <p:nvPr/>
        </p:nvSpPr>
        <p:spPr bwMode="auto">
          <a:xfrm>
            <a:off x="685800" y="4114800"/>
            <a:ext cx="3962400" cy="1930400"/>
          </a:xfrm>
          <a:prstGeom prst="rect">
            <a:avLst/>
          </a:prstGeom>
          <a:solidFill>
            <a:srgbClr val="CCFF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We hope that juries will be filled with fair and civic-minded citizens who will keep an open mind, weigh the evidence, deliberate carefully, and reach a just decision</a:t>
            </a:r>
          </a:p>
        </p:txBody>
      </p:sp>
      <p:sp>
        <p:nvSpPr>
          <p:cNvPr id="166939" name="Text Box 27"/>
          <p:cNvSpPr txBox="1">
            <a:spLocks noChangeArrowheads="1"/>
          </p:cNvSpPr>
          <p:nvPr/>
        </p:nvSpPr>
        <p:spPr bwMode="auto">
          <a:xfrm>
            <a:off x="685800" y="4114800"/>
            <a:ext cx="3962400" cy="2024063"/>
          </a:xfrm>
          <a:prstGeom prst="rect">
            <a:avLst/>
          </a:prstGeom>
          <a:solidFill>
            <a:srgbClr val="CCFFFF"/>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But like many lawyers interviewed by Seymour Wishman in his book Anatomy of  Jury,we fear our jury will be “t</a:t>
            </a:r>
            <a:r>
              <a:rPr lang="en-US" i="1"/>
              <a:t>welve prejudiced, gullible dolts incapable of understanding the evidence or law involved in a case.”</a:t>
            </a:r>
          </a:p>
          <a:p>
            <a:pPr algn="ctr"/>
            <a:endParaRPr lang="en-US" i="1"/>
          </a:p>
        </p:txBody>
      </p:sp>
    </p:spTree>
    <p:extLst>
      <p:ext uri="{BB962C8B-B14F-4D97-AF65-F5344CB8AC3E}">
        <p14:creationId xmlns:p14="http://schemas.microsoft.com/office/powerpoint/2010/main" val="2278049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6929"/>
                                        </p:tgtEl>
                                        <p:attrNameLst>
                                          <p:attrName>style.visibility</p:attrName>
                                        </p:attrNameLst>
                                      </p:cBhvr>
                                      <p:to>
                                        <p:strVal val="visible"/>
                                      </p:to>
                                    </p:set>
                                    <p:anim calcmode="lin" valueType="num">
                                      <p:cBhvr>
                                        <p:cTn id="7" dur="1000" fill="hold"/>
                                        <p:tgtEl>
                                          <p:spTgt spid="166929"/>
                                        </p:tgtEl>
                                        <p:attrNameLst>
                                          <p:attrName>ppt_x</p:attrName>
                                        </p:attrNameLst>
                                      </p:cBhvr>
                                      <p:tavLst>
                                        <p:tav tm="0">
                                          <p:val>
                                            <p:strVal val="#ppt_x-.2"/>
                                          </p:val>
                                        </p:tav>
                                        <p:tav tm="100000">
                                          <p:val>
                                            <p:strVal val="#ppt_x"/>
                                          </p:val>
                                        </p:tav>
                                      </p:tavLst>
                                    </p:anim>
                                    <p:anim calcmode="lin" valueType="num">
                                      <p:cBhvr>
                                        <p:cTn id="8" dur="1000" fill="hold"/>
                                        <p:tgtEl>
                                          <p:spTgt spid="1669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6929"/>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66934"/>
                                        </p:tgtEl>
                                        <p:attrNameLst>
                                          <p:attrName>style.visibility</p:attrName>
                                        </p:attrNameLst>
                                      </p:cBhvr>
                                      <p:to>
                                        <p:strVal val="visible"/>
                                      </p:to>
                                    </p:set>
                                    <p:anim calcmode="lin" valueType="num">
                                      <p:cBhvr>
                                        <p:cTn id="13" dur="1000" fill="hold"/>
                                        <p:tgtEl>
                                          <p:spTgt spid="166934"/>
                                        </p:tgtEl>
                                        <p:attrNameLst>
                                          <p:attrName>ppt_x</p:attrName>
                                        </p:attrNameLst>
                                      </p:cBhvr>
                                      <p:tavLst>
                                        <p:tav tm="0">
                                          <p:val>
                                            <p:strVal val="#ppt_x-.2"/>
                                          </p:val>
                                        </p:tav>
                                        <p:tav tm="100000">
                                          <p:val>
                                            <p:strVal val="#ppt_x"/>
                                          </p:val>
                                        </p:tav>
                                      </p:tavLst>
                                    </p:anim>
                                    <p:anim calcmode="lin" valueType="num">
                                      <p:cBhvr>
                                        <p:cTn id="14" dur="1000" fill="hold"/>
                                        <p:tgtEl>
                                          <p:spTgt spid="16693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6934"/>
                                        </p:tgtEl>
                                      </p:cBhvr>
                                    </p:animEffect>
                                  </p:childTnLst>
                                  <p:subTnLst>
                                    <p:set>
                                      <p:cBhvr override="childStyle">
                                        <p:cTn dur="1" fill="hold" display="0" masterRel="nextClick" afterEffect="1"/>
                                        <p:tgtEl>
                                          <p:spTgt spid="166934"/>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6935"/>
                                        </p:tgtEl>
                                        <p:attrNameLst>
                                          <p:attrName>style.visibility</p:attrName>
                                        </p:attrNameLst>
                                      </p:cBhvr>
                                      <p:to>
                                        <p:strVal val="visible"/>
                                      </p:to>
                                    </p:set>
                                    <p:animEffect transition="in" filter="dissolve">
                                      <p:cBhvr>
                                        <p:cTn id="20" dur="500"/>
                                        <p:tgtEl>
                                          <p:spTgt spid="166935"/>
                                        </p:tgtEl>
                                      </p:cBhvr>
                                    </p:animEffect>
                                  </p:childTnLst>
                                  <p:subTnLst>
                                    <p:set>
                                      <p:cBhvr override="childStyle">
                                        <p:cTn dur="1" fill="hold" display="0" masterRel="nextClick" afterEffect="1"/>
                                        <p:tgtEl>
                                          <p:spTgt spid="16693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6936"/>
                                        </p:tgtEl>
                                        <p:attrNameLst>
                                          <p:attrName>style.visibility</p:attrName>
                                        </p:attrNameLst>
                                      </p:cBhvr>
                                      <p:to>
                                        <p:strVal val="visible"/>
                                      </p:to>
                                    </p:set>
                                    <p:animEffect transition="in" filter="dissolve">
                                      <p:cBhvr>
                                        <p:cTn id="25" dur="500"/>
                                        <p:tgtEl>
                                          <p:spTgt spid="166936"/>
                                        </p:tgtEl>
                                      </p:cBhvr>
                                    </p:animEffect>
                                  </p:childTnLst>
                                  <p:subTnLst>
                                    <p:set>
                                      <p:cBhvr override="childStyle">
                                        <p:cTn dur="1" fill="hold" display="0" masterRel="nextClick" afterEffect="1"/>
                                        <p:tgtEl>
                                          <p:spTgt spid="166936"/>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6937"/>
                                        </p:tgtEl>
                                        <p:attrNameLst>
                                          <p:attrName>style.visibility</p:attrName>
                                        </p:attrNameLst>
                                      </p:cBhvr>
                                      <p:to>
                                        <p:strVal val="visible"/>
                                      </p:to>
                                    </p:set>
                                  </p:childTnLst>
                                </p:cTn>
                              </p:par>
                            </p:childTnLst>
                          </p:cTn>
                        </p:par>
                        <p:par>
                          <p:cTn id="30" fill="hold" nodeType="afterGroup">
                            <p:stCondLst>
                              <p:cond delay="0"/>
                            </p:stCondLst>
                            <p:childTnLst>
                              <p:par>
                                <p:cTn id="31" presetID="10" presetClass="exit" presetSubtype="0" fill="hold" nodeType="afterEffect">
                                  <p:stCondLst>
                                    <p:cond delay="500"/>
                                  </p:stCondLst>
                                  <p:childTnLst>
                                    <p:animEffect transition="out" filter="fade">
                                      <p:cBhvr>
                                        <p:cTn id="32" dur="2000"/>
                                        <p:tgtEl>
                                          <p:spTgt spid="166930"/>
                                        </p:tgtEl>
                                      </p:cBhvr>
                                    </p:animEffect>
                                    <p:set>
                                      <p:cBhvr>
                                        <p:cTn id="33" dur="1" fill="hold">
                                          <p:stCondLst>
                                            <p:cond delay="1999"/>
                                          </p:stCondLst>
                                        </p:cTn>
                                        <p:tgtEl>
                                          <p:spTgt spid="166930"/>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669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6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9" grpId="0" animBg="1"/>
      <p:bldP spid="166935" grpId="0"/>
      <p:bldP spid="166936" grpId="0"/>
      <p:bldP spid="166937" grpId="0" animBg="1"/>
      <p:bldP spid="1669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run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486" y="990600"/>
            <a:ext cx="2967038" cy="4191000"/>
          </a:xfrm>
          <a:prstGeom prst="rect">
            <a:avLst/>
          </a:prstGeom>
          <a:noFill/>
          <a:extLst>
            <a:ext uri="{909E8E84-426E-40DD-AFC4-6F175D3DCCD1}">
              <a14:hiddenFill xmlns:a14="http://schemas.microsoft.com/office/drawing/2010/main">
                <a:solidFill>
                  <a:srgbClr val="FFFFFF"/>
                </a:solidFill>
              </a14:hiddenFill>
            </a:ext>
          </a:extLst>
        </p:spPr>
      </p:pic>
      <p:sp>
        <p:nvSpPr>
          <p:cNvPr id="165894" name="Text Box 6"/>
          <p:cNvSpPr txBox="1">
            <a:spLocks noChangeArrowheads="1"/>
          </p:cNvSpPr>
          <p:nvPr/>
        </p:nvSpPr>
        <p:spPr bwMode="auto">
          <a:xfrm>
            <a:off x="457199" y="304800"/>
            <a:ext cx="8376011"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This distrust of juries is the theme of the book and movie, Runaway Jury</a:t>
            </a:r>
          </a:p>
        </p:txBody>
      </p:sp>
    </p:spTree>
    <p:extLst>
      <p:ext uri="{BB962C8B-B14F-4D97-AF65-F5344CB8AC3E}">
        <p14:creationId xmlns:p14="http://schemas.microsoft.com/office/powerpoint/2010/main" val="4220793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370" name="Object 2"/>
          <p:cNvGraphicFramePr>
            <a:graphicFrameLocks noChangeAspect="1"/>
          </p:cNvGraphicFramePr>
          <p:nvPr/>
        </p:nvGraphicFramePr>
        <p:xfrm>
          <a:off x="533400" y="2819400"/>
          <a:ext cx="3276600" cy="2098675"/>
        </p:xfrm>
        <a:graphic>
          <a:graphicData uri="http://schemas.openxmlformats.org/presentationml/2006/ole">
            <mc:AlternateContent xmlns:mc="http://schemas.openxmlformats.org/markup-compatibility/2006">
              <mc:Choice xmlns:v="urn:schemas-microsoft-com:vml" Requires="v">
                <p:oleObj spid="_x0000_s41986" name="Paint Shop Pro Image" r:id="rId5" imgW="4643902" imgH="2975610" progId="PaintShopPro">
                  <p:embed/>
                </p:oleObj>
              </mc:Choice>
              <mc:Fallback>
                <p:oleObj name="Paint Shop Pro Image" r:id="rId5" imgW="4643902" imgH="2975610" progId="PaintShopPro">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819400"/>
                        <a:ext cx="3276600"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6371" name="Text Box 3"/>
          <p:cNvSpPr txBox="1">
            <a:spLocks noChangeArrowheads="1"/>
          </p:cNvSpPr>
          <p:nvPr/>
        </p:nvSpPr>
        <p:spPr bwMode="auto">
          <a:xfrm>
            <a:off x="685800" y="562768"/>
            <a:ext cx="2971800" cy="1465263"/>
          </a:xfrm>
          <a:prstGeom prst="rect">
            <a:avLst/>
          </a:prstGeom>
          <a:solidFill>
            <a:schemeClr val="bg2"/>
          </a:solidFill>
          <a:ln>
            <a:noFill/>
          </a:ln>
          <a:effectLst/>
          <a:extLst/>
        </p:spPr>
        <p:txBody>
          <a:bodyPr>
            <a:spAutoFit/>
          </a:bodyPr>
          <a:lstStyle/>
          <a:p>
            <a:pPr algn="r"/>
            <a:r>
              <a:rPr lang="en-US" dirty="0"/>
              <a:t>The villain is Rankin Fitch, who will stack the jury through systematic jury selection and much, much more.   </a:t>
            </a:r>
          </a:p>
        </p:txBody>
      </p:sp>
      <p:sp>
        <p:nvSpPr>
          <p:cNvPr id="186374" name="Text Box 6"/>
          <p:cNvSpPr txBox="1">
            <a:spLocks noChangeArrowheads="1"/>
          </p:cNvSpPr>
          <p:nvPr/>
        </p:nvSpPr>
        <p:spPr bwMode="auto">
          <a:xfrm>
            <a:off x="4191000" y="1295400"/>
            <a:ext cx="4267200" cy="2965450"/>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sz="2400">
              <a:solidFill>
                <a:schemeClr val="bg1"/>
              </a:solidFill>
            </a:endParaRPr>
          </a:p>
          <a:p>
            <a:pPr algn="ctr"/>
            <a:r>
              <a:rPr lang="en-US" sz="2000">
                <a:solidFill>
                  <a:schemeClr val="bg1"/>
                </a:solidFill>
              </a:rPr>
              <a:t>John Grisham touches a nerve in his analysis of juries and justice, suggesting that juries can run out of control as their dynamics can lead them astray.  They can be controlled through careful, and systematic, jury selection processes.</a:t>
            </a:r>
            <a:r>
              <a:rPr lang="en-US" sz="2400">
                <a:solidFill>
                  <a:schemeClr val="bg1"/>
                </a:solidFill>
              </a:rPr>
              <a:t> </a:t>
            </a:r>
          </a:p>
        </p:txBody>
      </p:sp>
    </p:spTree>
    <p:custDataLst>
      <p:tags r:id="rId2"/>
    </p:custDataLst>
    <p:extLst>
      <p:ext uri="{BB962C8B-B14F-4D97-AF65-F5344CB8AC3E}">
        <p14:creationId xmlns:p14="http://schemas.microsoft.com/office/powerpoint/2010/main" val="1806192543"/>
      </p:ext>
    </p:extLst>
  </p:cSld>
  <p:clrMapOvr>
    <a:masterClrMapping/>
  </p:clrMapOvr>
  <mc:AlternateContent xmlns:mc="http://schemas.openxmlformats.org/markup-compatibility/2006">
    <mc:Choice xmlns:p14="http://schemas.microsoft.com/office/powerpoint/2010/main" Requires="p14">
      <p:transition spd="slow" p14:dur="2000" advTm="18056"/>
    </mc:Choice>
    <mc:Fallback>
      <p:transition spd="slow" advTm="18056"/>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665" name="Object 17"/>
          <p:cNvGraphicFramePr>
            <a:graphicFrameLocks noChangeAspect="1"/>
          </p:cNvGraphicFramePr>
          <p:nvPr/>
        </p:nvGraphicFramePr>
        <p:xfrm>
          <a:off x="533400" y="2819400"/>
          <a:ext cx="3276600" cy="2098675"/>
        </p:xfrm>
        <a:graphic>
          <a:graphicData uri="http://schemas.openxmlformats.org/presentationml/2006/ole">
            <mc:AlternateContent xmlns:mc="http://schemas.openxmlformats.org/markup-compatibility/2006">
              <mc:Choice xmlns:v="urn:schemas-microsoft-com:vml" Requires="v">
                <p:oleObj spid="_x0000_s43010" name="Paint Shop Pro Image" r:id="rId6" imgW="4643902" imgH="2975610" progId="PaintShopPro">
                  <p:embed/>
                </p:oleObj>
              </mc:Choice>
              <mc:Fallback>
                <p:oleObj name="Paint Shop Pro Image" r:id="rId6" imgW="4643902" imgH="2975610" progId="PaintShopPro">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819400"/>
                        <a:ext cx="3276600"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5666" name="Text Box 18"/>
          <p:cNvSpPr txBox="1">
            <a:spLocks noChangeArrowheads="1"/>
          </p:cNvSpPr>
          <p:nvPr/>
        </p:nvSpPr>
        <p:spPr bwMode="auto">
          <a:xfrm>
            <a:off x="685800" y="990600"/>
            <a:ext cx="2971800" cy="14652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solidFill>
                  <a:schemeClr val="bg2"/>
                </a:solidFill>
              </a:rPr>
              <a:t>The villain is </a:t>
            </a:r>
            <a:r>
              <a:rPr lang="en-US"/>
              <a:t>Rankin Fitch,</a:t>
            </a:r>
            <a:r>
              <a:rPr lang="en-US">
                <a:solidFill>
                  <a:schemeClr val="bg2"/>
                </a:solidFill>
              </a:rPr>
              <a:t> who will stack the jury through systematic jury selection and much, much more.   </a:t>
            </a:r>
          </a:p>
        </p:txBody>
      </p:sp>
      <p:sp>
        <p:nvSpPr>
          <p:cNvPr id="155667" name="Text Box 19"/>
          <p:cNvSpPr txBox="1">
            <a:spLocks noChangeArrowheads="1"/>
          </p:cNvSpPr>
          <p:nvPr/>
        </p:nvSpPr>
        <p:spPr bwMode="auto">
          <a:xfrm>
            <a:off x="2286000" y="5334000"/>
            <a:ext cx="6553200" cy="7318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t>“</a:t>
            </a:r>
            <a:r>
              <a:rPr lang="en-US" sz="2400"/>
              <a:t>Trials are too important to be left up to juries</a:t>
            </a:r>
            <a:r>
              <a:rPr lang="en-US"/>
              <a:t>”</a:t>
            </a:r>
          </a:p>
          <a:p>
            <a:pPr algn="r"/>
            <a:r>
              <a:rPr lang="en-US"/>
              <a:t>Rankin Fitch, Jury Consultant (Gene Hackman)  `</a:t>
            </a:r>
          </a:p>
        </p:txBody>
      </p:sp>
      <p:pic>
        <p:nvPicPr>
          <p:cNvPr id="155671" name="Jury2.mpg">
            <a:hlinkClick r:id="" action="ppaction://media"/>
          </p:cNvPr>
          <p:cNvPicPr>
            <a:picLocks noRot="1" noChangeAspect="1" noChangeArrowheads="1"/>
          </p:cNvPicPr>
          <p:nvPr>
            <a:videoFile r:link="rId3"/>
          </p:nvPr>
        </p:nvPicPr>
        <p:blipFill>
          <a:blip r:embed="rId8">
            <a:extLst>
              <a:ext uri="{28A0092B-C50C-407E-A947-70E740481C1C}">
                <a14:useLocalDpi xmlns:a14="http://schemas.microsoft.com/office/drawing/2010/main" val="0"/>
              </a:ext>
            </a:extLst>
          </a:blip>
          <a:srcRect/>
          <a:stretch>
            <a:fillRect/>
          </a:stretch>
        </p:blipFill>
        <p:spPr bwMode="auto">
          <a:xfrm>
            <a:off x="4038600" y="1143000"/>
            <a:ext cx="4648200" cy="3168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935610399"/>
      </p:ext>
    </p:extLst>
  </p:cSld>
  <p:clrMapOvr>
    <a:masterClrMapping/>
  </p:clrMapOvr>
  <mc:AlternateContent xmlns:mc="http://schemas.openxmlformats.org/markup-compatibility/2006">
    <mc:Choice xmlns:p14="http://schemas.microsoft.com/office/powerpoint/2010/main" Requires="p14">
      <p:transition spd="slow" p14:dur="2000" advTm="18056"/>
    </mc:Choice>
    <mc:Fallback>
      <p:transition spd="slow" advTm="180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565" fill="hold"/>
                                        <p:tgtEl>
                                          <p:spTgt spid="155671"/>
                                        </p:tgtEl>
                                      </p:cBhvr>
                                    </p:cmd>
                                  </p:childTnLst>
                                </p:cTn>
                              </p:par>
                            </p:childTnLst>
                          </p:cTn>
                        </p:par>
                        <p:par>
                          <p:cTn id="7" fill="hold" nodeType="afterGroup">
                            <p:stCondLst>
                              <p:cond delay="5565"/>
                            </p:stCondLst>
                            <p:childTnLst>
                              <p:par>
                                <p:cTn id="8" presetID="29" presetClass="entr" presetSubtype="0" fill="hold" grpId="0" nodeType="afterEffect">
                                  <p:stCondLst>
                                    <p:cond delay="0"/>
                                  </p:stCondLst>
                                  <p:childTnLst>
                                    <p:set>
                                      <p:cBhvr>
                                        <p:cTn id="9" dur="1" fill="hold">
                                          <p:stCondLst>
                                            <p:cond delay="0"/>
                                          </p:stCondLst>
                                        </p:cTn>
                                        <p:tgtEl>
                                          <p:spTgt spid="155667"/>
                                        </p:tgtEl>
                                        <p:attrNameLst>
                                          <p:attrName>style.visibility</p:attrName>
                                        </p:attrNameLst>
                                      </p:cBhvr>
                                      <p:to>
                                        <p:strVal val="visible"/>
                                      </p:to>
                                    </p:set>
                                    <p:anim calcmode="lin" valueType="num">
                                      <p:cBhvr>
                                        <p:cTn id="10" dur="1000" fill="hold"/>
                                        <p:tgtEl>
                                          <p:spTgt spid="155667"/>
                                        </p:tgtEl>
                                        <p:attrNameLst>
                                          <p:attrName>ppt_x</p:attrName>
                                        </p:attrNameLst>
                                      </p:cBhvr>
                                      <p:tavLst>
                                        <p:tav tm="0">
                                          <p:val>
                                            <p:strVal val="#ppt_x-.2"/>
                                          </p:val>
                                        </p:tav>
                                        <p:tav tm="100000">
                                          <p:val>
                                            <p:strVal val="#ppt_x"/>
                                          </p:val>
                                        </p:tav>
                                      </p:tavLst>
                                    </p:anim>
                                    <p:anim calcmode="lin" valueType="num">
                                      <p:cBhvr>
                                        <p:cTn id="11" dur="1000" fill="hold"/>
                                        <p:tgtEl>
                                          <p:spTgt spid="155667"/>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5566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155671"/>
                </p:tgtEl>
              </p:cMediaNode>
            </p:video>
          </p:childTnLst>
        </p:cTn>
      </p:par>
    </p:tnLst>
    <p:bldLst>
      <p:bldP spid="15566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3" name="Picture 9" descr="jury_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19600"/>
            <a:ext cx="2514600" cy="1992313"/>
          </a:xfrm>
          <a:prstGeom prst="rect">
            <a:avLst/>
          </a:prstGeom>
          <a:noFill/>
          <a:extLst>
            <a:ext uri="{909E8E84-426E-40DD-AFC4-6F175D3DCCD1}">
              <a14:hiddenFill xmlns:a14="http://schemas.microsoft.com/office/drawing/2010/main">
                <a:solidFill>
                  <a:srgbClr val="FFFFFF"/>
                </a:solidFill>
              </a14:hiddenFill>
            </a:ext>
          </a:extLst>
        </p:spPr>
      </p:pic>
      <p:sp>
        <p:nvSpPr>
          <p:cNvPr id="169987" name="Text Box 3"/>
          <p:cNvSpPr txBox="1">
            <a:spLocks noChangeArrowheads="1"/>
          </p:cNvSpPr>
          <p:nvPr/>
        </p:nvSpPr>
        <p:spPr bwMode="auto">
          <a:xfrm>
            <a:off x="685800" y="685800"/>
            <a:ext cx="5181600" cy="3937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sz="2400">
                <a:solidFill>
                  <a:schemeClr val="tx1"/>
                </a:solidFill>
                <a:latin typeface="Times New Roman" pitchFamily="18" charset="0"/>
              </a:defRPr>
            </a:lvl1pPr>
            <a:lvl2pPr marL="5778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b="1">
                <a:latin typeface="Arial" charset="0"/>
              </a:rPr>
              <a:t>The jury system, despite constant review (and criticism), </a:t>
            </a:r>
            <a:endParaRPr lang="en-US" sz="1800">
              <a:solidFill>
                <a:schemeClr val="bg2"/>
              </a:solidFill>
              <a:latin typeface="Arial" charset="0"/>
            </a:endParaRPr>
          </a:p>
          <a:p>
            <a:pPr algn="r"/>
            <a:endParaRPr lang="en-US" sz="1800">
              <a:solidFill>
                <a:schemeClr val="bg2"/>
              </a:solidFill>
              <a:latin typeface="Arial" charset="0"/>
            </a:endParaRPr>
          </a:p>
          <a:p>
            <a:pPr>
              <a:buFontTx/>
              <a:buChar char="•"/>
            </a:pPr>
            <a:r>
              <a:rPr lang="en-US" sz="1800">
                <a:latin typeface="Arial" charset="0"/>
              </a:rPr>
              <a:t>Provides a counterbalance to potential judicial abuse</a:t>
            </a:r>
          </a:p>
          <a:p>
            <a:pPr>
              <a:buFontTx/>
              <a:buChar char="•"/>
            </a:pPr>
            <a:r>
              <a:rPr lang="en-US" sz="1800">
                <a:latin typeface="Arial" charset="0"/>
              </a:rPr>
              <a:t>Is the legitimate voice of the community, allowing a public affirmation of its values</a:t>
            </a:r>
          </a:p>
          <a:p>
            <a:pPr>
              <a:buFontTx/>
              <a:buChar char="•"/>
            </a:pPr>
            <a:r>
              <a:rPr lang="en-US" sz="1800">
                <a:latin typeface="Arial" charset="0"/>
              </a:rPr>
              <a:t>Provides a limit on specialization and the complexity of the legal system</a:t>
            </a:r>
          </a:p>
          <a:p>
            <a:pPr>
              <a:buFontTx/>
              <a:buChar char="•"/>
            </a:pPr>
            <a:r>
              <a:rPr lang="en-US" sz="1800">
                <a:latin typeface="Arial" charset="0"/>
              </a:rPr>
              <a:t>Offers a means for dispute resolution that is recognized as fair by the public</a:t>
            </a:r>
          </a:p>
          <a:p>
            <a:pPr>
              <a:buFontTx/>
              <a:buChar char="•"/>
            </a:pPr>
            <a:endParaRPr lang="en-US" sz="1800">
              <a:latin typeface="Arial" charset="0"/>
            </a:endParaRPr>
          </a:p>
          <a:p>
            <a:pPr>
              <a:buFontTx/>
              <a:buChar char="•"/>
            </a:pPr>
            <a:r>
              <a:rPr lang="en-US" sz="1800">
                <a:latin typeface="Arial" charset="0"/>
              </a:rPr>
              <a:t>Juries, as groups, are effective makers of decisions</a:t>
            </a:r>
          </a:p>
        </p:txBody>
      </p:sp>
      <p:pic>
        <p:nvPicPr>
          <p:cNvPr id="169991" name="Picture 7" descr="judge_criss-jury_box"/>
          <p:cNvPicPr>
            <a:picLocks noChangeAspect="1" noChangeArrowheads="1"/>
          </p:cNvPicPr>
          <p:nvPr/>
        </p:nvPicPr>
        <p:blipFill>
          <a:blip r:embed="rId6">
            <a:extLst>
              <a:ext uri="{28A0092B-C50C-407E-A947-70E740481C1C}">
                <a14:useLocalDpi xmlns:a14="http://schemas.microsoft.com/office/drawing/2010/main" val="0"/>
              </a:ext>
            </a:extLst>
          </a:blip>
          <a:srcRect r="2438" b="7988"/>
          <a:stretch>
            <a:fillRect/>
          </a:stretch>
        </p:blipFill>
        <p:spPr bwMode="auto">
          <a:xfrm>
            <a:off x="6324600" y="228600"/>
            <a:ext cx="2514600" cy="1885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9992" name="Object 8"/>
          <p:cNvGraphicFramePr>
            <a:graphicFrameLocks noChangeAspect="1"/>
          </p:cNvGraphicFramePr>
          <p:nvPr/>
        </p:nvGraphicFramePr>
        <p:xfrm>
          <a:off x="6324600" y="2286000"/>
          <a:ext cx="2514600" cy="1958975"/>
        </p:xfrm>
        <a:graphic>
          <a:graphicData uri="http://schemas.openxmlformats.org/presentationml/2006/ole">
            <mc:AlternateContent xmlns:mc="http://schemas.openxmlformats.org/markup-compatibility/2006">
              <mc:Choice xmlns:v="urn:schemas-microsoft-com:vml" Requires="v">
                <p:oleObj spid="_x0000_s44034" name="Paint Shop Pro Image" r:id="rId7" imgW="5082927" imgH="3960976" progId="PaintShopPro">
                  <p:embed/>
                </p:oleObj>
              </mc:Choice>
              <mc:Fallback>
                <p:oleObj name="Paint Shop Pro Image" r:id="rId7" imgW="5082927" imgH="3960976" progId="PaintShopPro">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286000"/>
                        <a:ext cx="2514600" cy="195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94" name="Text Box 10"/>
          <p:cNvSpPr txBox="1">
            <a:spLocks noChangeArrowheads="1"/>
          </p:cNvSpPr>
          <p:nvPr/>
        </p:nvSpPr>
        <p:spPr bwMode="auto">
          <a:xfrm>
            <a:off x="681038" y="681038"/>
            <a:ext cx="5181600" cy="3946525"/>
          </a:xfrm>
          <a:prstGeom prst="rect">
            <a:avLst/>
          </a:prstGeom>
          <a:solidFill>
            <a:schemeClr val="bg2"/>
          </a:solidFill>
          <a:ln w="9525">
            <a:solidFill>
              <a:schemeClr val="tx1"/>
            </a:solidFill>
            <a:miter lim="800000"/>
            <a:headEnd/>
            <a:tailEnd/>
          </a:ln>
          <a:effectLst/>
          <a:extLst/>
        </p:spPr>
        <p:txBody>
          <a:bodyPr>
            <a:spAutoFit/>
          </a:bodyPr>
          <a:lstStyle>
            <a:lvl1pPr marL="338138" indent="-338138">
              <a:defRPr sz="2400">
                <a:solidFill>
                  <a:schemeClr val="tx1"/>
                </a:solidFill>
                <a:latin typeface="Times New Roman" pitchFamily="18" charset="0"/>
              </a:defRPr>
            </a:lvl1pPr>
            <a:lvl2pPr marL="5778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b="1" dirty="0">
                <a:latin typeface="Arial" charset="0"/>
              </a:rPr>
              <a:t>The jury system, despite constant review (and criticism), </a:t>
            </a:r>
            <a:endParaRPr lang="en-US" sz="1800" dirty="0">
              <a:solidFill>
                <a:schemeClr val="bg2"/>
              </a:solidFill>
              <a:latin typeface="Arial" charset="0"/>
            </a:endParaRPr>
          </a:p>
          <a:p>
            <a:pPr algn="r"/>
            <a:endParaRPr lang="en-US" sz="1800" dirty="0">
              <a:solidFill>
                <a:schemeClr val="bg2"/>
              </a:solidFill>
              <a:latin typeface="Arial" charset="0"/>
            </a:endParaRPr>
          </a:p>
          <a:p>
            <a:pPr>
              <a:buFontTx/>
              <a:buChar char="•"/>
            </a:pPr>
            <a:r>
              <a:rPr lang="en-US" sz="1800" dirty="0">
                <a:latin typeface="Arial" charset="0"/>
              </a:rPr>
              <a:t>Provides a counterbalance to potential judicial abuse</a:t>
            </a:r>
          </a:p>
          <a:p>
            <a:pPr>
              <a:buFontTx/>
              <a:buChar char="•"/>
            </a:pPr>
            <a:r>
              <a:rPr lang="en-US" sz="1800" dirty="0">
                <a:latin typeface="Arial" charset="0"/>
              </a:rPr>
              <a:t>Is the legitimate voice of the community, allowing a public affirmation of its values</a:t>
            </a:r>
          </a:p>
          <a:p>
            <a:pPr>
              <a:buFontTx/>
              <a:buChar char="•"/>
            </a:pPr>
            <a:r>
              <a:rPr lang="en-US" sz="1800" dirty="0">
                <a:latin typeface="Arial" charset="0"/>
              </a:rPr>
              <a:t>Provides a limit on specialization and the complexity of the legal system</a:t>
            </a:r>
          </a:p>
          <a:p>
            <a:pPr>
              <a:buFontTx/>
              <a:buChar char="•"/>
            </a:pPr>
            <a:r>
              <a:rPr lang="en-US" sz="1800" dirty="0">
                <a:latin typeface="Arial" charset="0"/>
              </a:rPr>
              <a:t>Offers a means for dispute resolution that is recognized as fair by the public</a:t>
            </a:r>
          </a:p>
          <a:p>
            <a:pPr>
              <a:buFontTx/>
              <a:buChar char="•"/>
            </a:pPr>
            <a:endParaRPr lang="en-US" sz="1800" dirty="0">
              <a:latin typeface="Arial" charset="0"/>
            </a:endParaRPr>
          </a:p>
          <a:p>
            <a:pPr>
              <a:buFontTx/>
              <a:buChar char="•"/>
            </a:pPr>
            <a:r>
              <a:rPr lang="en-US" sz="1800" b="1" dirty="0">
                <a:latin typeface="Arial" charset="0"/>
              </a:rPr>
              <a:t>Juries, as groups, are effective makers of decisions</a:t>
            </a:r>
          </a:p>
        </p:txBody>
      </p:sp>
    </p:spTree>
    <p:custDataLst>
      <p:tags r:id="rId2"/>
    </p:custDataLst>
    <p:extLst>
      <p:ext uri="{BB962C8B-B14F-4D97-AF65-F5344CB8AC3E}">
        <p14:creationId xmlns:p14="http://schemas.microsoft.com/office/powerpoint/2010/main" val="622189298"/>
      </p:ext>
    </p:extLst>
  </p:cSld>
  <p:clrMapOvr>
    <a:masterClrMapping/>
  </p:clrMapOvr>
  <mc:AlternateContent xmlns:mc="http://schemas.openxmlformats.org/markup-compatibility/2006">
    <mc:Choice xmlns:p14="http://schemas.microsoft.com/office/powerpoint/2010/main" Requires="p14">
      <p:transition spd="slow" p14:dur="2000" advTm="18056"/>
    </mc:Choice>
    <mc:Fallback>
      <p:transition spd="slow" advTm="180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3" name="Text Box 9"/>
          <p:cNvSpPr txBox="1">
            <a:spLocks noChangeArrowheads="1"/>
          </p:cNvSpPr>
          <p:nvPr/>
        </p:nvSpPr>
        <p:spPr bwMode="auto">
          <a:xfrm>
            <a:off x="4096657" y="339724"/>
            <a:ext cx="4343400" cy="2835275"/>
          </a:xfrm>
          <a:prstGeom prst="rect">
            <a:avLst/>
          </a:prstGeom>
          <a:solidFill>
            <a:schemeClr val="tx1"/>
          </a:solidFill>
          <a:ln>
            <a:noFill/>
          </a:ln>
          <a:effectLst/>
          <a:extLst/>
        </p:spPr>
        <p:txBody>
          <a:bodyPr>
            <a:spAutoFit/>
          </a:bodyPr>
          <a:lstStyle>
            <a:lvl1pPr marL="225425" indent="-2254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2000" b="1" dirty="0">
                <a:solidFill>
                  <a:schemeClr val="bg1"/>
                </a:solidFill>
                <a:latin typeface="Arial" charset="0"/>
              </a:rPr>
              <a:t>Social science studies of juries</a:t>
            </a:r>
          </a:p>
          <a:p>
            <a:pPr>
              <a:buFontTx/>
              <a:buChar char="•"/>
            </a:pPr>
            <a:r>
              <a:rPr lang="en-US" sz="2000" dirty="0" err="1">
                <a:solidFill>
                  <a:schemeClr val="bg1"/>
                </a:solidFill>
                <a:latin typeface="Arial" charset="0"/>
              </a:rPr>
              <a:t>Kalven</a:t>
            </a:r>
            <a:r>
              <a:rPr lang="en-US" sz="2000" dirty="0">
                <a:solidFill>
                  <a:schemeClr val="bg1"/>
                </a:solidFill>
                <a:latin typeface="Arial" charset="0"/>
              </a:rPr>
              <a:t> and </a:t>
            </a:r>
            <a:r>
              <a:rPr lang="en-US" sz="2000" dirty="0" err="1">
                <a:solidFill>
                  <a:schemeClr val="bg1"/>
                </a:solidFill>
                <a:latin typeface="Arial" charset="0"/>
              </a:rPr>
              <a:t>Zeisel’s</a:t>
            </a:r>
            <a:r>
              <a:rPr lang="en-US" sz="2000" dirty="0">
                <a:solidFill>
                  <a:schemeClr val="bg1"/>
                </a:solidFill>
                <a:latin typeface="Arial" charset="0"/>
              </a:rPr>
              <a:t> </a:t>
            </a:r>
            <a:r>
              <a:rPr lang="en-US" sz="2000" i="1" dirty="0">
                <a:solidFill>
                  <a:schemeClr val="bg1"/>
                </a:solidFill>
                <a:latin typeface="Arial" charset="0"/>
              </a:rPr>
              <a:t>The American Jury</a:t>
            </a:r>
          </a:p>
          <a:p>
            <a:pPr>
              <a:buFontTx/>
              <a:buChar char="•"/>
            </a:pPr>
            <a:r>
              <a:rPr lang="en-US" sz="2000" dirty="0">
                <a:solidFill>
                  <a:schemeClr val="bg1"/>
                </a:solidFill>
                <a:latin typeface="Arial" charset="0"/>
              </a:rPr>
              <a:t>Hastie et al.,</a:t>
            </a:r>
            <a:r>
              <a:rPr lang="en-US" sz="2000" i="1" dirty="0">
                <a:solidFill>
                  <a:schemeClr val="bg1"/>
                </a:solidFill>
                <a:latin typeface="Arial" charset="0"/>
              </a:rPr>
              <a:t> Inside the Jury</a:t>
            </a:r>
          </a:p>
          <a:p>
            <a:pPr>
              <a:buFontTx/>
              <a:buChar char="•"/>
            </a:pPr>
            <a:r>
              <a:rPr lang="en-US" sz="2000" dirty="0">
                <a:solidFill>
                  <a:schemeClr val="bg1"/>
                </a:solidFill>
                <a:latin typeface="Arial" charset="0"/>
              </a:rPr>
              <a:t>Chicago Jury Project from the 1950s</a:t>
            </a:r>
          </a:p>
          <a:p>
            <a:pPr>
              <a:buFontTx/>
              <a:buChar char="•"/>
            </a:pPr>
            <a:r>
              <a:rPr lang="en-US" sz="2000" dirty="0">
                <a:solidFill>
                  <a:schemeClr val="bg1"/>
                </a:solidFill>
                <a:latin typeface="Arial" charset="0"/>
              </a:rPr>
              <a:t>Accumulating experimental research</a:t>
            </a:r>
          </a:p>
          <a:p>
            <a:endParaRPr lang="en-US" sz="2000" dirty="0">
              <a:solidFill>
                <a:schemeClr val="bg1"/>
              </a:solidFill>
              <a:latin typeface="Arial" charset="0"/>
            </a:endParaRPr>
          </a:p>
        </p:txBody>
      </p:sp>
      <p:sp>
        <p:nvSpPr>
          <p:cNvPr id="164874" name="Text Box 10"/>
          <p:cNvSpPr txBox="1">
            <a:spLocks noChangeArrowheads="1"/>
          </p:cNvSpPr>
          <p:nvPr/>
        </p:nvSpPr>
        <p:spPr bwMode="auto">
          <a:xfrm>
            <a:off x="685800" y="3276600"/>
            <a:ext cx="3581400" cy="822325"/>
          </a:xfrm>
          <a:prstGeom prst="rect">
            <a:avLst/>
          </a:prstGeom>
          <a:solidFill>
            <a:srgbClr val="CC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What Does Research Tell Us?</a:t>
            </a:r>
            <a:endParaRPr lang="en-US"/>
          </a:p>
        </p:txBody>
      </p:sp>
      <p:sp>
        <p:nvSpPr>
          <p:cNvPr id="164875" name="Text Box 11"/>
          <p:cNvSpPr txBox="1">
            <a:spLocks noChangeArrowheads="1"/>
          </p:cNvSpPr>
          <p:nvPr/>
        </p:nvSpPr>
        <p:spPr bwMode="auto">
          <a:xfrm>
            <a:off x="685800" y="4419600"/>
            <a:ext cx="2819400" cy="1320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FFFF99"/>
                </a:solidFill>
              </a:rPr>
              <a:t>Myth One:</a:t>
            </a:r>
            <a:r>
              <a:rPr lang="en-US" sz="2000">
                <a:solidFill>
                  <a:schemeClr val="bg1"/>
                </a:solidFill>
              </a:rPr>
              <a:t> Jurors do not take their task seriously, and resent or shirk their obligation</a:t>
            </a:r>
          </a:p>
        </p:txBody>
      </p:sp>
      <p:pic>
        <p:nvPicPr>
          <p:cNvPr id="164877" name="Picture 13" descr="jury-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33400"/>
            <a:ext cx="16002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64881" name="Picture 17" descr="jury%20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352800"/>
            <a:ext cx="3429000" cy="277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16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2" name="Rectangle 8"/>
          <p:cNvSpPr>
            <a:spLocks noChangeArrowheads="1"/>
          </p:cNvSpPr>
          <p:nvPr/>
        </p:nvSpPr>
        <p:spPr bwMode="auto">
          <a:xfrm>
            <a:off x="2438400" y="1981200"/>
            <a:ext cx="6324600" cy="4343400"/>
          </a:xfrm>
          <a:prstGeom prst="rect">
            <a:avLst/>
          </a:prstGeom>
          <a:solidFill>
            <a:schemeClr val="bg2"/>
          </a:solidFill>
          <a:ln w="9525">
            <a:solidFill>
              <a:srgbClr val="000080"/>
            </a:solidFill>
            <a:miter lim="800000"/>
            <a:headEnd/>
            <a:tailEnd/>
          </a:ln>
          <a:effectLst/>
          <a:extLst/>
        </p:spPr>
        <p:txBody>
          <a:bodyPr anchor="ctr">
            <a:spAutoFit/>
          </a:bodyPr>
          <a:lstStyle/>
          <a:p>
            <a:endParaRPr lang="en-US"/>
          </a:p>
        </p:txBody>
      </p:sp>
      <p:sp>
        <p:nvSpPr>
          <p:cNvPr id="180228" name="Text Box 4"/>
          <p:cNvSpPr txBox="1">
            <a:spLocks noChangeArrowheads="1"/>
          </p:cNvSpPr>
          <p:nvPr/>
        </p:nvSpPr>
        <p:spPr bwMode="auto">
          <a:xfrm>
            <a:off x="424543" y="1981200"/>
            <a:ext cx="1632857" cy="286232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a:t>Jurors DO take their task seriously; they do not shirk their obligation (Harris poll, 2004)</a:t>
            </a:r>
          </a:p>
        </p:txBody>
      </p:sp>
      <p:graphicFrame>
        <p:nvGraphicFramePr>
          <p:cNvPr id="180231" name="Object 7"/>
          <p:cNvGraphicFramePr>
            <a:graphicFrameLocks noChangeAspect="1"/>
          </p:cNvGraphicFramePr>
          <p:nvPr/>
        </p:nvGraphicFramePr>
        <p:xfrm>
          <a:off x="2438400" y="2362200"/>
          <a:ext cx="6096000" cy="4067175"/>
        </p:xfrm>
        <a:graphic>
          <a:graphicData uri="http://schemas.openxmlformats.org/presentationml/2006/ole">
            <mc:AlternateContent xmlns:mc="http://schemas.openxmlformats.org/markup-compatibility/2006">
              <mc:Choice xmlns:v="urn:schemas-microsoft-com:vml" Requires="v">
                <p:oleObj spid="_x0000_s45058"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2438400" y="23622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0233" name="Text Box 9"/>
          <p:cNvSpPr txBox="1">
            <a:spLocks noChangeArrowheads="1"/>
          </p:cNvSpPr>
          <p:nvPr/>
        </p:nvSpPr>
        <p:spPr bwMode="auto">
          <a:xfrm>
            <a:off x="685800" y="304800"/>
            <a:ext cx="824547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t>Jury duty is an important civic duty I should meet even if inconvenient</a:t>
            </a:r>
            <a:r>
              <a:rPr lang="en-US" dirty="0"/>
              <a:t>.</a:t>
            </a:r>
          </a:p>
        </p:txBody>
      </p:sp>
    </p:spTree>
    <p:extLst>
      <p:ext uri="{BB962C8B-B14F-4D97-AF65-F5344CB8AC3E}">
        <p14:creationId xmlns:p14="http://schemas.microsoft.com/office/powerpoint/2010/main" val="3517843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2438400" y="1981200"/>
            <a:ext cx="6324600" cy="4343400"/>
          </a:xfrm>
          <a:prstGeom prst="rect">
            <a:avLst/>
          </a:prstGeom>
          <a:solidFill>
            <a:schemeClr val="bg2"/>
          </a:solidFill>
          <a:ln w="9525">
            <a:solidFill>
              <a:srgbClr val="000080"/>
            </a:solidFill>
            <a:miter lim="800000"/>
            <a:headEnd/>
            <a:tailEnd/>
          </a:ln>
          <a:effectLst/>
          <a:extLst/>
        </p:spPr>
        <p:txBody>
          <a:bodyPr anchor="ctr">
            <a:spAutoFit/>
          </a:bodyPr>
          <a:lstStyle/>
          <a:p>
            <a:endParaRPr lang="en-US"/>
          </a:p>
        </p:txBody>
      </p:sp>
      <p:sp>
        <p:nvSpPr>
          <p:cNvPr id="181251" name="Text Box 3"/>
          <p:cNvSpPr txBox="1">
            <a:spLocks noChangeArrowheads="1"/>
          </p:cNvSpPr>
          <p:nvPr/>
        </p:nvSpPr>
        <p:spPr bwMode="auto">
          <a:xfrm>
            <a:off x="304800" y="2438400"/>
            <a:ext cx="1828800" cy="2540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t>Jurors DO take their task seriously; they do not shirk their obligation (Harris poll, 2004)</a:t>
            </a:r>
          </a:p>
        </p:txBody>
      </p:sp>
      <p:graphicFrame>
        <p:nvGraphicFramePr>
          <p:cNvPr id="181252" name="Object 4"/>
          <p:cNvGraphicFramePr>
            <a:graphicFrameLocks noChangeAspect="1"/>
          </p:cNvGraphicFramePr>
          <p:nvPr/>
        </p:nvGraphicFramePr>
        <p:xfrm>
          <a:off x="2438400" y="2362200"/>
          <a:ext cx="6096000" cy="4067175"/>
        </p:xfrm>
        <a:graphic>
          <a:graphicData uri="http://schemas.openxmlformats.org/presentationml/2006/ole">
            <mc:AlternateContent xmlns:mc="http://schemas.openxmlformats.org/markup-compatibility/2006">
              <mc:Choice xmlns:v="urn:schemas-microsoft-com:vml" Requires="v">
                <p:oleObj spid="_x0000_s46082"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2438400" y="23622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53" name="Text Box 5"/>
          <p:cNvSpPr txBox="1">
            <a:spLocks noChangeArrowheads="1"/>
          </p:cNvSpPr>
          <p:nvPr/>
        </p:nvSpPr>
        <p:spPr bwMode="auto">
          <a:xfrm>
            <a:off x="609600" y="350043"/>
            <a:ext cx="443547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t>Jury duty is a burden to be avoided.</a:t>
            </a:r>
            <a:endParaRPr lang="en-US" dirty="0"/>
          </a:p>
        </p:txBody>
      </p:sp>
    </p:spTree>
    <p:extLst>
      <p:ext uri="{BB962C8B-B14F-4D97-AF65-F5344CB8AC3E}">
        <p14:creationId xmlns:p14="http://schemas.microsoft.com/office/powerpoint/2010/main" val="190167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2438400" y="1981200"/>
            <a:ext cx="6324600" cy="4343400"/>
          </a:xfrm>
          <a:prstGeom prst="rect">
            <a:avLst/>
          </a:prstGeom>
          <a:solidFill>
            <a:schemeClr val="bg2"/>
          </a:solidFill>
          <a:ln w="9525">
            <a:solidFill>
              <a:srgbClr val="000080"/>
            </a:solidFill>
            <a:miter lim="800000"/>
            <a:headEnd/>
            <a:tailEnd/>
          </a:ln>
          <a:effectLst/>
          <a:extLst/>
        </p:spPr>
        <p:txBody>
          <a:bodyPr anchor="ctr">
            <a:spAutoFit/>
          </a:bodyPr>
          <a:lstStyle/>
          <a:p>
            <a:endParaRPr lang="en-US"/>
          </a:p>
        </p:txBody>
      </p:sp>
      <p:sp>
        <p:nvSpPr>
          <p:cNvPr id="182275" name="Text Box 3"/>
          <p:cNvSpPr txBox="1">
            <a:spLocks noChangeArrowheads="1"/>
          </p:cNvSpPr>
          <p:nvPr/>
        </p:nvSpPr>
        <p:spPr bwMode="auto">
          <a:xfrm>
            <a:off x="304800" y="2667000"/>
            <a:ext cx="1828800" cy="16256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chemeClr val="bg1"/>
                </a:solidFill>
              </a:rPr>
              <a:t>Citizens report a strong preference for a jury trial</a:t>
            </a:r>
          </a:p>
        </p:txBody>
      </p:sp>
      <p:graphicFrame>
        <p:nvGraphicFramePr>
          <p:cNvPr id="182276" name="Object 4"/>
          <p:cNvGraphicFramePr>
            <a:graphicFrameLocks noChangeAspect="1"/>
          </p:cNvGraphicFramePr>
          <p:nvPr/>
        </p:nvGraphicFramePr>
        <p:xfrm>
          <a:off x="2438400" y="2362200"/>
          <a:ext cx="6096000" cy="4067175"/>
        </p:xfrm>
        <a:graphic>
          <a:graphicData uri="http://schemas.openxmlformats.org/presentationml/2006/ole">
            <mc:AlternateContent xmlns:mc="http://schemas.openxmlformats.org/markup-compatibility/2006">
              <mc:Choice xmlns:v="urn:schemas-microsoft-com:vml" Requires="v">
                <p:oleObj spid="_x0000_s47106" name="Chart" r:id="rId4" imgW="6096075" imgH="4067089" progId="MSGraph.Chart.8">
                  <p:embed followColorScheme="full"/>
                </p:oleObj>
              </mc:Choice>
              <mc:Fallback>
                <p:oleObj name="Chart" r:id="rId4" imgW="6096075" imgH="4067089" progId="MSGraph.Chart.8">
                  <p:embed followColorScheme="full"/>
                  <p:pic>
                    <p:nvPicPr>
                      <p:cNvPr id="0" name=""/>
                      <p:cNvPicPr>
                        <a:picLocks noChangeAspect="1" noChangeArrowheads="1"/>
                      </p:cNvPicPr>
                      <p:nvPr/>
                    </p:nvPicPr>
                    <p:blipFill>
                      <a:blip r:embed="rId5"/>
                      <a:srcRect/>
                      <a:stretch>
                        <a:fillRect/>
                      </a:stretch>
                    </p:blipFill>
                    <p:spPr bwMode="auto">
                      <a:xfrm>
                        <a:off x="2438400" y="2362200"/>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2277" name="Text Box 5"/>
          <p:cNvSpPr txBox="1">
            <a:spLocks noChangeArrowheads="1"/>
          </p:cNvSpPr>
          <p:nvPr/>
        </p:nvSpPr>
        <p:spPr bwMode="auto">
          <a:xfrm>
            <a:off x="431800" y="311612"/>
            <a:ext cx="7559675"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FF99"/>
                </a:solidFill>
              </a:rPr>
              <a:t>“</a:t>
            </a:r>
            <a:r>
              <a:rPr lang="en-US" b="1" dirty="0"/>
              <a:t>If I were a participant in a trial I would want a jury to decide my case, rather than a judge”</a:t>
            </a:r>
            <a:endParaRPr lang="en-US" dirty="0"/>
          </a:p>
        </p:txBody>
      </p:sp>
    </p:spTree>
    <p:extLst>
      <p:ext uri="{BB962C8B-B14F-4D97-AF65-F5344CB8AC3E}">
        <p14:creationId xmlns:p14="http://schemas.microsoft.com/office/powerpoint/2010/main" val="3935877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73630" y="272415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Foreman</a:t>
            </a:r>
            <a:endParaRPr lang="en-US" dirty="0">
              <a:solidFill>
                <a:prstClr val="black"/>
              </a:solidFill>
            </a:endParaRPr>
          </a:p>
        </p:txBody>
      </p:sp>
      <p:sp>
        <p:nvSpPr>
          <p:cNvPr id="3" name="Oval 2"/>
          <p:cNvSpPr/>
          <p:nvPr/>
        </p:nvSpPr>
        <p:spPr>
          <a:xfrm>
            <a:off x="2205037" y="523494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Juror 1</a:t>
            </a:r>
            <a:endParaRPr lang="en-US" dirty="0">
              <a:solidFill>
                <a:prstClr val="black"/>
              </a:solidFill>
            </a:endParaRPr>
          </a:p>
        </p:txBody>
      </p:sp>
      <p:cxnSp>
        <p:nvCxnSpPr>
          <p:cNvPr id="5" name="Straight Arrow Connector 4"/>
          <p:cNvCxnSpPr>
            <a:stCxn id="2" idx="4"/>
            <a:endCxn id="3" idx="0"/>
          </p:cNvCxnSpPr>
          <p:nvPr/>
        </p:nvCxnSpPr>
        <p:spPr>
          <a:xfrm flipH="1">
            <a:off x="2928937" y="4019550"/>
            <a:ext cx="168593" cy="1215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358515" y="638829"/>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Angry</a:t>
            </a:r>
          </a:p>
          <a:p>
            <a:pPr algn="ctr"/>
            <a:r>
              <a:rPr lang="en-US" dirty="0" smtClean="0">
                <a:solidFill>
                  <a:prstClr val="black"/>
                </a:solidFill>
              </a:rPr>
              <a:t>Father</a:t>
            </a:r>
            <a:endParaRPr lang="en-US" dirty="0">
              <a:solidFill>
                <a:prstClr val="black"/>
              </a:solidFill>
            </a:endParaRPr>
          </a:p>
        </p:txBody>
      </p:sp>
      <p:sp>
        <p:nvSpPr>
          <p:cNvPr id="12" name="Oval 11"/>
          <p:cNvSpPr/>
          <p:nvPr/>
        </p:nvSpPr>
        <p:spPr>
          <a:xfrm>
            <a:off x="5197458" y="358933"/>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Broker</a:t>
            </a:r>
            <a:endParaRPr lang="en-US" dirty="0">
              <a:solidFill>
                <a:prstClr val="black"/>
              </a:solidFill>
            </a:endParaRPr>
          </a:p>
        </p:txBody>
      </p:sp>
      <p:sp>
        <p:nvSpPr>
          <p:cNvPr id="14" name="Oval 13"/>
          <p:cNvSpPr/>
          <p:nvPr/>
        </p:nvSpPr>
        <p:spPr>
          <a:xfrm>
            <a:off x="925830" y="395478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Man from Ghetto</a:t>
            </a:r>
            <a:endParaRPr lang="en-US" dirty="0">
              <a:solidFill>
                <a:prstClr val="black"/>
              </a:solidFill>
            </a:endParaRPr>
          </a:p>
        </p:txBody>
      </p:sp>
      <p:sp>
        <p:nvSpPr>
          <p:cNvPr id="15" name="Oval 14"/>
          <p:cNvSpPr/>
          <p:nvPr/>
        </p:nvSpPr>
        <p:spPr>
          <a:xfrm>
            <a:off x="6879525" y="219075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Baseball Fan</a:t>
            </a:r>
            <a:endParaRPr lang="en-US" dirty="0">
              <a:solidFill>
                <a:prstClr val="black"/>
              </a:solidFill>
            </a:endParaRPr>
          </a:p>
        </p:txBody>
      </p:sp>
      <p:sp>
        <p:nvSpPr>
          <p:cNvPr id="24" name="Oval 23"/>
          <p:cNvSpPr/>
          <p:nvPr/>
        </p:nvSpPr>
        <p:spPr>
          <a:xfrm>
            <a:off x="1089660" y="54864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Lone Holdout</a:t>
            </a:r>
            <a:endParaRPr lang="en-US" dirty="0">
              <a:solidFill>
                <a:prstClr val="black"/>
              </a:solidFill>
            </a:endParaRPr>
          </a:p>
        </p:txBody>
      </p:sp>
      <p:sp>
        <p:nvSpPr>
          <p:cNvPr id="25" name="Oval 24"/>
          <p:cNvSpPr/>
          <p:nvPr/>
        </p:nvSpPr>
        <p:spPr>
          <a:xfrm>
            <a:off x="381000" y="223266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Old Man</a:t>
            </a:r>
            <a:endParaRPr lang="en-US" dirty="0">
              <a:solidFill>
                <a:prstClr val="black"/>
              </a:solidFill>
            </a:endParaRPr>
          </a:p>
        </p:txBody>
      </p:sp>
      <p:sp>
        <p:nvSpPr>
          <p:cNvPr id="27" name="Oval 26"/>
          <p:cNvSpPr/>
          <p:nvPr/>
        </p:nvSpPr>
        <p:spPr>
          <a:xfrm>
            <a:off x="4069080" y="526542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Ad Man</a:t>
            </a:r>
            <a:endParaRPr lang="en-US" dirty="0">
              <a:solidFill>
                <a:prstClr val="black"/>
              </a:solidFill>
            </a:endParaRPr>
          </a:p>
        </p:txBody>
      </p:sp>
      <p:sp>
        <p:nvSpPr>
          <p:cNvPr id="28" name="Oval 27"/>
          <p:cNvSpPr/>
          <p:nvPr/>
        </p:nvSpPr>
        <p:spPr>
          <a:xfrm>
            <a:off x="5067300" y="312420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Bigot</a:t>
            </a:r>
            <a:endParaRPr lang="en-US" dirty="0">
              <a:solidFill>
                <a:prstClr val="black"/>
              </a:solidFill>
            </a:endParaRPr>
          </a:p>
        </p:txBody>
      </p:sp>
      <p:sp>
        <p:nvSpPr>
          <p:cNvPr id="30" name="Oval 29"/>
          <p:cNvSpPr/>
          <p:nvPr/>
        </p:nvSpPr>
        <p:spPr>
          <a:xfrm>
            <a:off x="6739890" y="383286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Regular “Joe” (#6)</a:t>
            </a:r>
            <a:endParaRPr lang="en-US" dirty="0">
              <a:solidFill>
                <a:prstClr val="black"/>
              </a:solidFill>
            </a:endParaRPr>
          </a:p>
        </p:txBody>
      </p:sp>
      <p:sp>
        <p:nvSpPr>
          <p:cNvPr id="31" name="Oval 30"/>
          <p:cNvSpPr/>
          <p:nvPr/>
        </p:nvSpPr>
        <p:spPr>
          <a:xfrm>
            <a:off x="5791200" y="5234940"/>
            <a:ext cx="1447800" cy="1295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Thick Accent</a:t>
            </a:r>
            <a:endParaRPr lang="en-US" dirty="0">
              <a:solidFill>
                <a:prstClr val="black"/>
              </a:solidFill>
            </a:endParaRPr>
          </a:p>
        </p:txBody>
      </p:sp>
      <p:cxnSp>
        <p:nvCxnSpPr>
          <p:cNvPr id="32" name="Straight Arrow Connector 31"/>
          <p:cNvCxnSpPr>
            <a:stCxn id="30" idx="3"/>
            <a:endCxn id="31" idx="7"/>
          </p:cNvCxnSpPr>
          <p:nvPr/>
        </p:nvCxnSpPr>
        <p:spPr>
          <a:xfrm>
            <a:off x="6951915" y="4938553"/>
            <a:ext cx="75060" cy="486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 idx="5"/>
            <a:endCxn id="27" idx="0"/>
          </p:cNvCxnSpPr>
          <p:nvPr/>
        </p:nvCxnSpPr>
        <p:spPr>
          <a:xfrm>
            <a:off x="3609405" y="3829843"/>
            <a:ext cx="1183575" cy="1435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 idx="5"/>
            <a:endCxn id="31" idx="1"/>
          </p:cNvCxnSpPr>
          <p:nvPr/>
        </p:nvCxnSpPr>
        <p:spPr>
          <a:xfrm>
            <a:off x="3609405" y="3829843"/>
            <a:ext cx="2393820" cy="1594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 idx="6"/>
            <a:endCxn id="28" idx="2"/>
          </p:cNvCxnSpPr>
          <p:nvPr/>
        </p:nvCxnSpPr>
        <p:spPr>
          <a:xfrm>
            <a:off x="3821430" y="3371850"/>
            <a:ext cx="1245870" cy="400050"/>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4" idx="3"/>
            <a:endCxn id="25" idx="0"/>
          </p:cNvCxnSpPr>
          <p:nvPr/>
        </p:nvCxnSpPr>
        <p:spPr>
          <a:xfrm flipH="1">
            <a:off x="1104900" y="1654333"/>
            <a:ext cx="196785" cy="578327"/>
          </a:xfrm>
          <a:prstGeom prst="straightConnector1">
            <a:avLst/>
          </a:prstGeom>
          <a:ln>
            <a:headEnd type="triangle"/>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4" idx="5"/>
            <a:endCxn id="14" idx="0"/>
          </p:cNvCxnSpPr>
          <p:nvPr/>
        </p:nvCxnSpPr>
        <p:spPr>
          <a:xfrm flipH="1">
            <a:off x="1649730" y="1654333"/>
            <a:ext cx="675705" cy="2300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4" idx="5"/>
            <a:endCxn id="31" idx="0"/>
          </p:cNvCxnSpPr>
          <p:nvPr/>
        </p:nvCxnSpPr>
        <p:spPr>
          <a:xfrm>
            <a:off x="2325435" y="1654333"/>
            <a:ext cx="4189665" cy="35806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24" idx="6"/>
            <a:endCxn id="11" idx="2"/>
          </p:cNvCxnSpPr>
          <p:nvPr/>
        </p:nvCxnSpPr>
        <p:spPr>
          <a:xfrm>
            <a:off x="2537460" y="1196340"/>
            <a:ext cx="821055" cy="90189"/>
          </a:xfrm>
          <a:prstGeom prst="straightConnector1">
            <a:avLst/>
          </a:prstGeom>
          <a:ln>
            <a:solidFill>
              <a:schemeClr val="accent2"/>
            </a:solidFill>
            <a:headEnd type="stealth"/>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2" idx="2"/>
            <a:endCxn id="11" idx="6"/>
          </p:cNvCxnSpPr>
          <p:nvPr/>
        </p:nvCxnSpPr>
        <p:spPr>
          <a:xfrm flipH="1">
            <a:off x="4806315" y="1006633"/>
            <a:ext cx="391143" cy="279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2" idx="4"/>
            <a:endCxn id="28" idx="0"/>
          </p:cNvCxnSpPr>
          <p:nvPr/>
        </p:nvCxnSpPr>
        <p:spPr>
          <a:xfrm flipH="1">
            <a:off x="5791200" y="1654333"/>
            <a:ext cx="130158" cy="1469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2" idx="4"/>
            <a:endCxn id="15" idx="2"/>
          </p:cNvCxnSpPr>
          <p:nvPr/>
        </p:nvCxnSpPr>
        <p:spPr>
          <a:xfrm>
            <a:off x="5921358" y="1654333"/>
            <a:ext cx="958167" cy="1184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2" idx="4"/>
            <a:endCxn id="30" idx="1"/>
          </p:cNvCxnSpPr>
          <p:nvPr/>
        </p:nvCxnSpPr>
        <p:spPr>
          <a:xfrm>
            <a:off x="5921358" y="1654333"/>
            <a:ext cx="1030557" cy="23682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2" idx="4"/>
            <a:endCxn id="27" idx="0"/>
          </p:cNvCxnSpPr>
          <p:nvPr/>
        </p:nvCxnSpPr>
        <p:spPr>
          <a:xfrm flipH="1">
            <a:off x="4792980" y="1654333"/>
            <a:ext cx="1128378" cy="3611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 idx="4"/>
            <a:endCxn id="27" idx="0"/>
          </p:cNvCxnSpPr>
          <p:nvPr/>
        </p:nvCxnSpPr>
        <p:spPr>
          <a:xfrm>
            <a:off x="4082415" y="1934229"/>
            <a:ext cx="710565" cy="333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1" idx="4"/>
            <a:endCxn id="28" idx="1"/>
          </p:cNvCxnSpPr>
          <p:nvPr/>
        </p:nvCxnSpPr>
        <p:spPr>
          <a:xfrm>
            <a:off x="4082415" y="1934229"/>
            <a:ext cx="1196910" cy="1379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 idx="6"/>
            <a:endCxn id="15" idx="1"/>
          </p:cNvCxnSpPr>
          <p:nvPr/>
        </p:nvCxnSpPr>
        <p:spPr>
          <a:xfrm>
            <a:off x="4806315" y="1286529"/>
            <a:ext cx="2285235" cy="1093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24" idx="5"/>
            <a:endCxn id="15" idx="2"/>
          </p:cNvCxnSpPr>
          <p:nvPr/>
        </p:nvCxnSpPr>
        <p:spPr>
          <a:xfrm>
            <a:off x="2325435" y="1654333"/>
            <a:ext cx="4554090" cy="1184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24" idx="5"/>
            <a:endCxn id="2" idx="1"/>
          </p:cNvCxnSpPr>
          <p:nvPr/>
        </p:nvCxnSpPr>
        <p:spPr>
          <a:xfrm>
            <a:off x="2325435" y="1654333"/>
            <a:ext cx="260220" cy="1259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24" idx="4"/>
            <a:endCxn id="3" idx="0"/>
          </p:cNvCxnSpPr>
          <p:nvPr/>
        </p:nvCxnSpPr>
        <p:spPr>
          <a:xfrm>
            <a:off x="1813560" y="1844040"/>
            <a:ext cx="1115377" cy="3390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wipe(up)">
                                      <p:cBhvr>
                                        <p:cTn id="11" dur="500"/>
                                        <p:tgtEl>
                                          <p:spTgt spid="1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up)">
                                      <p:cBhvr>
                                        <p:cTn id="15" dur="500"/>
                                        <p:tgtEl>
                                          <p:spTgt spid="7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wipe(up)">
                                      <p:cBhvr>
                                        <p:cTn id="27" dur="500"/>
                                        <p:tgtEl>
                                          <p:spTgt spid="13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up)">
                                      <p:cBhvr>
                                        <p:cTn id="31" dur="500"/>
                                        <p:tgtEl>
                                          <p:spTgt spid="9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up)">
                                      <p:cBhvr>
                                        <p:cTn id="35" dur="500"/>
                                        <p:tgtEl>
                                          <p:spTgt spid="9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up)">
                                      <p:cBhvr>
                                        <p:cTn id="39" dur="500"/>
                                        <p:tgtEl>
                                          <p:spTgt spid="98"/>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500"/>
                                        <p:tgtEl>
                                          <p:spTgt spid="96"/>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up)">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ipe(up)">
                                      <p:cBhvr>
                                        <p:cTn id="52" dur="500"/>
                                        <p:tgtEl>
                                          <p:spTgt spid="88"/>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151"/>
                                        </p:tgtEl>
                                        <p:attrNameLst>
                                          <p:attrName>style.visibility</p:attrName>
                                        </p:attrNameLst>
                                      </p:cBhvr>
                                      <p:to>
                                        <p:strVal val="visible"/>
                                      </p:to>
                                    </p:set>
                                    <p:animEffect transition="in" filter="wipe(up)">
                                      <p:cBhvr>
                                        <p:cTn id="56" dur="500"/>
                                        <p:tgtEl>
                                          <p:spTgt spid="151"/>
                                        </p:tgtEl>
                                      </p:cBhvr>
                                    </p:animEffect>
                                  </p:childTnLst>
                                </p:cTn>
                              </p:par>
                            </p:childTnLst>
                          </p:cTn>
                        </p:par>
                        <p:par>
                          <p:cTn id="57" fill="hold">
                            <p:stCondLst>
                              <p:cond delay="1000"/>
                            </p:stCondLst>
                            <p:childTnLst>
                              <p:par>
                                <p:cTn id="58" presetID="22" presetClass="entr" presetSubtype="1"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up)">
                                      <p:cBhvr>
                                        <p:cTn id="60" dur="500"/>
                                        <p:tgtEl>
                                          <p:spTgt spid="86"/>
                                        </p:tgtEl>
                                      </p:cBhvr>
                                    </p:animEffect>
                                  </p:childTnLst>
                                </p:cTn>
                              </p:par>
                            </p:childTnLst>
                          </p:cTn>
                        </p:par>
                        <p:par>
                          <p:cTn id="61" fill="hold">
                            <p:stCondLst>
                              <p:cond delay="1500"/>
                            </p:stCondLst>
                            <p:childTnLst>
                              <p:par>
                                <p:cTn id="62" presetID="22" presetClass="entr" presetSubtype="1" fill="hold" nodeType="after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up)">
                                      <p:cBhvr>
                                        <p:cTn id="68" dur="500"/>
                                        <p:tgtEl>
                                          <p:spTgt spid="84"/>
                                        </p:tgtEl>
                                      </p:cBhvr>
                                    </p:animEffect>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up)">
                                      <p:cBhvr>
                                        <p:cTn id="72" dur="500"/>
                                        <p:tgtEl>
                                          <p:spTgt spid="155"/>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up)">
                                      <p:cBhvr>
                                        <p:cTn id="7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Text Box 3"/>
          <p:cNvSpPr txBox="1">
            <a:spLocks noChangeArrowheads="1"/>
          </p:cNvSpPr>
          <p:nvPr/>
        </p:nvSpPr>
        <p:spPr bwMode="auto">
          <a:xfrm>
            <a:off x="533400" y="762000"/>
            <a:ext cx="2819400" cy="19272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99"/>
                </a:solidFill>
              </a:rPr>
              <a:t>Myth Two:</a:t>
            </a:r>
            <a:r>
              <a:rPr lang="en-US" sz="2400">
                <a:solidFill>
                  <a:schemeClr val="bg1"/>
                </a:solidFill>
              </a:rPr>
              <a:t> Jurors are overwhelmed by the cognitive demands of jury service.</a:t>
            </a:r>
          </a:p>
        </p:txBody>
      </p:sp>
      <p:sp>
        <p:nvSpPr>
          <p:cNvPr id="172036" name="Text Box 4"/>
          <p:cNvSpPr txBox="1">
            <a:spLocks noChangeArrowheads="1"/>
          </p:cNvSpPr>
          <p:nvPr/>
        </p:nvSpPr>
        <p:spPr bwMode="auto">
          <a:xfrm>
            <a:off x="3810000" y="762000"/>
            <a:ext cx="44958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chemeClr val="bg1"/>
                </a:solidFill>
              </a:rPr>
              <a:t>Jurors take a systematic, rational approach to their task.  They cope with the demands of the situation in different ways, however. </a:t>
            </a:r>
          </a:p>
        </p:txBody>
      </p:sp>
      <p:pic>
        <p:nvPicPr>
          <p:cNvPr id="172038" name="Picture 6" descr="think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39473"/>
          <a:stretch>
            <a:fillRect/>
          </a:stretch>
        </p:blipFill>
        <p:spPr bwMode="auto">
          <a:xfrm>
            <a:off x="1752600" y="4495800"/>
            <a:ext cx="1752600" cy="1992313"/>
          </a:xfrm>
          <a:prstGeom prst="rect">
            <a:avLst/>
          </a:prstGeom>
          <a:noFill/>
          <a:extLst>
            <a:ext uri="{909E8E84-426E-40DD-AFC4-6F175D3DCCD1}">
              <a14:hiddenFill xmlns:a14="http://schemas.microsoft.com/office/drawing/2010/main">
                <a:solidFill>
                  <a:srgbClr val="FFFFFF"/>
                </a:solidFill>
              </a14:hiddenFill>
            </a:ext>
          </a:extLst>
        </p:spPr>
      </p:pic>
      <p:sp>
        <p:nvSpPr>
          <p:cNvPr id="172039" name="AutoShape 7"/>
          <p:cNvSpPr>
            <a:spLocks noChangeArrowheads="1"/>
          </p:cNvSpPr>
          <p:nvPr/>
        </p:nvSpPr>
        <p:spPr bwMode="auto">
          <a:xfrm>
            <a:off x="2971800" y="1981200"/>
            <a:ext cx="6172200" cy="2514600"/>
          </a:xfrm>
          <a:prstGeom prst="cloudCallout">
            <a:avLst>
              <a:gd name="adj1" fmla="val -46656"/>
              <a:gd name="adj2" fmla="val 65043"/>
            </a:avLst>
          </a:prstGeom>
          <a:solidFill>
            <a:schemeClr val="bg1"/>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a:t>Evidence‑driven jurors</a:t>
            </a:r>
            <a:r>
              <a:rPr lang="en-US" dirty="0"/>
              <a:t> resist making a decision until they have reviewed the available evidence; then they generate a "story" that organizes the </a:t>
            </a:r>
            <a:r>
              <a:rPr lang="en-US" dirty="0" smtClean="0"/>
              <a:t> </a:t>
            </a:r>
            <a:r>
              <a:rPr lang="en-US" dirty="0"/>
              <a:t>evidence </a:t>
            </a:r>
          </a:p>
        </p:txBody>
      </p:sp>
      <p:sp>
        <p:nvSpPr>
          <p:cNvPr id="172040" name="AutoShape 8"/>
          <p:cNvSpPr>
            <a:spLocks noChangeArrowheads="1"/>
          </p:cNvSpPr>
          <p:nvPr/>
        </p:nvSpPr>
        <p:spPr bwMode="auto">
          <a:xfrm>
            <a:off x="4476750" y="2092325"/>
            <a:ext cx="3810000" cy="2895600"/>
          </a:xfrm>
          <a:prstGeom prst="cloudCallout">
            <a:avLst>
              <a:gd name="adj1" fmla="val -76083"/>
              <a:gd name="adj2" fmla="val 49454"/>
            </a:avLst>
          </a:prstGeom>
          <a:solidFill>
            <a:schemeClr val="bg1"/>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a:t>Verdict-driven jurors</a:t>
            </a:r>
            <a:r>
              <a:rPr lang="en-US" dirty="0"/>
              <a:t> reach a decision about the verdict before deliberation and cognitively organize the evidence. </a:t>
            </a:r>
          </a:p>
          <a:p>
            <a:pPr algn="ctr"/>
            <a:endParaRPr lang="en-US" dirty="0"/>
          </a:p>
        </p:txBody>
      </p:sp>
    </p:spTree>
    <p:extLst>
      <p:ext uri="{BB962C8B-B14F-4D97-AF65-F5344CB8AC3E}">
        <p14:creationId xmlns:p14="http://schemas.microsoft.com/office/powerpoint/2010/main" val="179837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9"/>
                                        </p:tgtEl>
                                        <p:attrNameLst>
                                          <p:attrName>style.visibility</p:attrName>
                                        </p:attrNameLst>
                                      </p:cBhvr>
                                      <p:to>
                                        <p:strVal val="visible"/>
                                      </p:to>
                                    </p:set>
                                    <p:animEffect transition="in" filter="wipe(left)">
                                      <p:cBhvr>
                                        <p:cTn id="7" dur="500"/>
                                        <p:tgtEl>
                                          <p:spTgt spid="172039"/>
                                        </p:tgtEl>
                                      </p:cBhvr>
                                    </p:animEffect>
                                  </p:childTnLst>
                                  <p:subTnLst>
                                    <p:set>
                                      <p:cBhvr override="childStyle">
                                        <p:cTn dur="1" fill="hold" display="0" masterRel="nextClick" afterEffect="1"/>
                                        <p:tgtEl>
                                          <p:spTgt spid="17203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2040"/>
                                        </p:tgtEl>
                                        <p:attrNameLst>
                                          <p:attrName>style.visibility</p:attrName>
                                        </p:attrNameLst>
                                      </p:cBhvr>
                                      <p:to>
                                        <p:strVal val="visible"/>
                                      </p:to>
                                    </p:set>
                                    <p:animEffect transition="in" filter="wipe(left)">
                                      <p:cBhvr>
                                        <p:cTn id="12" dur="5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animBg="1"/>
      <p:bldP spid="1720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7" name="Rectangle 13"/>
          <p:cNvSpPr>
            <a:spLocks noChangeArrowheads="1"/>
          </p:cNvSpPr>
          <p:nvPr/>
        </p:nvSpPr>
        <p:spPr bwMode="auto">
          <a:xfrm>
            <a:off x="1905000" y="2438400"/>
            <a:ext cx="6400800" cy="4114800"/>
          </a:xfrm>
          <a:prstGeom prst="rect">
            <a:avLst/>
          </a:prstGeom>
          <a:solidFill>
            <a:srgbClr val="CCFFCC"/>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75107" name="Text Box 3"/>
          <p:cNvSpPr txBox="1">
            <a:spLocks noChangeArrowheads="1"/>
          </p:cNvSpPr>
          <p:nvPr/>
        </p:nvSpPr>
        <p:spPr bwMode="auto">
          <a:xfrm>
            <a:off x="533400" y="685800"/>
            <a:ext cx="3581400" cy="15621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99"/>
                </a:solidFill>
              </a:rPr>
              <a:t>Myth Three:</a:t>
            </a:r>
            <a:r>
              <a:rPr lang="en-US" sz="2400">
                <a:solidFill>
                  <a:schemeClr val="bg1"/>
                </a:solidFill>
              </a:rPr>
              <a:t> The Jury in “12 Angry Men” is a typical jury in terms of its process and dynamics</a:t>
            </a:r>
          </a:p>
        </p:txBody>
      </p:sp>
      <p:pic>
        <p:nvPicPr>
          <p:cNvPr id="175109" name="Picture 5" descr="TwelveAngry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33400"/>
            <a:ext cx="1473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5111" name="Picture 7" descr="B000056HEC"/>
          <p:cNvPicPr>
            <a:picLocks noChangeAspect="1" noChangeArrowheads="1"/>
          </p:cNvPicPr>
          <p:nvPr/>
        </p:nvPicPr>
        <p:blipFill>
          <a:blip r:embed="rId4" cstate="print">
            <a:extLst>
              <a:ext uri="{28A0092B-C50C-407E-A947-70E740481C1C}">
                <a14:useLocalDpi xmlns:a14="http://schemas.microsoft.com/office/drawing/2010/main" val="0"/>
              </a:ext>
            </a:extLst>
          </a:blip>
          <a:srcRect t="9178"/>
          <a:stretch>
            <a:fillRect/>
          </a:stretch>
        </p:blipFill>
        <p:spPr bwMode="auto">
          <a:xfrm>
            <a:off x="5943600" y="533400"/>
            <a:ext cx="12795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5114" name="Picture 10" descr="12_angry_man"/>
          <p:cNvPicPr>
            <a:picLocks noChangeAspect="1" noChangeArrowheads="1"/>
          </p:cNvPicPr>
          <p:nvPr/>
        </p:nvPicPr>
        <p:blipFill>
          <a:blip r:embed="rId5">
            <a:extLst>
              <a:ext uri="{28A0092B-C50C-407E-A947-70E740481C1C}">
                <a14:useLocalDpi xmlns:a14="http://schemas.microsoft.com/office/drawing/2010/main" val="0"/>
              </a:ext>
            </a:extLst>
          </a:blip>
          <a:srcRect t="21053"/>
          <a:stretch>
            <a:fillRect/>
          </a:stretch>
        </p:blipFill>
        <p:spPr bwMode="auto">
          <a:xfrm>
            <a:off x="7467600" y="533400"/>
            <a:ext cx="1198563"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2"/>
          <p:cNvGraphicFramePr>
            <a:graphicFrameLocks noChangeAspect="1"/>
          </p:cNvGraphicFramePr>
          <p:nvPr>
            <p:extLst>
              <p:ext uri="{D42A27DB-BD31-4B8C-83A1-F6EECF244321}">
                <p14:modId xmlns:p14="http://schemas.microsoft.com/office/powerpoint/2010/main" val="3177750080"/>
              </p:ext>
            </p:extLst>
          </p:nvPr>
        </p:nvGraphicFramePr>
        <p:xfrm>
          <a:off x="2184400" y="2590800"/>
          <a:ext cx="5842000" cy="38639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23745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500"/>
                                        <p:tgtEl>
                                          <p:spTgt spid="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7" dur="500"/>
                                        <p:tgtEl>
                                          <p:spTgt spid="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22" dur="500"/>
                                        <p:tgtEl>
                                          <p:spTgt spid="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Text Box 3"/>
          <p:cNvSpPr txBox="1">
            <a:spLocks noChangeArrowheads="1"/>
          </p:cNvSpPr>
          <p:nvPr/>
        </p:nvSpPr>
        <p:spPr bwMode="auto">
          <a:xfrm>
            <a:off x="457200" y="533400"/>
            <a:ext cx="3124200" cy="2292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99"/>
                </a:solidFill>
              </a:rPr>
              <a:t>Myth Four</a:t>
            </a:r>
            <a:r>
              <a:rPr lang="en-US" sz="2400">
                <a:solidFill>
                  <a:schemeClr val="bg1"/>
                </a:solidFill>
              </a:rPr>
              <a:t>: Juries, like all groups, can become so strong that they overwhelm the individual members</a:t>
            </a:r>
          </a:p>
        </p:txBody>
      </p:sp>
      <p:graphicFrame>
        <p:nvGraphicFramePr>
          <p:cNvPr id="176132" name="Object 4"/>
          <p:cNvGraphicFramePr>
            <a:graphicFrameLocks noChangeAspect="1"/>
          </p:cNvGraphicFramePr>
          <p:nvPr/>
        </p:nvGraphicFramePr>
        <p:xfrm>
          <a:off x="4419600" y="1066800"/>
          <a:ext cx="3609975" cy="2779713"/>
        </p:xfrm>
        <a:graphic>
          <a:graphicData uri="http://schemas.openxmlformats.org/presentationml/2006/ole">
            <mc:AlternateContent xmlns:mc="http://schemas.openxmlformats.org/markup-compatibility/2006">
              <mc:Choice xmlns:v="urn:schemas-microsoft-com:vml" Requires="v">
                <p:oleObj spid="_x0000_s48130" name="Paint Shop Pro Image" r:id="rId4" imgW="3609756" imgH="2780488" progId="PaintShopPro">
                  <p:embed/>
                </p:oleObj>
              </mc:Choice>
              <mc:Fallback>
                <p:oleObj name="Paint Shop Pro Image" r:id="rId4" imgW="3609756" imgH="2780488" progId="PaintShopPro">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066800"/>
                        <a:ext cx="3609975" cy="2779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5" name="Object 7"/>
          <p:cNvGraphicFramePr>
            <a:graphicFrameLocks noChangeAspect="1"/>
          </p:cNvGraphicFramePr>
          <p:nvPr/>
        </p:nvGraphicFramePr>
        <p:xfrm>
          <a:off x="4419600" y="1066800"/>
          <a:ext cx="3600450" cy="2751138"/>
        </p:xfrm>
        <a:graphic>
          <a:graphicData uri="http://schemas.openxmlformats.org/presentationml/2006/ole">
            <mc:AlternateContent xmlns:mc="http://schemas.openxmlformats.org/markup-compatibility/2006">
              <mc:Choice xmlns:v="urn:schemas-microsoft-com:vml" Requires="v">
                <p:oleObj spid="_x0000_s48131" name="Paint Shop Pro Image" r:id="rId6" imgW="3600000" imgH="2751220" progId="PaintShopPro">
                  <p:embed/>
                </p:oleObj>
              </mc:Choice>
              <mc:Fallback>
                <p:oleObj name="Paint Shop Pro Image" r:id="rId6" imgW="3600000" imgH="2751220" progId="PaintShopPro">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066800"/>
                        <a:ext cx="3600450" cy="2751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6140" name="Group 12"/>
          <p:cNvGrpSpPr>
            <a:grpSpLocks/>
          </p:cNvGrpSpPr>
          <p:nvPr/>
        </p:nvGrpSpPr>
        <p:grpSpPr bwMode="auto">
          <a:xfrm>
            <a:off x="3810000" y="381000"/>
            <a:ext cx="4933950" cy="5562600"/>
            <a:chOff x="2400" y="240"/>
            <a:chExt cx="3108" cy="3504"/>
          </a:xfrm>
        </p:grpSpPr>
        <p:pic>
          <p:nvPicPr>
            <p:cNvPr id="176136" name="Picture 8" descr="JuryR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240"/>
              <a:ext cx="2980" cy="3504"/>
            </a:xfrm>
            <a:prstGeom prst="rect">
              <a:avLst/>
            </a:prstGeom>
            <a:noFill/>
            <a:extLst>
              <a:ext uri="{909E8E84-426E-40DD-AFC4-6F175D3DCCD1}">
                <a14:hiddenFill xmlns:a14="http://schemas.microsoft.com/office/drawing/2010/main">
                  <a:solidFill>
                    <a:srgbClr val="FFFFFF"/>
                  </a:solidFill>
                </a14:hiddenFill>
              </a:ext>
            </a:extLst>
          </p:spPr>
        </p:pic>
        <p:sp>
          <p:nvSpPr>
            <p:cNvPr id="176137" name="Text Box 9"/>
            <p:cNvSpPr txBox="1">
              <a:spLocks noChangeArrowheads="1"/>
            </p:cNvSpPr>
            <p:nvPr/>
          </p:nvSpPr>
          <p:spPr bwMode="auto">
            <a:xfrm>
              <a:off x="4224" y="3504"/>
              <a:ext cx="1284" cy="231"/>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Norman Rockwell </a:t>
              </a:r>
            </a:p>
          </p:txBody>
        </p:sp>
      </p:grpSp>
      <p:sp>
        <p:nvSpPr>
          <p:cNvPr id="176138" name="Text Box 10"/>
          <p:cNvSpPr txBox="1">
            <a:spLocks noChangeArrowheads="1"/>
          </p:cNvSpPr>
          <p:nvPr/>
        </p:nvSpPr>
        <p:spPr bwMode="auto">
          <a:xfrm>
            <a:off x="533400" y="3505200"/>
            <a:ext cx="2682875" cy="2563813"/>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buFontTx/>
              <a:buChar char="•"/>
            </a:pPr>
            <a:r>
              <a:rPr lang="en-US" sz="1800">
                <a:latin typeface="Arial" charset="0"/>
              </a:rPr>
              <a:t>Pressures are applied to dissenters</a:t>
            </a:r>
          </a:p>
          <a:p>
            <a:pPr>
              <a:buFontTx/>
              <a:buChar char="•"/>
            </a:pPr>
            <a:r>
              <a:rPr lang="en-US" sz="1800">
                <a:latin typeface="Arial" charset="0"/>
              </a:rPr>
              <a:t>Decision leaders emerge</a:t>
            </a:r>
          </a:p>
          <a:p>
            <a:pPr>
              <a:buFontTx/>
              <a:buChar char="•"/>
            </a:pPr>
            <a:r>
              <a:rPr lang="en-US" sz="1800">
                <a:latin typeface="Arial" charset="0"/>
              </a:rPr>
              <a:t>Some jurors are more influential than others</a:t>
            </a:r>
          </a:p>
          <a:p>
            <a:pPr>
              <a:buFontTx/>
              <a:buChar char="•"/>
            </a:pPr>
            <a:r>
              <a:rPr lang="en-US" sz="1800">
                <a:latin typeface="Arial" charset="0"/>
              </a:rPr>
              <a:t>Some jurors are completely silent</a:t>
            </a:r>
          </a:p>
          <a:p>
            <a:pPr>
              <a:buFontTx/>
              <a:buChar char="•"/>
            </a:pPr>
            <a:endParaRPr lang="en-US" sz="1800">
              <a:latin typeface="Arial" charset="0"/>
            </a:endParaRPr>
          </a:p>
        </p:txBody>
      </p:sp>
      <p:sp>
        <p:nvSpPr>
          <p:cNvPr id="176139" name="Text Box 11"/>
          <p:cNvSpPr txBox="1">
            <a:spLocks noChangeArrowheads="1"/>
          </p:cNvSpPr>
          <p:nvPr/>
        </p:nvSpPr>
        <p:spPr bwMode="auto">
          <a:xfrm>
            <a:off x="533400" y="6019800"/>
            <a:ext cx="6076950" cy="366713"/>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accent2"/>
                </a:solidFill>
              </a:rPr>
              <a:t>But pressures are held in check by the group’s design</a:t>
            </a:r>
          </a:p>
        </p:txBody>
      </p:sp>
    </p:spTree>
    <p:extLst>
      <p:ext uri="{BB962C8B-B14F-4D97-AF65-F5344CB8AC3E}">
        <p14:creationId xmlns:p14="http://schemas.microsoft.com/office/powerpoint/2010/main" val="4276320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fade">
                                      <p:cBhvr>
                                        <p:cTn id="7" dur="2000"/>
                                        <p:tgtEl>
                                          <p:spTgt spid="176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7614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bwMode="auto">
          <a:xfrm>
            <a:off x="3429000" y="609600"/>
            <a:ext cx="50292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a:solidFill>
                  <a:srgbClr val="FFFF99"/>
                </a:solidFill>
              </a:rPr>
              <a:t>The effectiveness/accuracy of juries is difficult to calibrate</a:t>
            </a:r>
          </a:p>
        </p:txBody>
      </p:sp>
      <p:sp>
        <p:nvSpPr>
          <p:cNvPr id="184325" name="Rectangle 5"/>
          <p:cNvSpPr>
            <a:spLocks noGrp="1" noChangeArrowheads="1"/>
          </p:cNvSpPr>
          <p:nvPr>
            <p:ph type="body" sz="half" idx="1"/>
          </p:nvPr>
        </p:nvSpPr>
        <p:spPr bwMode="auto">
          <a:xfrm>
            <a:off x="457200" y="2514600"/>
            <a:ext cx="4038600" cy="3611563"/>
          </a:xfrm>
          <a:solidFill>
            <a:schemeClr val="accent1"/>
          </a:soli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225425" indent="-225425" algn="ctr">
              <a:lnSpc>
                <a:spcPct val="90000"/>
              </a:lnSpc>
            </a:pPr>
            <a:r>
              <a:rPr lang="en-US">
                <a:solidFill>
                  <a:schemeClr val="accent2"/>
                </a:solidFill>
              </a:rPr>
              <a:t>Pro-juries</a:t>
            </a:r>
          </a:p>
          <a:p>
            <a:pPr marL="225425" indent="-225425">
              <a:lnSpc>
                <a:spcPct val="90000"/>
              </a:lnSpc>
              <a:buFontTx/>
              <a:buChar char="•"/>
            </a:pPr>
            <a:r>
              <a:rPr lang="en-US" sz="2000">
                <a:solidFill>
                  <a:schemeClr val="tx1"/>
                </a:solidFill>
              </a:rPr>
              <a:t>Evidence of “good” process, deliberation</a:t>
            </a:r>
          </a:p>
          <a:p>
            <a:pPr marL="225425" indent="-225425">
              <a:lnSpc>
                <a:spcPct val="90000"/>
              </a:lnSpc>
              <a:buFontTx/>
              <a:buChar char="•"/>
            </a:pPr>
            <a:r>
              <a:rPr lang="en-US" sz="2000">
                <a:solidFill>
                  <a:schemeClr val="tx1"/>
                </a:solidFill>
              </a:rPr>
              <a:t>80% agreement between judges and juries in most cases</a:t>
            </a:r>
          </a:p>
          <a:p>
            <a:pPr marL="225425" indent="-225425">
              <a:lnSpc>
                <a:spcPct val="90000"/>
              </a:lnSpc>
              <a:buFontTx/>
              <a:buChar char="•"/>
            </a:pPr>
            <a:r>
              <a:rPr lang="en-US" sz="2000">
                <a:solidFill>
                  <a:schemeClr val="tx1"/>
                </a:solidFill>
              </a:rPr>
              <a:t>Design of the jury process has been shown to minimize bias, increase accuracy</a:t>
            </a:r>
          </a:p>
          <a:p>
            <a:pPr marL="225425" indent="-225425">
              <a:lnSpc>
                <a:spcPct val="90000"/>
              </a:lnSpc>
              <a:buFontTx/>
              <a:buChar char="•"/>
            </a:pPr>
            <a:r>
              <a:rPr lang="en-US" sz="2000">
                <a:solidFill>
                  <a:schemeClr val="tx1"/>
                </a:solidFill>
              </a:rPr>
              <a:t>Studies of biases and variation show relatively little impact on judgments</a:t>
            </a:r>
            <a:r>
              <a:rPr lang="en-US">
                <a:solidFill>
                  <a:schemeClr val="tx1"/>
                </a:solidFill>
              </a:rPr>
              <a:t> 	</a:t>
            </a:r>
          </a:p>
        </p:txBody>
      </p:sp>
      <p:sp>
        <p:nvSpPr>
          <p:cNvPr id="184326" name="Rectangle 6"/>
          <p:cNvSpPr>
            <a:spLocks noGrp="1" noChangeArrowheads="1"/>
          </p:cNvSpPr>
          <p:nvPr>
            <p:ph type="body" sz="half" idx="2"/>
          </p:nvPr>
        </p:nvSpPr>
        <p:spPr bwMode="auto">
          <a:xfrm>
            <a:off x="4648200" y="2514600"/>
            <a:ext cx="4038600" cy="3611563"/>
          </a:xfrm>
          <a:solidFill>
            <a:schemeClr val="bg1"/>
          </a:solidFill>
          <a:ln>
            <a:solidFill>
              <a:schemeClr val="accent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168275" indent="-168275" algn="ctr">
              <a:lnSpc>
                <a:spcPct val="90000"/>
              </a:lnSpc>
            </a:pPr>
            <a:r>
              <a:rPr lang="en-US">
                <a:solidFill>
                  <a:srgbClr val="993300"/>
                </a:solidFill>
              </a:rPr>
              <a:t>Anti-juries</a:t>
            </a:r>
          </a:p>
          <a:p>
            <a:pPr marL="168275" indent="-168275">
              <a:lnSpc>
                <a:spcPct val="90000"/>
              </a:lnSpc>
              <a:buFontTx/>
              <a:buChar char="•"/>
            </a:pPr>
            <a:r>
              <a:rPr lang="en-US" sz="2000">
                <a:solidFill>
                  <a:srgbClr val="993300"/>
                </a:solidFill>
              </a:rPr>
              <a:t>High profile juries raise questions</a:t>
            </a:r>
          </a:p>
          <a:p>
            <a:pPr marL="168275" indent="-168275">
              <a:lnSpc>
                <a:spcPct val="90000"/>
              </a:lnSpc>
              <a:buFontTx/>
              <a:buChar char="•"/>
            </a:pPr>
            <a:r>
              <a:rPr lang="en-US" sz="2000">
                <a:solidFill>
                  <a:srgbClr val="993300"/>
                </a:solidFill>
              </a:rPr>
              <a:t>Evidence of gross misunderstanding of evidence and law</a:t>
            </a:r>
          </a:p>
          <a:p>
            <a:pPr marL="168275" indent="-168275">
              <a:lnSpc>
                <a:spcPct val="90000"/>
              </a:lnSpc>
              <a:buFontTx/>
              <a:buChar char="•"/>
            </a:pPr>
            <a:r>
              <a:rPr lang="en-US" sz="2000">
                <a:solidFill>
                  <a:srgbClr val="993300"/>
                </a:solidFill>
              </a:rPr>
              <a:t>Lack of representativeness of juries in U.S</a:t>
            </a:r>
            <a:r>
              <a:rPr lang="en-US">
                <a:solidFill>
                  <a:srgbClr val="993300"/>
                </a:solidFill>
              </a:rPr>
              <a:t>.</a:t>
            </a:r>
          </a:p>
          <a:p>
            <a:pPr marL="168275" indent="-168275">
              <a:lnSpc>
                <a:spcPct val="90000"/>
              </a:lnSpc>
              <a:buFontTx/>
              <a:buChar char="•"/>
            </a:pPr>
            <a:r>
              <a:rPr lang="en-US" sz="2000">
                <a:solidFill>
                  <a:srgbClr val="993300"/>
                </a:solidFill>
              </a:rPr>
              <a:t>Studies of group decision making, in general, points to weaknesses in groups’ capactity to process information</a:t>
            </a:r>
          </a:p>
        </p:txBody>
      </p:sp>
      <p:sp>
        <p:nvSpPr>
          <p:cNvPr id="184327" name="Text Box 7"/>
          <p:cNvSpPr txBox="1">
            <a:spLocks noChangeArrowheads="1"/>
          </p:cNvSpPr>
          <p:nvPr/>
        </p:nvSpPr>
        <p:spPr bwMode="auto">
          <a:xfrm>
            <a:off x="457200" y="533400"/>
            <a:ext cx="2590800" cy="15621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solidFill>
                  <a:srgbClr val="FFFF99"/>
                </a:solidFill>
              </a:rPr>
              <a:t>Myth Five:</a:t>
            </a:r>
            <a:r>
              <a:rPr lang="en-US" sz="2400">
                <a:solidFill>
                  <a:schemeClr val="bg1"/>
                </a:solidFill>
              </a:rPr>
              <a:t> Juries never (or always) make mistakes. </a:t>
            </a:r>
          </a:p>
        </p:txBody>
      </p:sp>
    </p:spTree>
    <p:extLst>
      <p:ext uri="{BB962C8B-B14F-4D97-AF65-F5344CB8AC3E}">
        <p14:creationId xmlns:p14="http://schemas.microsoft.com/office/powerpoint/2010/main" val="42339737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5486400" y="5181600"/>
            <a:ext cx="2819400" cy="1196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bg1"/>
                </a:solidFill>
              </a:rPr>
              <a:t>Trials are too important to be left up to juries.</a:t>
            </a:r>
          </a:p>
        </p:txBody>
      </p:sp>
      <p:sp>
        <p:nvSpPr>
          <p:cNvPr id="177157" name="Text Box 5"/>
          <p:cNvSpPr txBox="1">
            <a:spLocks noChangeArrowheads="1"/>
          </p:cNvSpPr>
          <p:nvPr/>
        </p:nvSpPr>
        <p:spPr bwMode="auto">
          <a:xfrm>
            <a:off x="381000" y="381000"/>
            <a:ext cx="4191000" cy="6134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r>
              <a:rPr lang="en-US" sz="1800" b="1">
                <a:solidFill>
                  <a:srgbClr val="FFFF99"/>
                </a:solidFill>
                <a:latin typeface="Arial" charset="0"/>
              </a:rPr>
              <a:t>The Myths</a:t>
            </a:r>
          </a:p>
          <a:p>
            <a:endParaRPr lang="en-US" sz="1800" b="1">
              <a:solidFill>
                <a:srgbClr val="FFFF99"/>
              </a:solidFill>
              <a:latin typeface="Arial" charset="0"/>
            </a:endParaRPr>
          </a:p>
          <a:p>
            <a:r>
              <a:rPr lang="en-US" sz="1800" b="1">
                <a:solidFill>
                  <a:schemeClr val="bg1"/>
                </a:solidFill>
                <a:latin typeface="Arial" charset="0"/>
              </a:rPr>
              <a:t>Myth One:</a:t>
            </a:r>
            <a:r>
              <a:rPr lang="en-US" sz="1800">
                <a:solidFill>
                  <a:schemeClr val="bg1"/>
                </a:solidFill>
                <a:latin typeface="Arial" charset="0"/>
              </a:rPr>
              <a:t> Jurors do not take their task seriously, and resent or shirk their obligation</a:t>
            </a:r>
          </a:p>
          <a:p>
            <a:endParaRPr lang="en-US" sz="1800" b="1">
              <a:solidFill>
                <a:schemeClr val="bg1"/>
              </a:solidFill>
              <a:latin typeface="Arial" charset="0"/>
            </a:endParaRPr>
          </a:p>
          <a:p>
            <a:r>
              <a:rPr lang="en-US" sz="1800" b="1">
                <a:solidFill>
                  <a:schemeClr val="bg1"/>
                </a:solidFill>
                <a:latin typeface="Arial" charset="0"/>
              </a:rPr>
              <a:t>Myth Two:</a:t>
            </a:r>
            <a:r>
              <a:rPr lang="en-US" sz="1800">
                <a:solidFill>
                  <a:schemeClr val="bg1"/>
                </a:solidFill>
                <a:latin typeface="Arial" charset="0"/>
              </a:rPr>
              <a:t> Jurors are overwhelmed by the cognitive demands of jury service.</a:t>
            </a:r>
            <a:endParaRPr lang="en-US" sz="1800" b="1">
              <a:solidFill>
                <a:schemeClr val="bg1"/>
              </a:solidFill>
              <a:latin typeface="Arial" charset="0"/>
            </a:endParaRPr>
          </a:p>
          <a:p>
            <a:endParaRPr lang="en-US" sz="1800" b="1">
              <a:solidFill>
                <a:schemeClr val="bg1"/>
              </a:solidFill>
              <a:latin typeface="Arial" charset="0"/>
            </a:endParaRPr>
          </a:p>
          <a:p>
            <a:r>
              <a:rPr lang="en-US" sz="1800" b="1">
                <a:solidFill>
                  <a:schemeClr val="bg1"/>
                </a:solidFill>
                <a:latin typeface="Arial" charset="0"/>
              </a:rPr>
              <a:t>Myth Three:</a:t>
            </a:r>
            <a:r>
              <a:rPr lang="en-US" sz="1800">
                <a:solidFill>
                  <a:schemeClr val="bg1"/>
                </a:solidFill>
                <a:latin typeface="Arial" charset="0"/>
              </a:rPr>
              <a:t> The Jury in “12 Angry Men” is a typical jury in terms of its process and dynamics</a:t>
            </a:r>
            <a:endParaRPr lang="en-US" sz="1800" b="1">
              <a:solidFill>
                <a:schemeClr val="bg1"/>
              </a:solidFill>
              <a:latin typeface="Arial" charset="0"/>
            </a:endParaRPr>
          </a:p>
          <a:p>
            <a:endParaRPr lang="en-US" sz="1800" b="1">
              <a:solidFill>
                <a:schemeClr val="bg1"/>
              </a:solidFill>
              <a:latin typeface="Arial" charset="0"/>
            </a:endParaRPr>
          </a:p>
          <a:p>
            <a:r>
              <a:rPr lang="en-US" sz="1800" b="1">
                <a:solidFill>
                  <a:schemeClr val="bg1"/>
                </a:solidFill>
                <a:latin typeface="Arial" charset="0"/>
              </a:rPr>
              <a:t>Myth Four</a:t>
            </a:r>
            <a:r>
              <a:rPr lang="en-US" sz="1800">
                <a:solidFill>
                  <a:schemeClr val="bg1"/>
                </a:solidFill>
                <a:latin typeface="Arial" charset="0"/>
              </a:rPr>
              <a:t>: Juries, like all groups, can become so strong that they overwhelm the individual members</a:t>
            </a:r>
            <a:endParaRPr lang="en-US" sz="1800" b="1">
              <a:solidFill>
                <a:schemeClr val="bg1"/>
              </a:solidFill>
              <a:latin typeface="Arial" charset="0"/>
            </a:endParaRPr>
          </a:p>
          <a:p>
            <a:endParaRPr lang="en-US" sz="1800" b="1">
              <a:solidFill>
                <a:schemeClr val="bg1"/>
              </a:solidFill>
              <a:latin typeface="Arial" charset="0"/>
            </a:endParaRPr>
          </a:p>
          <a:p>
            <a:r>
              <a:rPr lang="en-US" sz="1800" b="1">
                <a:solidFill>
                  <a:schemeClr val="bg1"/>
                </a:solidFill>
                <a:latin typeface="Arial" charset="0"/>
              </a:rPr>
              <a:t>Myth Five:</a:t>
            </a:r>
            <a:r>
              <a:rPr lang="en-US" sz="1800">
                <a:solidFill>
                  <a:schemeClr val="bg1"/>
                </a:solidFill>
                <a:latin typeface="Arial" charset="0"/>
              </a:rPr>
              <a:t> Juries never (or always) make mistakes. </a:t>
            </a:r>
            <a:endParaRPr lang="en-US" sz="1800" b="1">
              <a:solidFill>
                <a:schemeClr val="bg1"/>
              </a:solidFill>
              <a:latin typeface="Arial" charset="0"/>
            </a:endParaRPr>
          </a:p>
          <a:p>
            <a:endParaRPr lang="en-US" sz="1800" b="1">
              <a:solidFill>
                <a:schemeClr val="bg1"/>
              </a:solidFill>
              <a:latin typeface="Arial" charset="0"/>
            </a:endParaRPr>
          </a:p>
          <a:p>
            <a:r>
              <a:rPr lang="en-US" sz="1800" b="1">
                <a:solidFill>
                  <a:schemeClr val="bg1"/>
                </a:solidFill>
                <a:latin typeface="Arial" charset="0"/>
              </a:rPr>
              <a:t>Last Myth . . . . . . . . . . . . . . . . . . . . . </a:t>
            </a:r>
          </a:p>
        </p:txBody>
      </p:sp>
      <p:grpSp>
        <p:nvGrpSpPr>
          <p:cNvPr id="177160" name="Group 8"/>
          <p:cNvGrpSpPr>
            <a:grpSpLocks/>
          </p:cNvGrpSpPr>
          <p:nvPr/>
        </p:nvGrpSpPr>
        <p:grpSpPr bwMode="auto">
          <a:xfrm>
            <a:off x="4953000" y="533400"/>
            <a:ext cx="3733800" cy="3549650"/>
            <a:chOff x="3120" y="336"/>
            <a:chExt cx="2352" cy="2236"/>
          </a:xfrm>
        </p:grpSpPr>
        <p:pic>
          <p:nvPicPr>
            <p:cNvPr id="177158" name="Picture 6" descr="Drawing of Jurors and Jury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336"/>
              <a:ext cx="2352" cy="1515"/>
            </a:xfrm>
            <a:prstGeom prst="rect">
              <a:avLst/>
            </a:prstGeom>
            <a:noFill/>
            <a:extLst>
              <a:ext uri="{909E8E84-426E-40DD-AFC4-6F175D3DCCD1}">
                <a14:hiddenFill xmlns:a14="http://schemas.microsoft.com/office/drawing/2010/main">
                  <a:solidFill>
                    <a:srgbClr val="FFFFFF"/>
                  </a:solidFill>
                </a14:hiddenFill>
              </a:ext>
            </a:extLst>
          </p:spPr>
        </p:pic>
        <p:sp>
          <p:nvSpPr>
            <p:cNvPr id="177159" name="Text Box 7"/>
            <p:cNvSpPr txBox="1">
              <a:spLocks noChangeArrowheads="1"/>
            </p:cNvSpPr>
            <p:nvPr/>
          </p:nvSpPr>
          <p:spPr bwMode="auto">
            <a:xfrm>
              <a:off x="3120" y="1824"/>
              <a:ext cx="2352" cy="748"/>
            </a:xfrm>
            <a:prstGeom prst="rect">
              <a:avLst/>
            </a:prstGeom>
            <a:solidFill>
              <a:schemeClr val="bg1"/>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2400"/>
                <a:t>“Trials are too important to be left up to anyone </a:t>
              </a:r>
              <a:r>
                <a:rPr lang="en-US" sz="2400">
                  <a:solidFill>
                    <a:srgbClr val="993300"/>
                  </a:solidFill>
                </a:rPr>
                <a:t>BUT</a:t>
              </a:r>
              <a:r>
                <a:rPr lang="en-US" sz="2400"/>
                <a:t> juries”</a:t>
              </a:r>
            </a:p>
          </p:txBody>
        </p:sp>
      </p:grpSp>
      <p:grpSp>
        <p:nvGrpSpPr>
          <p:cNvPr id="177163" name="Group 11"/>
          <p:cNvGrpSpPr>
            <a:grpSpLocks/>
          </p:cNvGrpSpPr>
          <p:nvPr/>
        </p:nvGrpSpPr>
        <p:grpSpPr bwMode="auto">
          <a:xfrm>
            <a:off x="457200" y="990600"/>
            <a:ext cx="4114800" cy="914400"/>
            <a:chOff x="288" y="624"/>
            <a:chExt cx="2592" cy="576"/>
          </a:xfrm>
        </p:grpSpPr>
        <p:sp>
          <p:nvSpPr>
            <p:cNvPr id="177161" name="Line 9"/>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62" name="Line 10"/>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64" name="Group 12"/>
          <p:cNvGrpSpPr>
            <a:grpSpLocks/>
          </p:cNvGrpSpPr>
          <p:nvPr/>
        </p:nvGrpSpPr>
        <p:grpSpPr bwMode="auto">
          <a:xfrm>
            <a:off x="381000" y="2057400"/>
            <a:ext cx="4114800" cy="914400"/>
            <a:chOff x="288" y="624"/>
            <a:chExt cx="2592" cy="576"/>
          </a:xfrm>
        </p:grpSpPr>
        <p:sp>
          <p:nvSpPr>
            <p:cNvPr id="177165" name="Line 13"/>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66" name="Line 14"/>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67" name="Group 15"/>
          <p:cNvGrpSpPr>
            <a:grpSpLocks/>
          </p:cNvGrpSpPr>
          <p:nvPr/>
        </p:nvGrpSpPr>
        <p:grpSpPr bwMode="auto">
          <a:xfrm>
            <a:off x="457200" y="3200400"/>
            <a:ext cx="4114800" cy="914400"/>
            <a:chOff x="288" y="624"/>
            <a:chExt cx="2592" cy="576"/>
          </a:xfrm>
        </p:grpSpPr>
        <p:sp>
          <p:nvSpPr>
            <p:cNvPr id="177168" name="Line 16"/>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69" name="Line 17"/>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70" name="Group 18"/>
          <p:cNvGrpSpPr>
            <a:grpSpLocks/>
          </p:cNvGrpSpPr>
          <p:nvPr/>
        </p:nvGrpSpPr>
        <p:grpSpPr bwMode="auto">
          <a:xfrm>
            <a:off x="457200" y="4191000"/>
            <a:ext cx="4114800" cy="914400"/>
            <a:chOff x="288" y="624"/>
            <a:chExt cx="2592" cy="576"/>
          </a:xfrm>
        </p:grpSpPr>
        <p:sp>
          <p:nvSpPr>
            <p:cNvPr id="177171" name="Line 19"/>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72" name="Line 20"/>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73" name="Group 21"/>
          <p:cNvGrpSpPr>
            <a:grpSpLocks/>
          </p:cNvGrpSpPr>
          <p:nvPr/>
        </p:nvGrpSpPr>
        <p:grpSpPr bwMode="auto">
          <a:xfrm>
            <a:off x="381000" y="5257800"/>
            <a:ext cx="4114800" cy="914400"/>
            <a:chOff x="288" y="624"/>
            <a:chExt cx="2592" cy="576"/>
          </a:xfrm>
        </p:grpSpPr>
        <p:sp>
          <p:nvSpPr>
            <p:cNvPr id="177174" name="Line 22"/>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75" name="Line 23"/>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7176" name="Group 24"/>
          <p:cNvGrpSpPr>
            <a:grpSpLocks/>
          </p:cNvGrpSpPr>
          <p:nvPr/>
        </p:nvGrpSpPr>
        <p:grpSpPr bwMode="auto">
          <a:xfrm>
            <a:off x="5486400" y="5334000"/>
            <a:ext cx="2895600" cy="914400"/>
            <a:chOff x="288" y="624"/>
            <a:chExt cx="2592" cy="576"/>
          </a:xfrm>
        </p:grpSpPr>
        <p:sp>
          <p:nvSpPr>
            <p:cNvPr id="177177" name="Line 25"/>
            <p:cNvSpPr>
              <a:spLocks noChangeShapeType="1"/>
            </p:cNvSpPr>
            <p:nvPr/>
          </p:nvSpPr>
          <p:spPr bwMode="auto">
            <a:xfrm>
              <a:off x="288" y="624"/>
              <a:ext cx="2448"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77178" name="Line 26"/>
            <p:cNvSpPr>
              <a:spLocks noChangeShapeType="1"/>
            </p:cNvSpPr>
            <p:nvPr/>
          </p:nvSpPr>
          <p:spPr bwMode="auto">
            <a:xfrm flipV="1">
              <a:off x="336" y="624"/>
              <a:ext cx="2544" cy="576"/>
            </a:xfrm>
            <a:prstGeom prst="line">
              <a:avLst/>
            </a:prstGeom>
            <a:noFill/>
            <a:ln w="381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Tree>
    <p:extLst>
      <p:ext uri="{BB962C8B-B14F-4D97-AF65-F5344CB8AC3E}">
        <p14:creationId xmlns:p14="http://schemas.microsoft.com/office/powerpoint/2010/main" val="1022652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1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1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71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71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71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77160"/>
                                        </p:tgtEl>
                                        <p:attrNameLst>
                                          <p:attrName>style.visibility</p:attrName>
                                        </p:attrNameLst>
                                      </p:cBhvr>
                                      <p:to>
                                        <p:strVal val="visible"/>
                                      </p:to>
                                    </p:set>
                                    <p:anim calcmode="lin" valueType="num">
                                      <p:cBhvr>
                                        <p:cTn id="31" dur="500" fill="hold"/>
                                        <p:tgtEl>
                                          <p:spTgt spid="177160"/>
                                        </p:tgtEl>
                                        <p:attrNameLst>
                                          <p:attrName>ppt_w</p:attrName>
                                        </p:attrNameLst>
                                      </p:cBhvr>
                                      <p:tavLst>
                                        <p:tav tm="0">
                                          <p:val>
                                            <p:fltVal val="0"/>
                                          </p:val>
                                        </p:tav>
                                        <p:tav tm="100000">
                                          <p:val>
                                            <p:strVal val="#ppt_w"/>
                                          </p:val>
                                        </p:tav>
                                      </p:tavLst>
                                    </p:anim>
                                    <p:anim calcmode="lin" valueType="num">
                                      <p:cBhvr>
                                        <p:cTn id="32" dur="500" fill="hold"/>
                                        <p:tgtEl>
                                          <p:spTgt spid="177160"/>
                                        </p:tgtEl>
                                        <p:attrNameLst>
                                          <p:attrName>ppt_h</p:attrName>
                                        </p:attrNameLst>
                                      </p:cBhvr>
                                      <p:tavLst>
                                        <p:tav tm="0">
                                          <p:val>
                                            <p:fltVal val="0"/>
                                          </p:val>
                                        </p:tav>
                                        <p:tav tm="100000">
                                          <p:val>
                                            <p:strVal val="#ppt_h"/>
                                          </p:val>
                                        </p:tav>
                                      </p:tavLst>
                                    </p:anim>
                                    <p:anim calcmode="lin" valueType="num">
                                      <p:cBhvr>
                                        <p:cTn id="33" dur="500" fill="hold"/>
                                        <p:tgtEl>
                                          <p:spTgt spid="177160"/>
                                        </p:tgtEl>
                                        <p:attrNameLst>
                                          <p:attrName>style.rotation</p:attrName>
                                        </p:attrNameLst>
                                      </p:cBhvr>
                                      <p:tavLst>
                                        <p:tav tm="0">
                                          <p:val>
                                            <p:fltVal val="360"/>
                                          </p:val>
                                        </p:tav>
                                        <p:tav tm="100000">
                                          <p:val>
                                            <p:fltVal val="0"/>
                                          </p:val>
                                        </p:tav>
                                      </p:tavLst>
                                    </p:anim>
                                    <p:animEffect transition="in" filter="fade">
                                      <p:cBhvr>
                                        <p:cTn id="34" dur="500"/>
                                        <p:tgtEl>
                                          <p:spTgt spid="17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000500" y="152400"/>
            <a:ext cx="4762500" cy="776597"/>
          </a:xfrm>
        </p:spPr>
        <p:txBody>
          <a:bodyPr>
            <a:normAutofit lnSpcReduction="10000"/>
          </a:bodyPr>
          <a:lstStyle/>
          <a:p>
            <a:pPr marL="274320" lvl="1" indent="0" eaLnBrk="1" hangingPunct="1">
              <a:buNone/>
            </a:pPr>
            <a:r>
              <a:rPr lang="en-US" dirty="0" smtClean="0">
                <a:solidFill>
                  <a:schemeClr val="tx1"/>
                </a:solidFill>
                <a:cs typeface="Times New Roman" pitchFamily="18" charset="0"/>
              </a:rPr>
              <a:t>Verdict-driven or evidence-driven </a:t>
            </a:r>
          </a:p>
          <a:p>
            <a:pPr marL="274320" lvl="1" indent="0" eaLnBrk="1" hangingPunct="1">
              <a:buNone/>
            </a:pPr>
            <a:r>
              <a:rPr lang="en-US" dirty="0" smtClean="0">
                <a:solidFill>
                  <a:schemeClr val="tx1"/>
                </a:solidFill>
                <a:cs typeface="Times New Roman" pitchFamily="18" charset="0"/>
              </a:rPr>
              <a:t>deliberation strategies</a:t>
            </a:r>
          </a:p>
        </p:txBody>
      </p:sp>
      <p:grpSp>
        <p:nvGrpSpPr>
          <p:cNvPr id="5" name="Group 4"/>
          <p:cNvGrpSpPr/>
          <p:nvPr/>
        </p:nvGrpSpPr>
        <p:grpSpPr>
          <a:xfrm>
            <a:off x="304800" y="304800"/>
            <a:ext cx="1468915" cy="800029"/>
            <a:chOff x="7239000" y="1142998"/>
            <a:chExt cx="1468915" cy="800029"/>
          </a:xfrm>
          <a:scene3d>
            <a:camera prst="orthographicFront">
              <a:rot lat="0" lon="0" rev="0"/>
            </a:camera>
            <a:lightRig rig="contrasting" dir="t">
              <a:rot lat="0" lon="0" rev="1200000"/>
            </a:lightRig>
          </a:scene3d>
        </p:grpSpPr>
        <p:sp>
          <p:nvSpPr>
            <p:cNvPr id="6" name="Rounded Rectangle 5"/>
            <p:cNvSpPr/>
            <p:nvPr/>
          </p:nvSpPr>
          <p:spPr>
            <a:xfrm>
              <a:off x="7239000" y="1142998"/>
              <a:ext cx="1468915" cy="80002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7" name="Rounded Rectangle 26"/>
            <p:cNvSpPr/>
            <p:nvPr/>
          </p:nvSpPr>
          <p:spPr>
            <a:xfrm>
              <a:off x="7262432" y="1166430"/>
              <a:ext cx="1422051" cy="75316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Jury </a:t>
              </a:r>
            </a:p>
            <a:p>
              <a:pPr lvl="0" algn="ctr" defTabSz="711200">
                <a:lnSpc>
                  <a:spcPct val="90000"/>
                </a:lnSpc>
                <a:spcBef>
                  <a:spcPct val="0"/>
                </a:spcBef>
                <a:spcAft>
                  <a:spcPct val="35000"/>
                </a:spcAft>
              </a:pPr>
              <a:r>
                <a:rPr lang="en-US" sz="1600" kern="1200" dirty="0" smtClean="0"/>
                <a:t>Dynamics</a:t>
              </a:r>
              <a:endParaRPr lang="en-US" sz="1600" kern="1200" dirty="0"/>
            </a:p>
          </p:txBody>
        </p:sp>
      </p:grpSp>
      <p:pic>
        <p:nvPicPr>
          <p:cNvPr id="9" name="Picture 6" descr="thinker">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4495800"/>
            <a:ext cx="1752600" cy="1992313"/>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7"/>
          <p:cNvSpPr>
            <a:spLocks noChangeArrowheads="1"/>
          </p:cNvSpPr>
          <p:nvPr/>
        </p:nvSpPr>
        <p:spPr bwMode="auto">
          <a:xfrm>
            <a:off x="2971800" y="1981200"/>
            <a:ext cx="6172200" cy="2514600"/>
          </a:xfrm>
          <a:prstGeom prst="cloudCallout">
            <a:avLst>
              <a:gd name="adj1" fmla="val -46656"/>
              <a:gd name="adj2" fmla="val 65043"/>
            </a:avLst>
          </a:prstGeom>
          <a:solidFill>
            <a:schemeClr val="bg1"/>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a:t>Evidence‑driven jurors</a:t>
            </a:r>
            <a:r>
              <a:rPr lang="en-US" dirty="0"/>
              <a:t> resist making a decision until they have reviewed the available evidence; then they generate a "story" that organizes the </a:t>
            </a:r>
            <a:r>
              <a:rPr lang="en-US" dirty="0" smtClean="0"/>
              <a:t> </a:t>
            </a:r>
            <a:r>
              <a:rPr lang="en-US" dirty="0"/>
              <a:t>evidence </a:t>
            </a:r>
          </a:p>
        </p:txBody>
      </p:sp>
      <p:sp>
        <p:nvSpPr>
          <p:cNvPr id="11" name="AutoShape 8"/>
          <p:cNvSpPr>
            <a:spLocks noChangeArrowheads="1"/>
          </p:cNvSpPr>
          <p:nvPr/>
        </p:nvSpPr>
        <p:spPr bwMode="auto">
          <a:xfrm>
            <a:off x="4476750" y="2092325"/>
            <a:ext cx="3810000" cy="2895600"/>
          </a:xfrm>
          <a:prstGeom prst="cloudCallout">
            <a:avLst>
              <a:gd name="adj1" fmla="val -76083"/>
              <a:gd name="adj2" fmla="val 49454"/>
            </a:avLst>
          </a:prstGeom>
          <a:solidFill>
            <a:schemeClr val="bg1"/>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dirty="0"/>
              <a:t>Verdict-driven jurors</a:t>
            </a:r>
            <a:r>
              <a:rPr lang="en-US" dirty="0"/>
              <a:t> reach a decision about the verdict before deliberation and cognitively organize the evidence. </a:t>
            </a:r>
          </a:p>
          <a:p>
            <a:pPr algn="ctr"/>
            <a:endParaRPr lang="en-US" dirty="0"/>
          </a:p>
        </p:txBody>
      </p:sp>
      <p:sp>
        <p:nvSpPr>
          <p:cNvPr id="12" name="Rectangle 3"/>
          <p:cNvSpPr txBox="1">
            <a:spLocks noChangeArrowheads="1"/>
          </p:cNvSpPr>
          <p:nvPr/>
        </p:nvSpPr>
        <p:spPr>
          <a:xfrm>
            <a:off x="4760686" y="5227184"/>
            <a:ext cx="4114800" cy="1257300"/>
          </a:xfrm>
          <a:prstGeom prst="rect">
            <a:avLst/>
          </a:prstGeom>
        </p:spPr>
        <p:txBody>
          <a:bodyPr vert="horz">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buClr>
                <a:schemeClr val="tx1"/>
              </a:buClr>
              <a:buFont typeface="Wingdings" pitchFamily="2" charset="2"/>
              <a:buChar char="q"/>
            </a:pPr>
            <a:r>
              <a:rPr lang="en-US" dirty="0" smtClean="0">
                <a:solidFill>
                  <a:schemeClr val="tx1"/>
                </a:solidFill>
                <a:cs typeface="Times New Roman" pitchFamily="18" charset="0"/>
              </a:rPr>
              <a:t>Juries usually picks the verdict favored by the majority of the members prior to deliberation</a:t>
            </a:r>
          </a:p>
          <a:p>
            <a:pPr lvl="1">
              <a:buClr>
                <a:schemeClr val="tx1"/>
              </a:buClr>
              <a:buFont typeface="Wingdings" pitchFamily="2" charset="2"/>
              <a:buChar char="q"/>
            </a:pPr>
            <a:r>
              <a:rPr lang="en-US" dirty="0" smtClean="0">
                <a:solidFill>
                  <a:schemeClr val="tx1"/>
                </a:solidFill>
                <a:cs typeface="Times New Roman" pitchFamily="18" charset="0"/>
              </a:rPr>
              <a:t>Higher status jurors are more influential</a:t>
            </a:r>
            <a:r>
              <a:rPr lang="en-US" dirty="0" smtClean="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304800"/>
            <a:ext cx="1468915" cy="800029"/>
            <a:chOff x="7239000" y="2054300"/>
            <a:chExt cx="1468915" cy="800029"/>
          </a:xfrm>
          <a:scene3d>
            <a:camera prst="orthographicFront">
              <a:rot lat="0" lon="0" rev="0"/>
            </a:camera>
            <a:lightRig rig="contrasting" dir="t">
              <a:rot lat="0" lon="0" rev="1200000"/>
            </a:lightRig>
          </a:scene3d>
        </p:grpSpPr>
        <p:sp>
          <p:nvSpPr>
            <p:cNvPr id="5" name="Rounded Rectangle 4"/>
            <p:cNvSpPr/>
            <p:nvPr/>
          </p:nvSpPr>
          <p:spPr>
            <a:xfrm>
              <a:off x="7239000" y="2054300"/>
              <a:ext cx="1468915" cy="80002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 name="Rounded Rectangle 28"/>
            <p:cNvSpPr/>
            <p:nvPr/>
          </p:nvSpPr>
          <p:spPr>
            <a:xfrm>
              <a:off x="7262432" y="2077732"/>
              <a:ext cx="1422051" cy="75316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How Effective are Juries?</a:t>
              </a:r>
              <a:endParaRPr lang="en-US" sz="1600" kern="1200" dirty="0"/>
            </a:p>
          </p:txBody>
        </p:sp>
      </p:grpSp>
      <p:sp>
        <p:nvSpPr>
          <p:cNvPr id="7" name="Rectangle 5"/>
          <p:cNvSpPr txBox="1">
            <a:spLocks noChangeArrowheads="1"/>
          </p:cNvSpPr>
          <p:nvPr/>
        </p:nvSpPr>
        <p:spPr bwMode="auto">
          <a:xfrm>
            <a:off x="464457" y="2017486"/>
            <a:ext cx="4038600" cy="4144963"/>
          </a:xfrm>
          <a:prstGeom prst="rect">
            <a:avLst/>
          </a:prstGeom>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ct val="90000"/>
              </a:lnSpc>
              <a:buNone/>
            </a:pPr>
            <a:r>
              <a:rPr lang="en-US" b="1" dirty="0" smtClean="0"/>
              <a:t>Pro-juries</a:t>
            </a:r>
          </a:p>
          <a:p>
            <a:pPr>
              <a:lnSpc>
                <a:spcPct val="90000"/>
              </a:lnSpc>
              <a:buClrTx/>
              <a:buFont typeface="Wingdings" pitchFamily="2" charset="2"/>
              <a:buChar char="Ø"/>
            </a:pPr>
            <a:r>
              <a:rPr lang="en-US" sz="2000" dirty="0" smtClean="0"/>
              <a:t>Evidence of “good” process, deliberation</a:t>
            </a:r>
          </a:p>
          <a:p>
            <a:pPr>
              <a:lnSpc>
                <a:spcPct val="90000"/>
              </a:lnSpc>
              <a:buClrTx/>
              <a:buFont typeface="Wingdings" pitchFamily="2" charset="2"/>
              <a:buChar char="Ø"/>
            </a:pPr>
            <a:r>
              <a:rPr lang="en-US" sz="2000" dirty="0" smtClean="0"/>
              <a:t>80% agreement between judges and juries in most cases</a:t>
            </a:r>
          </a:p>
          <a:p>
            <a:pPr>
              <a:lnSpc>
                <a:spcPct val="90000"/>
              </a:lnSpc>
              <a:buClrTx/>
              <a:buFont typeface="Wingdings" pitchFamily="2" charset="2"/>
              <a:buChar char="Ø"/>
            </a:pPr>
            <a:r>
              <a:rPr lang="en-US" sz="2000" dirty="0" smtClean="0"/>
              <a:t>Design of the jury process has been shown to minimize bias, increase accuracy</a:t>
            </a:r>
          </a:p>
          <a:p>
            <a:pPr>
              <a:lnSpc>
                <a:spcPct val="90000"/>
              </a:lnSpc>
              <a:buClrTx/>
              <a:buFont typeface="Wingdings" pitchFamily="2" charset="2"/>
              <a:buChar char="Ø"/>
            </a:pPr>
            <a:r>
              <a:rPr lang="en-US" sz="2000" dirty="0" smtClean="0"/>
              <a:t>Studies of biases and variation show relatively little impact on judgments</a:t>
            </a:r>
            <a:r>
              <a:rPr lang="en-US" dirty="0" smtClean="0"/>
              <a:t> 	</a:t>
            </a:r>
            <a:endParaRPr lang="en-US" dirty="0"/>
          </a:p>
        </p:txBody>
      </p:sp>
      <p:sp>
        <p:nvSpPr>
          <p:cNvPr id="8" name="Rectangle 6"/>
          <p:cNvSpPr txBox="1">
            <a:spLocks noChangeArrowheads="1"/>
          </p:cNvSpPr>
          <p:nvPr/>
        </p:nvSpPr>
        <p:spPr bwMode="auto">
          <a:xfrm>
            <a:off x="4648200" y="1981200"/>
            <a:ext cx="4038600" cy="4144963"/>
          </a:xfrm>
          <a:prstGeom prst="rect">
            <a:avLst/>
          </a:prstGeom>
          <a:solidFill>
            <a:schemeClr val="tx1">
              <a:lumMod val="65000"/>
              <a:lumOff val="35000"/>
            </a:schemeClr>
          </a:solidFill>
          <a:ln>
            <a:headEnd/>
            <a:tailEn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lnSpc>
                <a:spcPct val="90000"/>
              </a:lnSpc>
              <a:buNone/>
            </a:pPr>
            <a:r>
              <a:rPr lang="en-US" dirty="0" smtClean="0">
                <a:solidFill>
                  <a:schemeClr val="bg1"/>
                </a:solidFill>
              </a:rPr>
              <a:t>Anti-juries</a:t>
            </a:r>
          </a:p>
          <a:p>
            <a:pPr>
              <a:lnSpc>
                <a:spcPct val="90000"/>
              </a:lnSpc>
              <a:buClrTx/>
              <a:buFont typeface="Wingdings" pitchFamily="2" charset="2"/>
              <a:buChar char="q"/>
            </a:pPr>
            <a:r>
              <a:rPr lang="en-US" sz="2000" dirty="0" smtClean="0">
                <a:solidFill>
                  <a:schemeClr val="bg1"/>
                </a:solidFill>
              </a:rPr>
              <a:t>High profile juries raise questions</a:t>
            </a:r>
          </a:p>
          <a:p>
            <a:pPr>
              <a:lnSpc>
                <a:spcPct val="90000"/>
              </a:lnSpc>
              <a:buClrTx/>
              <a:buFont typeface="Wingdings" pitchFamily="2" charset="2"/>
              <a:buChar char="q"/>
            </a:pPr>
            <a:r>
              <a:rPr lang="en-US" sz="2000" dirty="0" smtClean="0">
                <a:solidFill>
                  <a:schemeClr val="bg1"/>
                </a:solidFill>
              </a:rPr>
              <a:t>Evidence of gross misunderstanding of evidence and law</a:t>
            </a:r>
          </a:p>
          <a:p>
            <a:pPr>
              <a:lnSpc>
                <a:spcPct val="90000"/>
              </a:lnSpc>
              <a:buClrTx/>
              <a:buFont typeface="Wingdings" pitchFamily="2" charset="2"/>
              <a:buChar char="q"/>
            </a:pPr>
            <a:r>
              <a:rPr lang="en-US" sz="2000" dirty="0" smtClean="0">
                <a:solidFill>
                  <a:schemeClr val="bg1"/>
                </a:solidFill>
              </a:rPr>
              <a:t>Lack of representativeness of juries in U.S</a:t>
            </a:r>
            <a:r>
              <a:rPr lang="en-US" dirty="0" smtClean="0">
                <a:solidFill>
                  <a:schemeClr val="bg1"/>
                </a:solidFill>
              </a:rPr>
              <a:t>.</a:t>
            </a:r>
          </a:p>
          <a:p>
            <a:pPr>
              <a:lnSpc>
                <a:spcPct val="90000"/>
              </a:lnSpc>
              <a:buClrTx/>
              <a:buFont typeface="Wingdings" pitchFamily="2" charset="2"/>
              <a:buChar char="q"/>
            </a:pPr>
            <a:r>
              <a:rPr lang="en-US" sz="2000" dirty="0" smtClean="0">
                <a:solidFill>
                  <a:schemeClr val="bg1"/>
                </a:solidFill>
              </a:rPr>
              <a:t>Studies of group decision making, in general, points to weaknesses in groups’ capacity to process information</a:t>
            </a:r>
            <a:endParaRPr lang="en-US" sz="2000" dirty="0">
              <a:solidFill>
                <a:schemeClr val="bg1"/>
              </a:solidFill>
            </a:endParaRPr>
          </a:p>
        </p:txBody>
      </p:sp>
    </p:spTree>
    <p:extLst>
      <p:ext uri="{BB962C8B-B14F-4D97-AF65-F5344CB8AC3E}">
        <p14:creationId xmlns:p14="http://schemas.microsoft.com/office/powerpoint/2010/main" val="38884228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457200" y="457200"/>
            <a:ext cx="8382000" cy="5791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2"/>
          <p:cNvGraphicFramePr>
            <a:graphicFrameLocks noChangeAspect="1"/>
          </p:cNvGraphicFramePr>
          <p:nvPr>
            <p:extLst>
              <p:ext uri="{D42A27DB-BD31-4B8C-83A1-F6EECF244321}">
                <p14:modId xmlns:p14="http://schemas.microsoft.com/office/powerpoint/2010/main" val="550277969"/>
              </p:ext>
            </p:extLst>
          </p:nvPr>
        </p:nvGraphicFramePr>
        <p:xfrm>
          <a:off x="1143000" y="914400"/>
          <a:ext cx="7162800" cy="473757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497056" y="2935456"/>
            <a:ext cx="2735044" cy="369332"/>
          </a:xfrm>
          <a:prstGeom prst="rect">
            <a:avLst/>
          </a:prstGeom>
          <a:noFill/>
        </p:spPr>
        <p:txBody>
          <a:bodyPr wrap="none" rtlCol="0">
            <a:spAutoFit/>
          </a:bodyPr>
          <a:lstStyle/>
          <a:p>
            <a:r>
              <a:rPr lang="en-US" dirty="0" smtClean="0"/>
              <a:t>Percentage of all verdicts</a:t>
            </a:r>
            <a:endParaRPr lang="en-US" dirty="0"/>
          </a:p>
        </p:txBody>
      </p:sp>
    </p:spTree>
    <p:extLst>
      <p:ext uri="{BB962C8B-B14F-4D97-AF65-F5344CB8AC3E}">
        <p14:creationId xmlns:p14="http://schemas.microsoft.com/office/powerpoint/2010/main" val="14933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
                                        <p:tgtEl>
                                          <p:spTgt spid="2">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500"/>
                                        <p:tgtEl>
                                          <p:spTgt spid="2">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500"/>
                                        <p:tgtEl>
                                          <p:spTgt spid="2">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20" dur="500"/>
                                        <p:tgtEl>
                                          <p:spTgt spid="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8343" y="334497"/>
            <a:ext cx="1468915" cy="800029"/>
            <a:chOff x="7239000" y="2965602"/>
            <a:chExt cx="1468915" cy="800029"/>
          </a:xfrm>
          <a:scene3d>
            <a:camera prst="orthographicFront">
              <a:rot lat="0" lon="0" rev="0"/>
            </a:camera>
            <a:lightRig rig="contrasting" dir="t">
              <a:rot lat="0" lon="0" rev="1200000"/>
            </a:lightRig>
          </a:scene3d>
        </p:grpSpPr>
        <p:sp>
          <p:nvSpPr>
            <p:cNvPr id="5" name="Rounded Rectangle 4"/>
            <p:cNvSpPr/>
            <p:nvPr/>
          </p:nvSpPr>
          <p:spPr>
            <a:xfrm>
              <a:off x="7239000" y="2965602"/>
              <a:ext cx="1468915" cy="800029"/>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6" name="Rounded Rectangle 30"/>
            <p:cNvSpPr/>
            <p:nvPr/>
          </p:nvSpPr>
          <p:spPr>
            <a:xfrm>
              <a:off x="7262432" y="2989034"/>
              <a:ext cx="1422051" cy="753165"/>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Improving Juries</a:t>
              </a:r>
              <a:endParaRPr lang="en-US" sz="1600" kern="1200" dirty="0"/>
            </a:p>
          </p:txBody>
        </p:sp>
      </p:grpSp>
      <p:graphicFrame>
        <p:nvGraphicFramePr>
          <p:cNvPr id="2" name="Diagram 1"/>
          <p:cNvGraphicFramePr/>
          <p:nvPr>
            <p:extLst>
              <p:ext uri="{D42A27DB-BD31-4B8C-83A1-F6EECF244321}">
                <p14:modId xmlns:p14="http://schemas.microsoft.com/office/powerpoint/2010/main" val="2976801058"/>
              </p:ext>
            </p:extLst>
          </p:nvPr>
        </p:nvGraphicFramePr>
        <p:xfrm>
          <a:off x="371775" y="1447800"/>
          <a:ext cx="8382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238519726"/>
              </p:ext>
            </p:extLst>
          </p:nvPr>
        </p:nvGraphicFramePr>
        <p:xfrm>
          <a:off x="0" y="304800"/>
          <a:ext cx="8963024"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p:cNvCxnSpPr/>
          <p:nvPr/>
        </p:nvCxnSpPr>
        <p:spPr>
          <a:xfrm>
            <a:off x="8991600" y="4572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0699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381000"/>
            <a:ext cx="2006969" cy="697806"/>
            <a:chOff x="250450" y="183640"/>
            <a:chExt cx="2006969" cy="697806"/>
          </a:xfrm>
          <a:scene3d>
            <a:camera prst="orthographicFront">
              <a:rot lat="0" lon="0" rev="0"/>
            </a:camera>
            <a:lightRig rig="contrasting" dir="t">
              <a:rot lat="0" lon="0" rev="1200000"/>
            </a:lightRig>
          </a:scene3d>
        </p:grpSpPr>
        <p:sp>
          <p:nvSpPr>
            <p:cNvPr id="4" name="Rounded Rectangle 3"/>
            <p:cNvSpPr/>
            <p:nvPr/>
          </p:nvSpPr>
          <p:spPr>
            <a:xfrm>
              <a:off x="250450" y="183640"/>
              <a:ext cx="2006969" cy="697806"/>
            </a:xfrm>
            <a:prstGeom prst="roundRect">
              <a:avLst>
                <a:gd name="adj" fmla="val 10000"/>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5" name="Rounded Rectangle 4"/>
            <p:cNvSpPr/>
            <p:nvPr/>
          </p:nvSpPr>
          <p:spPr>
            <a:xfrm>
              <a:off x="270888" y="204078"/>
              <a:ext cx="1966093" cy="6569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t>Majority Influence</a:t>
              </a:r>
              <a:endParaRPr lang="en-US" sz="2000" b="1" kern="1200" dirty="0"/>
            </a:p>
          </p:txBody>
        </p:sp>
      </p:grpSp>
      <p:grpSp>
        <p:nvGrpSpPr>
          <p:cNvPr id="6" name="Group 5"/>
          <p:cNvGrpSpPr/>
          <p:nvPr/>
        </p:nvGrpSpPr>
        <p:grpSpPr>
          <a:xfrm>
            <a:off x="401439" y="1662234"/>
            <a:ext cx="4932562" cy="4668241"/>
            <a:chOff x="-1198430" y="-144909"/>
            <a:chExt cx="6612347" cy="1347839"/>
          </a:xfrm>
        </p:grpSpPr>
        <p:sp>
          <p:nvSpPr>
            <p:cNvPr id="7" name="Rounded Rectangle 6"/>
            <p:cNvSpPr/>
            <p:nvPr/>
          </p:nvSpPr>
          <p:spPr>
            <a:xfrm>
              <a:off x="-1198430" y="-144909"/>
              <a:ext cx="6432904" cy="1347839"/>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Rounded Rectangle 4"/>
            <p:cNvSpPr/>
            <p:nvPr/>
          </p:nvSpPr>
          <p:spPr>
            <a:xfrm>
              <a:off x="-887394" y="-79113"/>
              <a:ext cx="6301311" cy="121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eaLnBrk="0" hangingPunct="0"/>
              <a:r>
                <a:rPr lang="en-US" sz="3200" dirty="0">
                  <a:solidFill>
                    <a:srgbClr val="FFFF99"/>
                  </a:solidFill>
                  <a:latin typeface="Times New Roman" pitchFamily="18" charset="0"/>
                </a:rPr>
                <a:t>Influence</a:t>
              </a:r>
              <a:r>
                <a:rPr lang="en-US" sz="3200" dirty="0">
                  <a:solidFill>
                    <a:schemeClr val="bg1"/>
                  </a:solidFill>
                  <a:latin typeface="Times New Roman" pitchFamily="18" charset="0"/>
                </a:rPr>
                <a:t> comes from  the word </a:t>
              </a:r>
              <a:r>
                <a:rPr lang="en-US" sz="3200" i="1" dirty="0" err="1" smtClean="0">
                  <a:solidFill>
                    <a:schemeClr val="bg1"/>
                  </a:solidFill>
                  <a:latin typeface="Times New Roman" pitchFamily="18" charset="0"/>
                </a:rPr>
                <a:t>influentia</a:t>
              </a:r>
              <a:r>
                <a:rPr lang="en-US" sz="3200" dirty="0" smtClean="0">
                  <a:solidFill>
                    <a:schemeClr val="bg1"/>
                  </a:solidFill>
                  <a:latin typeface="Times New Roman" pitchFamily="18" charset="0"/>
                </a:rPr>
                <a:t>:</a:t>
              </a:r>
              <a:r>
                <a:rPr lang="en-US" sz="3200" b="1" dirty="0" smtClean="0">
                  <a:solidFill>
                    <a:schemeClr val="bg1"/>
                  </a:solidFill>
                  <a:latin typeface="Times New Roman" pitchFamily="18" charset="0"/>
                </a:rPr>
                <a:t> </a:t>
              </a:r>
              <a:r>
                <a:rPr lang="en-US" sz="2800" dirty="0" smtClean="0">
                  <a:solidFill>
                    <a:schemeClr val="bg1"/>
                  </a:solidFill>
                  <a:latin typeface="Times New Roman" pitchFamily="18" charset="0"/>
                </a:rPr>
                <a:t> an </a:t>
              </a:r>
              <a:r>
                <a:rPr lang="en-US" sz="2800" dirty="0">
                  <a:solidFill>
                    <a:schemeClr val="bg1"/>
                  </a:solidFill>
                  <a:latin typeface="Times New Roman" pitchFamily="18" charset="0"/>
                </a:rPr>
                <a:t>ethereal fluid that flowed down from the planets and the stars to affect human actions.</a:t>
              </a:r>
              <a:endParaRPr lang="en-US" sz="2800" dirty="0">
                <a:solidFill>
                  <a:schemeClr val="accent2"/>
                </a:solidFill>
                <a:latin typeface="Times New Roman" pitchFamily="18" charset="0"/>
              </a:endParaRPr>
            </a:p>
            <a:p>
              <a:pPr>
                <a:buFont typeface="Wingdings" pitchFamily="2" charset="2"/>
                <a:buNone/>
              </a:pPr>
              <a:endParaRPr lang="en-US" sz="2800" dirty="0">
                <a:solidFill>
                  <a:schemeClr val="bg1"/>
                </a:solidFill>
              </a:endParaRPr>
            </a:p>
            <a:p>
              <a:pPr eaLnBrk="0" hangingPunct="0"/>
              <a:r>
                <a:rPr lang="en-US" sz="2000" dirty="0">
                  <a:solidFill>
                    <a:srgbClr val="FFFF99"/>
                  </a:solidFill>
                  <a:latin typeface="Times New Roman" pitchFamily="18" charset="0"/>
                </a:rPr>
                <a:t>Unseen and unnoticed, </a:t>
              </a:r>
              <a:r>
                <a:rPr lang="en-US" sz="2000" dirty="0" err="1">
                  <a:solidFill>
                    <a:srgbClr val="FFFF99"/>
                  </a:solidFill>
                  <a:latin typeface="Times New Roman" pitchFamily="18" charset="0"/>
                </a:rPr>
                <a:t>influentia</a:t>
              </a:r>
              <a:r>
                <a:rPr lang="en-US" sz="2000" dirty="0">
                  <a:solidFill>
                    <a:srgbClr val="FFFF99"/>
                  </a:solidFill>
                  <a:latin typeface="Times New Roman" pitchFamily="18" charset="0"/>
                </a:rPr>
                <a:t> was thought to subtly push humans in one direction or another without completely controlling them.</a:t>
              </a:r>
              <a:r>
                <a:rPr lang="en-US" sz="1600" dirty="0">
                  <a:solidFill>
                    <a:srgbClr val="FFFF99"/>
                  </a:solidFill>
                  <a:latin typeface="Times New Roman" pitchFamily="18" charset="0"/>
                </a:rPr>
                <a:t> </a:t>
              </a:r>
            </a:p>
          </p:txBody>
        </p:sp>
      </p:grpSp>
      <p:sp>
        <p:nvSpPr>
          <p:cNvPr id="9" name="Text Box 3"/>
          <p:cNvSpPr txBox="1">
            <a:spLocks noChangeArrowheads="1"/>
          </p:cNvSpPr>
          <p:nvPr/>
        </p:nvSpPr>
        <p:spPr bwMode="auto">
          <a:xfrm>
            <a:off x="5233984" y="187991"/>
            <a:ext cx="3740519" cy="1046440"/>
          </a:xfrm>
          <a:prstGeom prst="rect">
            <a:avLst/>
          </a:prstGeom>
          <a:gradFill>
            <a:gsLst>
              <a:gs pos="0">
                <a:schemeClr val="bg2"/>
              </a:gs>
              <a:gs pos="64999">
                <a:srgbClr val="F0EBD5"/>
              </a:gs>
              <a:gs pos="100000">
                <a:srgbClr val="D1C39F"/>
              </a:gs>
            </a:gsLst>
            <a:lin ang="5400000" scaled="0"/>
          </a:gradFill>
          <a:ln w="9525">
            <a:noFill/>
            <a:miter lim="800000"/>
            <a:headEnd/>
            <a:tailEnd/>
          </a:ln>
        </p:spPr>
        <p:txBody>
          <a:bodyPr wrap="square">
            <a:spAutoFit/>
          </a:bodyPr>
          <a:lstStyle/>
          <a:p>
            <a:pPr algn="r" eaLnBrk="0" hangingPunct="0"/>
            <a:r>
              <a:rPr lang="en-US" sz="1600" dirty="0">
                <a:latin typeface="Times New Roman" pitchFamily="18" charset="0"/>
              </a:rPr>
              <a:t>We are discreet sheep; we wait to see how the drove is going, and then go with the drove</a:t>
            </a:r>
            <a:r>
              <a:rPr lang="en-US" sz="1400" dirty="0">
                <a:latin typeface="Times New Roman" pitchFamily="18" charset="0"/>
              </a:rPr>
              <a:t>.</a:t>
            </a:r>
          </a:p>
          <a:p>
            <a:pPr algn="r" eaLnBrk="0" hangingPunct="0"/>
            <a:r>
              <a:rPr lang="en-US" sz="1400" dirty="0">
                <a:latin typeface="Times New Roman" pitchFamily="18" charset="0"/>
              </a:rPr>
              <a:t>--Mark </a:t>
            </a:r>
            <a:r>
              <a:rPr lang="en-US" sz="1400" dirty="0" smtClean="0">
                <a:latin typeface="Times New Roman" pitchFamily="18" charset="0"/>
              </a:rPr>
              <a:t>Twain</a:t>
            </a:r>
            <a:endParaRPr lang="en-US" sz="1400" dirty="0">
              <a:latin typeface="Times New Roman" pitchFamily="18" charset="0"/>
            </a:endParaRPr>
          </a:p>
        </p:txBody>
      </p:sp>
      <p:sp>
        <p:nvSpPr>
          <p:cNvPr id="10" name="Text Box 25"/>
          <p:cNvSpPr txBox="1">
            <a:spLocks noChangeArrowheads="1"/>
          </p:cNvSpPr>
          <p:nvPr/>
        </p:nvSpPr>
        <p:spPr bwMode="auto">
          <a:xfrm>
            <a:off x="5555618" y="2133600"/>
            <a:ext cx="3097249" cy="2923877"/>
          </a:xfrm>
          <a:prstGeom prst="rect">
            <a:avLst/>
          </a:prstGeom>
          <a:noFill/>
          <a:ln w="9525">
            <a:noFill/>
            <a:miter lim="800000"/>
            <a:headEnd/>
            <a:tailEnd/>
          </a:ln>
        </p:spPr>
        <p:txBody>
          <a:bodyPr wrap="square">
            <a:spAutoFit/>
          </a:bodyPr>
          <a:lstStyle/>
          <a:p>
            <a:pPr eaLnBrk="0" hangingPunct="0"/>
            <a:r>
              <a:rPr lang="en-US" sz="2800" dirty="0">
                <a:solidFill>
                  <a:schemeClr val="bg1"/>
                </a:solidFill>
                <a:latin typeface="Times New Roman" pitchFamily="18" charset="0"/>
              </a:rPr>
              <a:t>But</a:t>
            </a:r>
            <a:r>
              <a:rPr lang="en-US" sz="2800" b="1" dirty="0">
                <a:solidFill>
                  <a:schemeClr val="bg1"/>
                </a:solidFill>
                <a:latin typeface="Times New Roman" pitchFamily="18" charset="0"/>
              </a:rPr>
              <a:t> </a:t>
            </a:r>
            <a:r>
              <a:rPr lang="en-US" sz="2800" dirty="0">
                <a:solidFill>
                  <a:schemeClr val="bg1"/>
                </a:solidFill>
                <a:latin typeface="Times New Roman" pitchFamily="18" charset="0"/>
              </a:rPr>
              <a:t>influence comes not from  planets, but from </a:t>
            </a:r>
            <a:r>
              <a:rPr lang="en-US" sz="2800" dirty="0" smtClean="0">
                <a:solidFill>
                  <a:schemeClr val="bg1"/>
                </a:solidFill>
                <a:latin typeface="Times New Roman" pitchFamily="18" charset="0"/>
              </a:rPr>
              <a:t>people. </a:t>
            </a:r>
          </a:p>
          <a:p>
            <a:pPr marL="228600" indent="-228600" eaLnBrk="0" hangingPunct="0">
              <a:buFont typeface="Arial" pitchFamily="34" charset="0"/>
              <a:buChar char="•"/>
            </a:pPr>
            <a:r>
              <a:rPr lang="en-US" sz="2400" dirty="0" smtClean="0">
                <a:solidFill>
                  <a:schemeClr val="bg1"/>
                </a:solidFill>
                <a:latin typeface="Times New Roman" pitchFamily="18" charset="0"/>
              </a:rPr>
              <a:t>Social influence</a:t>
            </a:r>
          </a:p>
          <a:p>
            <a:pPr marL="228600" indent="-228600" eaLnBrk="0" hangingPunct="0">
              <a:buFont typeface="Arial" pitchFamily="34" charset="0"/>
              <a:buChar char="•"/>
            </a:pPr>
            <a:r>
              <a:rPr lang="en-US" sz="2400" dirty="0" smtClean="0">
                <a:solidFill>
                  <a:schemeClr val="bg1"/>
                </a:solidFill>
                <a:latin typeface="Times New Roman" pitchFamily="18" charset="0"/>
              </a:rPr>
              <a:t>Majority influence</a:t>
            </a:r>
          </a:p>
          <a:p>
            <a:pPr marL="228600" indent="-228600" eaLnBrk="0" hangingPunct="0">
              <a:buFont typeface="Arial" pitchFamily="34" charset="0"/>
              <a:buChar char="•"/>
            </a:pPr>
            <a:r>
              <a:rPr lang="en-US" sz="2400" dirty="0" smtClean="0">
                <a:solidFill>
                  <a:schemeClr val="bg1"/>
                </a:solidFill>
                <a:latin typeface="Times New Roman" pitchFamily="18" charset="0"/>
              </a:rPr>
              <a:t>Minority influence</a:t>
            </a:r>
            <a:endParaRPr lang="en-US" sz="2400" dirty="0">
              <a:solidFill>
                <a:schemeClr val="bg1"/>
              </a:solidFill>
              <a:latin typeface="Times New Roman" pitchFamily="18" charset="0"/>
            </a:endParaRPr>
          </a:p>
        </p:txBody>
      </p:sp>
    </p:spTree>
    <p:extLst>
      <p:ext uri="{BB962C8B-B14F-4D97-AF65-F5344CB8AC3E}">
        <p14:creationId xmlns:p14="http://schemas.microsoft.com/office/powerpoint/2010/main" val="340450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4"/>
          <p:cNvSpPr>
            <a:spLocks noChangeArrowheads="1"/>
          </p:cNvSpPr>
          <p:nvPr/>
        </p:nvSpPr>
        <p:spPr bwMode="auto">
          <a:xfrm>
            <a:off x="2133600" y="685800"/>
            <a:ext cx="6705600" cy="5867400"/>
          </a:xfrm>
          <a:prstGeom prst="rect">
            <a:avLst/>
          </a:prstGeom>
          <a:solidFill>
            <a:schemeClr val="bg2"/>
          </a:solidFill>
          <a:ln w="9525">
            <a:solidFill>
              <a:schemeClr val="tx1"/>
            </a:solidFill>
            <a:miter lim="800000"/>
            <a:headEnd/>
            <a:tailEnd/>
          </a:ln>
        </p:spPr>
        <p:txBody>
          <a:bodyPr wrap="none" anchor="ctr"/>
          <a:lstStyle/>
          <a:p>
            <a:endParaRPr lang="en-US"/>
          </a:p>
        </p:txBody>
      </p:sp>
      <p:grpSp>
        <p:nvGrpSpPr>
          <p:cNvPr id="2" name="Group 2"/>
          <p:cNvGrpSpPr>
            <a:grpSpLocks/>
          </p:cNvGrpSpPr>
          <p:nvPr/>
        </p:nvGrpSpPr>
        <p:grpSpPr bwMode="auto">
          <a:xfrm>
            <a:off x="3155950" y="1265238"/>
            <a:ext cx="4456113" cy="3486150"/>
            <a:chOff x="1394" y="1182"/>
            <a:chExt cx="2807" cy="2196"/>
          </a:xfrm>
        </p:grpSpPr>
        <p:sp>
          <p:nvSpPr>
            <p:cNvPr id="12308" name="Freeform 3"/>
            <p:cNvSpPr>
              <a:spLocks/>
            </p:cNvSpPr>
            <p:nvPr/>
          </p:nvSpPr>
          <p:spPr bwMode="auto">
            <a:xfrm>
              <a:off x="1764" y="1182"/>
              <a:ext cx="2335" cy="10"/>
            </a:xfrm>
            <a:custGeom>
              <a:avLst/>
              <a:gdLst>
                <a:gd name="T0" fmla="*/ 0 w 4032"/>
                <a:gd name="T1" fmla="*/ 0 h 16"/>
                <a:gd name="T2" fmla="*/ 1352 w 4032"/>
                <a:gd name="T3" fmla="*/ 6 h 16"/>
                <a:gd name="T4" fmla="*/ 0 60000 65536"/>
                <a:gd name="T5" fmla="*/ 0 60000 65536"/>
                <a:gd name="T6" fmla="*/ 0 w 4032"/>
                <a:gd name="T7" fmla="*/ 0 h 16"/>
                <a:gd name="T8" fmla="*/ 4032 w 4032"/>
                <a:gd name="T9" fmla="*/ 16 h 16"/>
              </a:gdLst>
              <a:ahLst/>
              <a:cxnLst>
                <a:cxn ang="T4">
                  <a:pos x="T0" y="T1"/>
                </a:cxn>
                <a:cxn ang="T5">
                  <a:pos x="T2" y="T3"/>
                </a:cxn>
              </a:cxnLst>
              <a:rect l="T6" t="T7" r="T8" b="T9"/>
              <a:pathLst>
                <a:path w="4032" h="16">
                  <a:moveTo>
                    <a:pt x="0" y="0"/>
                  </a:moveTo>
                  <a:lnTo>
                    <a:pt x="4032" y="16"/>
                  </a:lnTo>
                </a:path>
              </a:pathLst>
            </a:custGeom>
            <a:noFill/>
            <a:ln w="19050">
              <a:solidFill>
                <a:srgbClr val="000000"/>
              </a:solidFill>
              <a:round/>
              <a:headEnd/>
              <a:tailEnd type="triangle" w="med" len="med"/>
            </a:ln>
          </p:spPr>
          <p:txBody>
            <a:bodyPr/>
            <a:lstStyle/>
            <a:p>
              <a:endParaRPr lang="en-US"/>
            </a:p>
          </p:txBody>
        </p:sp>
        <p:sp>
          <p:nvSpPr>
            <p:cNvPr id="12309" name="Line 4"/>
            <p:cNvSpPr>
              <a:spLocks noChangeShapeType="1"/>
            </p:cNvSpPr>
            <p:nvPr/>
          </p:nvSpPr>
          <p:spPr bwMode="auto">
            <a:xfrm flipV="1">
              <a:off x="1876" y="1412"/>
              <a:ext cx="2131" cy="883"/>
            </a:xfrm>
            <a:prstGeom prst="line">
              <a:avLst/>
            </a:prstGeom>
            <a:noFill/>
            <a:ln w="19050">
              <a:solidFill>
                <a:srgbClr val="000000"/>
              </a:solidFill>
              <a:round/>
              <a:headEnd/>
              <a:tailEnd type="triangle" w="med" len="med"/>
            </a:ln>
          </p:spPr>
          <p:txBody>
            <a:bodyPr/>
            <a:lstStyle/>
            <a:p>
              <a:endParaRPr lang="en-US"/>
            </a:p>
          </p:txBody>
        </p:sp>
        <p:sp>
          <p:nvSpPr>
            <p:cNvPr id="12310" name="Line 5"/>
            <p:cNvSpPr>
              <a:spLocks noChangeShapeType="1"/>
            </p:cNvSpPr>
            <p:nvPr/>
          </p:nvSpPr>
          <p:spPr bwMode="auto">
            <a:xfrm flipV="1">
              <a:off x="2348" y="1614"/>
              <a:ext cx="1751" cy="1141"/>
            </a:xfrm>
            <a:prstGeom prst="line">
              <a:avLst/>
            </a:prstGeom>
            <a:noFill/>
            <a:ln w="19050">
              <a:solidFill>
                <a:srgbClr val="000000"/>
              </a:solidFill>
              <a:round/>
              <a:headEnd/>
              <a:tailEnd type="triangle" w="med" len="med"/>
            </a:ln>
          </p:spPr>
          <p:txBody>
            <a:bodyPr/>
            <a:lstStyle/>
            <a:p>
              <a:endParaRPr lang="en-US"/>
            </a:p>
          </p:txBody>
        </p:sp>
        <p:sp>
          <p:nvSpPr>
            <p:cNvPr id="12311" name="Freeform 6"/>
            <p:cNvSpPr>
              <a:spLocks/>
            </p:cNvSpPr>
            <p:nvPr/>
          </p:nvSpPr>
          <p:spPr bwMode="auto">
            <a:xfrm>
              <a:off x="2784" y="1297"/>
              <a:ext cx="1241" cy="240"/>
            </a:xfrm>
            <a:custGeom>
              <a:avLst/>
              <a:gdLst>
                <a:gd name="T0" fmla="*/ 0 w 2144"/>
                <a:gd name="T1" fmla="*/ 144 h 400"/>
                <a:gd name="T2" fmla="*/ 718 w 2144"/>
                <a:gd name="T3" fmla="*/ 0 h 400"/>
                <a:gd name="T4" fmla="*/ 0 60000 65536"/>
                <a:gd name="T5" fmla="*/ 0 60000 65536"/>
                <a:gd name="T6" fmla="*/ 0 w 2144"/>
                <a:gd name="T7" fmla="*/ 0 h 400"/>
                <a:gd name="T8" fmla="*/ 2144 w 2144"/>
                <a:gd name="T9" fmla="*/ 400 h 400"/>
              </a:gdLst>
              <a:ahLst/>
              <a:cxnLst>
                <a:cxn ang="T4">
                  <a:pos x="T0" y="T1"/>
                </a:cxn>
                <a:cxn ang="T5">
                  <a:pos x="T2" y="T3"/>
                </a:cxn>
              </a:cxnLst>
              <a:rect l="T6" t="T7" r="T8" b="T9"/>
              <a:pathLst>
                <a:path w="2144" h="400">
                  <a:moveTo>
                    <a:pt x="0" y="400"/>
                  </a:moveTo>
                  <a:lnTo>
                    <a:pt x="2144" y="0"/>
                  </a:lnTo>
                </a:path>
              </a:pathLst>
            </a:custGeom>
            <a:noFill/>
            <a:ln w="19050">
              <a:solidFill>
                <a:srgbClr val="000000"/>
              </a:solidFill>
              <a:round/>
              <a:headEnd/>
              <a:tailEnd type="triangle" w="med" len="med"/>
            </a:ln>
          </p:spPr>
          <p:txBody>
            <a:bodyPr/>
            <a:lstStyle/>
            <a:p>
              <a:endParaRPr lang="en-US"/>
            </a:p>
          </p:txBody>
        </p:sp>
        <p:sp>
          <p:nvSpPr>
            <p:cNvPr id="12312" name="Line 7"/>
            <p:cNvSpPr>
              <a:spLocks noChangeShapeType="1"/>
            </p:cNvSpPr>
            <p:nvPr/>
          </p:nvSpPr>
          <p:spPr bwMode="auto">
            <a:xfrm flipV="1">
              <a:off x="1394" y="1518"/>
              <a:ext cx="2650" cy="1400"/>
            </a:xfrm>
            <a:prstGeom prst="line">
              <a:avLst/>
            </a:prstGeom>
            <a:noFill/>
            <a:ln w="19050">
              <a:solidFill>
                <a:srgbClr val="000000"/>
              </a:solidFill>
              <a:round/>
              <a:headEnd/>
              <a:tailEnd type="triangle" w="med" len="med"/>
            </a:ln>
          </p:spPr>
          <p:txBody>
            <a:bodyPr/>
            <a:lstStyle/>
            <a:p>
              <a:endParaRPr lang="en-US"/>
            </a:p>
          </p:txBody>
        </p:sp>
        <p:sp>
          <p:nvSpPr>
            <p:cNvPr id="12313" name="Line 8"/>
            <p:cNvSpPr>
              <a:spLocks noChangeShapeType="1"/>
            </p:cNvSpPr>
            <p:nvPr/>
          </p:nvSpPr>
          <p:spPr bwMode="auto">
            <a:xfrm flipV="1">
              <a:off x="2330" y="1690"/>
              <a:ext cx="1871" cy="1688"/>
            </a:xfrm>
            <a:prstGeom prst="line">
              <a:avLst/>
            </a:prstGeom>
            <a:noFill/>
            <a:ln w="19050">
              <a:solidFill>
                <a:srgbClr val="000000"/>
              </a:solidFill>
              <a:round/>
              <a:headEnd/>
              <a:tailEnd type="triangle" w="med" len="med"/>
            </a:ln>
          </p:spPr>
          <p:txBody>
            <a:bodyPr/>
            <a:lstStyle/>
            <a:p>
              <a:endParaRPr lang="en-US"/>
            </a:p>
          </p:txBody>
        </p:sp>
      </p:grpSp>
      <p:sp>
        <p:nvSpPr>
          <p:cNvPr id="56329" name="Arc 9"/>
          <p:cNvSpPr>
            <a:spLocks/>
          </p:cNvSpPr>
          <p:nvPr/>
        </p:nvSpPr>
        <p:spPr bwMode="auto">
          <a:xfrm flipV="1">
            <a:off x="3684588" y="595313"/>
            <a:ext cx="4222750" cy="2466975"/>
          </a:xfrm>
          <a:custGeom>
            <a:avLst/>
            <a:gdLst>
              <a:gd name="T0" fmla="*/ 0 w 35540"/>
              <a:gd name="T1" fmla="*/ 2147483647 h 21600"/>
              <a:gd name="T2" fmla="*/ 2147483647 w 35540"/>
              <a:gd name="T3" fmla="*/ 2147483647 h 21600"/>
              <a:gd name="T4" fmla="*/ 2147483647 w 35540"/>
              <a:gd name="T5" fmla="*/ 2147483647 h 21600"/>
              <a:gd name="T6" fmla="*/ 0 60000 65536"/>
              <a:gd name="T7" fmla="*/ 0 60000 65536"/>
              <a:gd name="T8" fmla="*/ 0 60000 65536"/>
              <a:gd name="T9" fmla="*/ 0 w 35540"/>
              <a:gd name="T10" fmla="*/ 0 h 21600"/>
              <a:gd name="T11" fmla="*/ 35540 w 35540"/>
              <a:gd name="T12" fmla="*/ 21600 h 21600"/>
            </a:gdLst>
            <a:ahLst/>
            <a:cxnLst>
              <a:cxn ang="T6">
                <a:pos x="T0" y="T1"/>
              </a:cxn>
              <a:cxn ang="T7">
                <a:pos x="T2" y="T3"/>
              </a:cxn>
              <a:cxn ang="T8">
                <a:pos x="T4" y="T5"/>
              </a:cxn>
            </a:cxnLst>
            <a:rect l="T9" t="T10" r="T11" b="T12"/>
            <a:pathLst>
              <a:path w="35540" h="21600" fill="none" extrusionOk="0">
                <a:moveTo>
                  <a:pt x="-1" y="10025"/>
                </a:moveTo>
                <a:cubicBezTo>
                  <a:pt x="3961" y="3782"/>
                  <a:pt x="10842" y="-1"/>
                  <a:pt x="18237" y="0"/>
                </a:cubicBezTo>
                <a:cubicBezTo>
                  <a:pt x="25049" y="0"/>
                  <a:pt x="31461" y="3213"/>
                  <a:pt x="35539" y="8670"/>
                </a:cubicBezTo>
              </a:path>
              <a:path w="35540" h="21600" stroke="0" extrusionOk="0">
                <a:moveTo>
                  <a:pt x="-1" y="10025"/>
                </a:moveTo>
                <a:cubicBezTo>
                  <a:pt x="3961" y="3782"/>
                  <a:pt x="10842" y="-1"/>
                  <a:pt x="18237" y="0"/>
                </a:cubicBezTo>
                <a:cubicBezTo>
                  <a:pt x="25049" y="0"/>
                  <a:pt x="31461" y="3213"/>
                  <a:pt x="35539" y="8670"/>
                </a:cubicBezTo>
                <a:lnTo>
                  <a:pt x="18237"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0" name="Arc 10"/>
          <p:cNvSpPr>
            <a:spLocks/>
          </p:cNvSpPr>
          <p:nvPr/>
        </p:nvSpPr>
        <p:spPr bwMode="auto">
          <a:xfrm flipV="1">
            <a:off x="5294313" y="946150"/>
            <a:ext cx="2857500" cy="1781175"/>
          </a:xfrm>
          <a:custGeom>
            <a:avLst/>
            <a:gdLst>
              <a:gd name="T0" fmla="*/ 0 w 36810"/>
              <a:gd name="T1" fmla="*/ 2147483647 h 21600"/>
              <a:gd name="T2" fmla="*/ 2147483647 w 36810"/>
              <a:gd name="T3" fmla="*/ 2147483647 h 21600"/>
              <a:gd name="T4" fmla="*/ 2147483647 w 36810"/>
              <a:gd name="T5" fmla="*/ 2147483647 h 21600"/>
              <a:gd name="T6" fmla="*/ 0 60000 65536"/>
              <a:gd name="T7" fmla="*/ 0 60000 65536"/>
              <a:gd name="T8" fmla="*/ 0 60000 65536"/>
              <a:gd name="T9" fmla="*/ 0 w 36810"/>
              <a:gd name="T10" fmla="*/ 0 h 21600"/>
              <a:gd name="T11" fmla="*/ 36810 w 36810"/>
              <a:gd name="T12" fmla="*/ 21600 h 21600"/>
            </a:gdLst>
            <a:ahLst/>
            <a:cxnLst>
              <a:cxn ang="T6">
                <a:pos x="T0" y="T1"/>
              </a:cxn>
              <a:cxn ang="T7">
                <a:pos x="T2" y="T3"/>
              </a:cxn>
              <a:cxn ang="T8">
                <a:pos x="T4" y="T5"/>
              </a:cxn>
            </a:cxnLst>
            <a:rect l="T9" t="T10" r="T11" b="T12"/>
            <a:pathLst>
              <a:path w="36810" h="21600" fill="none" extrusionOk="0">
                <a:moveTo>
                  <a:pt x="-1" y="6679"/>
                </a:moveTo>
                <a:cubicBezTo>
                  <a:pt x="4075" y="2413"/>
                  <a:pt x="9718" y="-1"/>
                  <a:pt x="15619" y="0"/>
                </a:cubicBezTo>
                <a:cubicBezTo>
                  <a:pt x="25936" y="0"/>
                  <a:pt x="34813" y="7296"/>
                  <a:pt x="36810" y="17418"/>
                </a:cubicBezTo>
              </a:path>
              <a:path w="36810" h="21600" stroke="0" extrusionOk="0">
                <a:moveTo>
                  <a:pt x="-1" y="6679"/>
                </a:moveTo>
                <a:cubicBezTo>
                  <a:pt x="4075" y="2413"/>
                  <a:pt x="9718" y="-1"/>
                  <a:pt x="15619" y="0"/>
                </a:cubicBezTo>
                <a:cubicBezTo>
                  <a:pt x="25936" y="0"/>
                  <a:pt x="34813" y="7296"/>
                  <a:pt x="36810" y="17418"/>
                </a:cubicBezTo>
                <a:lnTo>
                  <a:pt x="15619"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1" name="Arc 11"/>
          <p:cNvSpPr>
            <a:spLocks/>
          </p:cNvSpPr>
          <p:nvPr/>
        </p:nvSpPr>
        <p:spPr bwMode="auto">
          <a:xfrm flipV="1">
            <a:off x="3854450" y="1417638"/>
            <a:ext cx="4213225" cy="2192337"/>
          </a:xfrm>
          <a:custGeom>
            <a:avLst/>
            <a:gdLst>
              <a:gd name="T0" fmla="*/ 0 w 34383"/>
              <a:gd name="T1" fmla="*/ 2147483647 h 21600"/>
              <a:gd name="T2" fmla="*/ 2147483647 w 34383"/>
              <a:gd name="T3" fmla="*/ 2147483647 h 21600"/>
              <a:gd name="T4" fmla="*/ 2147483647 w 34383"/>
              <a:gd name="T5" fmla="*/ 2147483647 h 21600"/>
              <a:gd name="T6" fmla="*/ 0 60000 65536"/>
              <a:gd name="T7" fmla="*/ 0 60000 65536"/>
              <a:gd name="T8" fmla="*/ 0 60000 65536"/>
              <a:gd name="T9" fmla="*/ 0 w 34383"/>
              <a:gd name="T10" fmla="*/ 0 h 21600"/>
              <a:gd name="T11" fmla="*/ 34383 w 34383"/>
              <a:gd name="T12" fmla="*/ 21600 h 21600"/>
            </a:gdLst>
            <a:ahLst/>
            <a:cxnLst>
              <a:cxn ang="T6">
                <a:pos x="T0" y="T1"/>
              </a:cxn>
              <a:cxn ang="T7">
                <a:pos x="T2" y="T3"/>
              </a:cxn>
              <a:cxn ang="T8">
                <a:pos x="T4" y="T5"/>
              </a:cxn>
            </a:cxnLst>
            <a:rect l="T9" t="T10" r="T11" b="T12"/>
            <a:pathLst>
              <a:path w="34383" h="21600" fill="none" extrusionOk="0">
                <a:moveTo>
                  <a:pt x="-1" y="4188"/>
                </a:moveTo>
                <a:cubicBezTo>
                  <a:pt x="3706" y="1467"/>
                  <a:pt x="8184" y="-1"/>
                  <a:pt x="12783" y="0"/>
                </a:cubicBezTo>
                <a:cubicBezTo>
                  <a:pt x="24712" y="0"/>
                  <a:pt x="34383" y="9670"/>
                  <a:pt x="34383" y="21600"/>
                </a:cubicBezTo>
              </a:path>
              <a:path w="34383" h="21600" stroke="0" extrusionOk="0">
                <a:moveTo>
                  <a:pt x="-1" y="4188"/>
                </a:moveTo>
                <a:cubicBezTo>
                  <a:pt x="3706" y="1467"/>
                  <a:pt x="8184" y="-1"/>
                  <a:pt x="12783" y="0"/>
                </a:cubicBezTo>
                <a:cubicBezTo>
                  <a:pt x="24712" y="0"/>
                  <a:pt x="34383" y="9670"/>
                  <a:pt x="34383" y="21600"/>
                </a:cubicBezTo>
                <a:lnTo>
                  <a:pt x="12783" y="21600"/>
                </a:lnTo>
                <a:close/>
              </a:path>
            </a:pathLst>
          </a:custGeom>
          <a:noFill/>
          <a:ln w="34925" cap="rnd">
            <a:solidFill>
              <a:schemeClr val="tx1"/>
            </a:solidFill>
            <a:prstDash val="sysDot"/>
            <a:round/>
            <a:headEnd type="triangle" w="med" len="med"/>
            <a:tailEnd/>
          </a:ln>
        </p:spPr>
        <p:txBody>
          <a:bodyPr/>
          <a:lstStyle/>
          <a:p>
            <a:endParaRPr lang="en-US"/>
          </a:p>
        </p:txBody>
      </p:sp>
      <p:sp>
        <p:nvSpPr>
          <p:cNvPr id="56332" name="Arc 12"/>
          <p:cNvSpPr>
            <a:spLocks/>
          </p:cNvSpPr>
          <p:nvPr/>
        </p:nvSpPr>
        <p:spPr bwMode="auto">
          <a:xfrm flipV="1">
            <a:off x="4729163" y="1768475"/>
            <a:ext cx="3309937" cy="32877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3" name="Arc 13"/>
          <p:cNvSpPr>
            <a:spLocks/>
          </p:cNvSpPr>
          <p:nvPr/>
        </p:nvSpPr>
        <p:spPr bwMode="auto">
          <a:xfrm flipV="1">
            <a:off x="5126038" y="1493838"/>
            <a:ext cx="2927350" cy="23288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chemeClr val="tx1"/>
            </a:solidFill>
            <a:prstDash val="sysDot"/>
            <a:round/>
            <a:headEnd type="triangle" w="med" len="med"/>
            <a:tailEnd/>
          </a:ln>
        </p:spPr>
        <p:txBody>
          <a:bodyPr/>
          <a:lstStyle/>
          <a:p>
            <a:endParaRPr lang="en-US"/>
          </a:p>
        </p:txBody>
      </p:sp>
      <p:sp>
        <p:nvSpPr>
          <p:cNvPr id="56334" name="Arc 14"/>
          <p:cNvSpPr>
            <a:spLocks/>
          </p:cNvSpPr>
          <p:nvPr/>
        </p:nvSpPr>
        <p:spPr bwMode="auto">
          <a:xfrm flipV="1">
            <a:off x="3243263" y="1722438"/>
            <a:ext cx="4795837" cy="2649537"/>
          </a:xfrm>
          <a:custGeom>
            <a:avLst/>
            <a:gdLst>
              <a:gd name="T0" fmla="*/ 0 w 22355"/>
              <a:gd name="T1" fmla="*/ 23999039 h 21600"/>
              <a:gd name="T2" fmla="*/ 2147483647 w 22355"/>
              <a:gd name="T3" fmla="*/ 2147483647 h 21600"/>
              <a:gd name="T4" fmla="*/ 2147483647 w 22355"/>
              <a:gd name="T5" fmla="*/ 2147483647 h 21600"/>
              <a:gd name="T6" fmla="*/ 0 60000 65536"/>
              <a:gd name="T7" fmla="*/ 0 60000 65536"/>
              <a:gd name="T8" fmla="*/ 0 60000 65536"/>
              <a:gd name="T9" fmla="*/ 0 w 22355"/>
              <a:gd name="T10" fmla="*/ 0 h 21600"/>
              <a:gd name="T11" fmla="*/ 22355 w 22355"/>
              <a:gd name="T12" fmla="*/ 21600 h 21600"/>
            </a:gdLst>
            <a:ahLst/>
            <a:cxnLst>
              <a:cxn ang="T6">
                <a:pos x="T0" y="T1"/>
              </a:cxn>
              <a:cxn ang="T7">
                <a:pos x="T2" y="T3"/>
              </a:cxn>
              <a:cxn ang="T8">
                <a:pos x="T4" y="T5"/>
              </a:cxn>
            </a:cxnLst>
            <a:rect l="T9" t="T10" r="T11" b="T12"/>
            <a:pathLst>
              <a:path w="22355" h="21600" fill="none" extrusionOk="0">
                <a:moveTo>
                  <a:pt x="0" y="13"/>
                </a:moveTo>
                <a:cubicBezTo>
                  <a:pt x="251" y="4"/>
                  <a:pt x="503" y="-1"/>
                  <a:pt x="755" y="0"/>
                </a:cubicBezTo>
                <a:cubicBezTo>
                  <a:pt x="12684" y="0"/>
                  <a:pt x="22355" y="9670"/>
                  <a:pt x="22355" y="21600"/>
                </a:cubicBezTo>
              </a:path>
              <a:path w="22355" h="21600" stroke="0" extrusionOk="0">
                <a:moveTo>
                  <a:pt x="0" y="13"/>
                </a:moveTo>
                <a:cubicBezTo>
                  <a:pt x="251" y="4"/>
                  <a:pt x="503" y="-1"/>
                  <a:pt x="755" y="0"/>
                </a:cubicBezTo>
                <a:cubicBezTo>
                  <a:pt x="12684" y="0"/>
                  <a:pt x="22355" y="9670"/>
                  <a:pt x="22355" y="21600"/>
                </a:cubicBezTo>
                <a:lnTo>
                  <a:pt x="755" y="21600"/>
                </a:lnTo>
                <a:close/>
              </a:path>
            </a:pathLst>
          </a:custGeom>
          <a:noFill/>
          <a:ln w="38100" cap="rnd">
            <a:solidFill>
              <a:schemeClr val="tx1"/>
            </a:solidFill>
            <a:prstDash val="sysDot"/>
            <a:round/>
            <a:headEnd type="triangle" w="med" len="med"/>
            <a:tailEnd/>
          </a:ln>
        </p:spPr>
        <p:txBody>
          <a:bodyPr/>
          <a:lstStyle/>
          <a:p>
            <a:endParaRPr lang="en-US"/>
          </a:p>
        </p:txBody>
      </p:sp>
      <p:sp>
        <p:nvSpPr>
          <p:cNvPr id="12298" name="Oval 15"/>
          <p:cNvSpPr>
            <a:spLocks noChangeArrowheads="1"/>
          </p:cNvSpPr>
          <p:nvPr/>
        </p:nvSpPr>
        <p:spPr bwMode="auto">
          <a:xfrm>
            <a:off x="3141663" y="946150"/>
            <a:ext cx="925512" cy="958850"/>
          </a:xfrm>
          <a:prstGeom prst="ellipse">
            <a:avLst/>
          </a:prstGeom>
          <a:solidFill>
            <a:srgbClr val="FFFFFF"/>
          </a:solidFill>
          <a:ln w="9525">
            <a:solidFill>
              <a:srgbClr val="000000"/>
            </a:solidFill>
            <a:round/>
            <a:headEnd/>
            <a:tailEnd/>
          </a:ln>
        </p:spPr>
        <p:txBody>
          <a:bodyPr/>
          <a:lstStyle/>
          <a:p>
            <a:endParaRPr lang="en-US"/>
          </a:p>
        </p:txBody>
      </p:sp>
      <p:sp>
        <p:nvSpPr>
          <p:cNvPr id="12299" name="Oval 16"/>
          <p:cNvSpPr>
            <a:spLocks noChangeArrowheads="1"/>
          </p:cNvSpPr>
          <p:nvPr/>
        </p:nvSpPr>
        <p:spPr bwMode="auto">
          <a:xfrm>
            <a:off x="3802063" y="450850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0" name="Oval 17"/>
          <p:cNvSpPr>
            <a:spLocks noChangeArrowheads="1"/>
          </p:cNvSpPr>
          <p:nvPr/>
        </p:nvSpPr>
        <p:spPr bwMode="auto">
          <a:xfrm>
            <a:off x="7391400" y="11430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2301" name="Oval 18"/>
          <p:cNvSpPr>
            <a:spLocks noChangeArrowheads="1"/>
          </p:cNvSpPr>
          <p:nvPr/>
        </p:nvSpPr>
        <p:spPr bwMode="auto">
          <a:xfrm>
            <a:off x="3125788" y="231616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2" name="Oval 19"/>
          <p:cNvSpPr>
            <a:spLocks noChangeArrowheads="1"/>
          </p:cNvSpPr>
          <p:nvPr/>
        </p:nvSpPr>
        <p:spPr bwMode="auto">
          <a:xfrm>
            <a:off x="4464050" y="141763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3" name="Oval 20"/>
          <p:cNvSpPr>
            <a:spLocks noChangeArrowheads="1"/>
          </p:cNvSpPr>
          <p:nvPr/>
        </p:nvSpPr>
        <p:spPr bwMode="auto">
          <a:xfrm>
            <a:off x="4184650" y="322897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2304" name="Oval 21"/>
          <p:cNvSpPr>
            <a:spLocks noChangeArrowheads="1"/>
          </p:cNvSpPr>
          <p:nvPr/>
        </p:nvSpPr>
        <p:spPr bwMode="auto">
          <a:xfrm>
            <a:off x="2390775" y="35941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2305" name="Text Box 22"/>
          <p:cNvSpPr txBox="1">
            <a:spLocks noChangeArrowheads="1"/>
          </p:cNvSpPr>
          <p:nvPr/>
        </p:nvSpPr>
        <p:spPr bwMode="auto">
          <a:xfrm>
            <a:off x="946850" y="295742"/>
            <a:ext cx="1907475" cy="1938992"/>
          </a:xfrm>
          <a:prstGeom prst="rect">
            <a:avLst/>
          </a:prstGeom>
          <a:solidFill>
            <a:schemeClr val="tx2">
              <a:lumMod val="75000"/>
            </a:schemeClr>
          </a:solidFill>
          <a:ln w="9525">
            <a:solidFill>
              <a:schemeClr val="bg2"/>
            </a:solidFill>
            <a:miter lim="800000"/>
            <a:headEnd/>
            <a:tailEnd/>
          </a:ln>
        </p:spPr>
        <p:txBody>
          <a:bodyPr wrap="square">
            <a:spAutoFit/>
          </a:bodyPr>
          <a:lstStyle/>
          <a:p>
            <a:r>
              <a:rPr lang="en-US" sz="2400" dirty="0">
                <a:solidFill>
                  <a:schemeClr val="bg1"/>
                </a:solidFill>
                <a:latin typeface="Times New Roman" pitchFamily="18" charset="0"/>
              </a:rPr>
              <a:t>Pressure of Many against</a:t>
            </a:r>
          </a:p>
          <a:p>
            <a:r>
              <a:rPr lang="en-US" sz="2400" dirty="0">
                <a:solidFill>
                  <a:schemeClr val="bg1"/>
                </a:solidFill>
                <a:latin typeface="Times New Roman" pitchFamily="18" charset="0"/>
              </a:rPr>
              <a:t>One: </a:t>
            </a:r>
            <a:r>
              <a:rPr lang="en-US" sz="2400" dirty="0">
                <a:solidFill>
                  <a:schemeClr val="accent2"/>
                </a:solidFill>
                <a:latin typeface="Times New Roman" pitchFamily="18" charset="0"/>
              </a:rPr>
              <a:t>Majority Influence</a:t>
            </a:r>
          </a:p>
        </p:txBody>
      </p:sp>
      <p:sp>
        <p:nvSpPr>
          <p:cNvPr id="56343" name="Text Box 23"/>
          <p:cNvSpPr txBox="1">
            <a:spLocks noChangeArrowheads="1"/>
          </p:cNvSpPr>
          <p:nvPr/>
        </p:nvSpPr>
        <p:spPr bwMode="auto">
          <a:xfrm>
            <a:off x="5715000" y="5334000"/>
            <a:ext cx="3111500" cy="1196975"/>
          </a:xfrm>
          <a:prstGeom prst="rect">
            <a:avLst/>
          </a:prstGeom>
          <a:solidFill>
            <a:schemeClr val="tx1">
              <a:lumMod val="65000"/>
              <a:lumOff val="35000"/>
            </a:schemeClr>
          </a:solidFill>
          <a:ln w="9525">
            <a:solidFill>
              <a:schemeClr val="bg2"/>
            </a:solidFill>
            <a:miter lim="800000"/>
            <a:headEnd/>
            <a:tailEnd/>
          </a:ln>
        </p:spPr>
        <p:txBody>
          <a:bodyPr>
            <a:spAutoFit/>
          </a:bodyPr>
          <a:lstStyle/>
          <a:p>
            <a:r>
              <a:rPr lang="en-US" sz="2400" dirty="0">
                <a:solidFill>
                  <a:schemeClr val="bg1"/>
                </a:solidFill>
                <a:latin typeface="Times New Roman" pitchFamily="18" charset="0"/>
              </a:rPr>
              <a:t>Minority Influence:</a:t>
            </a:r>
            <a:r>
              <a:rPr lang="en-US" sz="2400" dirty="0">
                <a:solidFill>
                  <a:srgbClr val="FFFF99"/>
                </a:solidFill>
                <a:latin typeface="Times New Roman" pitchFamily="18" charset="0"/>
              </a:rPr>
              <a:t> Pressure of</a:t>
            </a:r>
          </a:p>
          <a:p>
            <a:r>
              <a:rPr lang="en-US" sz="2400" dirty="0">
                <a:solidFill>
                  <a:srgbClr val="FFFF99"/>
                </a:solidFill>
                <a:latin typeface="Times New Roman" pitchFamily="18" charset="0"/>
              </a:rPr>
              <a:t>One against 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43"/>
                                        </p:tgtEl>
                                        <p:attrNameLst>
                                          <p:attrName>style.visibility</p:attrName>
                                        </p:attrNameLst>
                                      </p:cBhvr>
                                      <p:to>
                                        <p:strVal val="visible"/>
                                      </p:to>
                                    </p:set>
                                    <p:animEffect transition="in" filter="dissolve">
                                      <p:cBhvr>
                                        <p:cTn id="12" dur="500"/>
                                        <p:tgtEl>
                                          <p:spTgt spid="563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6329"/>
                                        </p:tgtEl>
                                        <p:attrNameLst>
                                          <p:attrName>style.visibility</p:attrName>
                                        </p:attrNameLst>
                                      </p:cBhvr>
                                      <p:to>
                                        <p:strVal val="visible"/>
                                      </p:to>
                                    </p:set>
                                    <p:animEffect transition="in" filter="wipe(right)">
                                      <p:cBhvr>
                                        <p:cTn id="17" dur="1000"/>
                                        <p:tgtEl>
                                          <p:spTgt spid="56329"/>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56330"/>
                                        </p:tgtEl>
                                        <p:attrNameLst>
                                          <p:attrName>style.visibility</p:attrName>
                                        </p:attrNameLst>
                                      </p:cBhvr>
                                      <p:to>
                                        <p:strVal val="visible"/>
                                      </p:to>
                                    </p:set>
                                    <p:animEffect transition="in" filter="wipe(right)">
                                      <p:cBhvr>
                                        <p:cTn id="21" dur="1000"/>
                                        <p:tgtEl>
                                          <p:spTgt spid="56330"/>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6331"/>
                                        </p:tgtEl>
                                        <p:attrNameLst>
                                          <p:attrName>style.visibility</p:attrName>
                                        </p:attrNameLst>
                                      </p:cBhvr>
                                      <p:to>
                                        <p:strVal val="visible"/>
                                      </p:to>
                                    </p:set>
                                    <p:animEffect transition="in" filter="wipe(right)">
                                      <p:cBhvr>
                                        <p:cTn id="25" dur="1000"/>
                                        <p:tgtEl>
                                          <p:spTgt spid="56331"/>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56332"/>
                                        </p:tgtEl>
                                        <p:attrNameLst>
                                          <p:attrName>style.visibility</p:attrName>
                                        </p:attrNameLst>
                                      </p:cBhvr>
                                      <p:to>
                                        <p:strVal val="visible"/>
                                      </p:to>
                                    </p:set>
                                    <p:animEffect transition="in" filter="wipe(right)">
                                      <p:cBhvr>
                                        <p:cTn id="29" dur="1000"/>
                                        <p:tgtEl>
                                          <p:spTgt spid="56332"/>
                                        </p:tgtEl>
                                      </p:cBhvr>
                                    </p:animEffect>
                                  </p:childTnLst>
                                </p:cTn>
                              </p:par>
                            </p:childTnLst>
                          </p:cTn>
                        </p:par>
                        <p:par>
                          <p:cTn id="30" fill="hold">
                            <p:stCondLst>
                              <p:cond delay="4000"/>
                            </p:stCondLst>
                            <p:childTnLst>
                              <p:par>
                                <p:cTn id="31" presetID="22" presetClass="entr" presetSubtype="2" fill="hold" grpId="0" nodeType="afterEffect">
                                  <p:stCondLst>
                                    <p:cond delay="0"/>
                                  </p:stCondLst>
                                  <p:childTnLst>
                                    <p:set>
                                      <p:cBhvr>
                                        <p:cTn id="32" dur="1" fill="hold">
                                          <p:stCondLst>
                                            <p:cond delay="0"/>
                                          </p:stCondLst>
                                        </p:cTn>
                                        <p:tgtEl>
                                          <p:spTgt spid="56333"/>
                                        </p:tgtEl>
                                        <p:attrNameLst>
                                          <p:attrName>style.visibility</p:attrName>
                                        </p:attrNameLst>
                                      </p:cBhvr>
                                      <p:to>
                                        <p:strVal val="visible"/>
                                      </p:to>
                                    </p:set>
                                    <p:animEffect transition="in" filter="wipe(right)">
                                      <p:cBhvr>
                                        <p:cTn id="33" dur="1000"/>
                                        <p:tgtEl>
                                          <p:spTgt spid="56333"/>
                                        </p:tgtEl>
                                      </p:cBhvr>
                                    </p:animEffect>
                                  </p:childTnLst>
                                </p:cTn>
                              </p:par>
                            </p:childTnLst>
                          </p:cTn>
                        </p:par>
                        <p:par>
                          <p:cTn id="34" fill="hold">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56334"/>
                                        </p:tgtEl>
                                        <p:attrNameLst>
                                          <p:attrName>style.visibility</p:attrName>
                                        </p:attrNameLst>
                                      </p:cBhvr>
                                      <p:to>
                                        <p:strVal val="visible"/>
                                      </p:to>
                                    </p:set>
                                    <p:animEffect transition="in" filter="wipe(right)">
                                      <p:cBhvr>
                                        <p:cTn id="37" dur="10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30" grpId="0" animBg="1"/>
      <p:bldP spid="56331" grpId="0" animBg="1"/>
      <p:bldP spid="56332" grpId="0" animBg="1"/>
      <p:bldP spid="56333" grpId="0" animBg="1"/>
      <p:bldP spid="56334" grpId="0" animBg="1"/>
      <p:bldP spid="563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23622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315" name="Rectangle 3"/>
          <p:cNvSpPr>
            <a:spLocks noGrp="1" noChangeArrowheads="1"/>
          </p:cNvSpPr>
          <p:nvPr>
            <p:ph type="title"/>
          </p:nvPr>
        </p:nvSpPr>
        <p:spPr>
          <a:xfrm>
            <a:off x="2667000" y="457200"/>
            <a:ext cx="5638800" cy="609600"/>
          </a:xfrm>
        </p:spPr>
        <p:txBody>
          <a:bodyPr/>
          <a:lstStyle/>
          <a:p>
            <a:pPr eaLnBrk="1" hangingPunct="1"/>
            <a:r>
              <a:rPr lang="en-US" sz="3200" dirty="0" smtClean="0">
                <a:solidFill>
                  <a:schemeClr val="tx1"/>
                </a:solidFill>
              </a:rPr>
              <a:t>Asch’s studies of conformity</a:t>
            </a:r>
          </a:p>
        </p:txBody>
      </p:sp>
      <p:sp>
        <p:nvSpPr>
          <p:cNvPr id="13316" name="Text Box 5"/>
          <p:cNvSpPr txBox="1">
            <a:spLocks noChangeArrowheads="1"/>
          </p:cNvSpPr>
          <p:nvPr/>
        </p:nvSpPr>
        <p:spPr bwMode="auto">
          <a:xfrm>
            <a:off x="152400" y="42923"/>
            <a:ext cx="2133600" cy="6586418"/>
          </a:xfrm>
          <a:prstGeom prst="rect">
            <a:avLst/>
          </a:prstGeom>
          <a:noFill/>
          <a:ln w="9525">
            <a:noFill/>
            <a:miter lim="800000"/>
            <a:headEnd/>
            <a:tailEnd/>
          </a:ln>
        </p:spPr>
        <p:txBody>
          <a:bodyPr anchor="ctr">
            <a:spAutoFit/>
          </a:bodyPr>
          <a:lstStyle/>
          <a:p>
            <a:pPr eaLnBrk="0" hangingPunct="0"/>
            <a:r>
              <a:rPr lang="en-US" dirty="0">
                <a:latin typeface="Times New Roman" pitchFamily="18" charset="0"/>
              </a:rPr>
              <a:t>Ralph Waldo Emerson: </a:t>
            </a:r>
          </a:p>
          <a:p>
            <a:pPr eaLnBrk="0" hangingPunct="0"/>
            <a:r>
              <a:rPr lang="en-US" dirty="0">
                <a:latin typeface="Times New Roman" pitchFamily="18" charset="0"/>
              </a:rPr>
              <a:t>"</a:t>
            </a:r>
            <a:r>
              <a:rPr lang="en-US" i="1" dirty="0">
                <a:latin typeface="Times New Roman" pitchFamily="18" charset="0"/>
              </a:rPr>
              <a:t>I must be myself.  I will not hide any taste or aversions</a:t>
            </a:r>
            <a:r>
              <a:rPr lang="en-US" dirty="0">
                <a:latin typeface="Times New Roman" pitchFamily="18" charset="0"/>
              </a:rPr>
              <a:t>." (1926, p. 53)</a:t>
            </a:r>
            <a:r>
              <a:rPr lang="en-US" sz="2800" dirty="0">
                <a:latin typeface="Times New Roman" pitchFamily="18" charset="0"/>
              </a:rPr>
              <a:t> </a:t>
            </a:r>
          </a:p>
          <a:p>
            <a:pPr eaLnBrk="0" hangingPunct="0"/>
            <a:endParaRPr lang="en-US" sz="2800" dirty="0">
              <a:latin typeface="Times New Roman" pitchFamily="18" charset="0"/>
            </a:endParaRPr>
          </a:p>
          <a:p>
            <a:pPr eaLnBrk="0" hangingPunct="0"/>
            <a:endParaRPr lang="en-US" sz="2800" dirty="0">
              <a:latin typeface="Times New Roman" pitchFamily="18" charset="0"/>
            </a:endParaRPr>
          </a:p>
          <a:p>
            <a:pPr eaLnBrk="0" hangingPunct="0"/>
            <a:r>
              <a:rPr lang="en-US" sz="2800" b="1" dirty="0">
                <a:latin typeface="Times New Roman" pitchFamily="18" charset="0"/>
              </a:rPr>
              <a:t>Conformity</a:t>
            </a:r>
            <a:r>
              <a:rPr lang="en-US" sz="3200" b="1" dirty="0">
                <a:latin typeface="Times New Roman" pitchFamily="18" charset="0"/>
              </a:rPr>
              <a:t>:</a:t>
            </a:r>
            <a:r>
              <a:rPr lang="en-US" sz="2400" dirty="0">
                <a:latin typeface="Times New Roman" pitchFamily="18" charset="0"/>
              </a:rPr>
              <a:t> Changing one’s thoughts, feelings, and behavior to match the thoughts, feelings, and behavior of other people</a:t>
            </a:r>
            <a:r>
              <a:rPr lang="en-US" dirty="0">
                <a:latin typeface="Times New Roman" pitchFamily="18" charset="0"/>
              </a:rPr>
              <a:t> </a:t>
            </a:r>
            <a:endParaRPr lang="en-US" sz="2800" dirty="0">
              <a:latin typeface="Times New Roman" pitchFamily="18" charset="0"/>
            </a:endParaRPr>
          </a:p>
        </p:txBody>
      </p:sp>
      <p:sp>
        <p:nvSpPr>
          <p:cNvPr id="13317" name="Line 6"/>
          <p:cNvSpPr>
            <a:spLocks noChangeShapeType="1"/>
          </p:cNvSpPr>
          <p:nvPr/>
        </p:nvSpPr>
        <p:spPr bwMode="auto">
          <a:xfrm>
            <a:off x="2362200" y="0"/>
            <a:ext cx="0" cy="6858000"/>
          </a:xfrm>
          <a:prstGeom prst="line">
            <a:avLst/>
          </a:prstGeom>
          <a:noFill/>
          <a:ln w="25400">
            <a:solidFill>
              <a:schemeClr val="tx1"/>
            </a:solidFill>
            <a:round/>
            <a:headEnd/>
            <a:tailEnd/>
          </a:ln>
        </p:spPr>
        <p:txBody>
          <a:bodyPr wrap="none" anchor="ctr"/>
          <a:lstStyle/>
          <a:p>
            <a:endParaRPr lang="en-US"/>
          </a:p>
        </p:txBody>
      </p:sp>
      <p:sp>
        <p:nvSpPr>
          <p:cNvPr id="13319" name="Rectangle 24"/>
          <p:cNvSpPr>
            <a:spLocks noChangeArrowheads="1"/>
          </p:cNvSpPr>
          <p:nvPr/>
        </p:nvSpPr>
        <p:spPr bwMode="auto">
          <a:xfrm>
            <a:off x="2590800" y="1633537"/>
            <a:ext cx="6248400" cy="4876800"/>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13330" name="Line 27"/>
          <p:cNvSpPr>
            <a:spLocks noChangeShapeType="1"/>
          </p:cNvSpPr>
          <p:nvPr/>
        </p:nvSpPr>
        <p:spPr bwMode="auto">
          <a:xfrm flipV="1">
            <a:off x="4302125" y="2468563"/>
            <a:ext cx="3382963" cy="1401763"/>
          </a:xfrm>
          <a:prstGeom prst="line">
            <a:avLst/>
          </a:prstGeom>
          <a:noFill/>
          <a:ln w="19050">
            <a:solidFill>
              <a:srgbClr val="000000"/>
            </a:solidFill>
            <a:round/>
            <a:headEnd/>
            <a:tailEnd type="triangle" w="med" len="med"/>
          </a:ln>
        </p:spPr>
        <p:txBody>
          <a:bodyPr/>
          <a:lstStyle/>
          <a:p>
            <a:endParaRPr lang="en-US"/>
          </a:p>
        </p:txBody>
      </p:sp>
      <p:sp>
        <p:nvSpPr>
          <p:cNvPr id="13331" name="Line 28"/>
          <p:cNvSpPr>
            <a:spLocks noChangeShapeType="1"/>
          </p:cNvSpPr>
          <p:nvPr/>
        </p:nvSpPr>
        <p:spPr bwMode="auto">
          <a:xfrm flipV="1">
            <a:off x="5051425" y="2789238"/>
            <a:ext cx="2779713" cy="1811338"/>
          </a:xfrm>
          <a:prstGeom prst="line">
            <a:avLst/>
          </a:prstGeom>
          <a:noFill/>
          <a:ln w="19050">
            <a:solidFill>
              <a:srgbClr val="000000"/>
            </a:solidFill>
            <a:round/>
            <a:headEnd/>
            <a:tailEnd type="triangle" w="med" len="med"/>
          </a:ln>
        </p:spPr>
        <p:txBody>
          <a:bodyPr/>
          <a:lstStyle/>
          <a:p>
            <a:endParaRPr lang="en-US"/>
          </a:p>
        </p:txBody>
      </p:sp>
      <p:sp>
        <p:nvSpPr>
          <p:cNvPr id="13332" name="Freeform 29"/>
          <p:cNvSpPr>
            <a:spLocks/>
          </p:cNvSpPr>
          <p:nvPr/>
        </p:nvSpPr>
        <p:spPr bwMode="auto">
          <a:xfrm>
            <a:off x="5743575" y="2286001"/>
            <a:ext cx="1970088" cy="381000"/>
          </a:xfrm>
          <a:custGeom>
            <a:avLst/>
            <a:gdLst>
              <a:gd name="T0" fmla="*/ 0 w 2144"/>
              <a:gd name="T1" fmla="*/ 144 h 400"/>
              <a:gd name="T2" fmla="*/ 718 w 2144"/>
              <a:gd name="T3" fmla="*/ 0 h 400"/>
              <a:gd name="T4" fmla="*/ 0 60000 65536"/>
              <a:gd name="T5" fmla="*/ 0 60000 65536"/>
              <a:gd name="T6" fmla="*/ 0 w 2144"/>
              <a:gd name="T7" fmla="*/ 0 h 400"/>
              <a:gd name="T8" fmla="*/ 2144 w 2144"/>
              <a:gd name="T9" fmla="*/ 400 h 400"/>
            </a:gdLst>
            <a:ahLst/>
            <a:cxnLst>
              <a:cxn ang="T4">
                <a:pos x="T0" y="T1"/>
              </a:cxn>
              <a:cxn ang="T5">
                <a:pos x="T2" y="T3"/>
              </a:cxn>
            </a:cxnLst>
            <a:rect l="T6" t="T7" r="T8" b="T9"/>
            <a:pathLst>
              <a:path w="2144" h="400">
                <a:moveTo>
                  <a:pt x="0" y="400"/>
                </a:moveTo>
                <a:lnTo>
                  <a:pt x="2144" y="0"/>
                </a:lnTo>
              </a:path>
            </a:pathLst>
          </a:custGeom>
          <a:noFill/>
          <a:ln w="19050">
            <a:solidFill>
              <a:srgbClr val="000000"/>
            </a:solidFill>
            <a:round/>
            <a:headEnd/>
            <a:tailEnd type="triangle" w="med" len="med"/>
          </a:ln>
        </p:spPr>
        <p:txBody>
          <a:bodyPr/>
          <a:lstStyle/>
          <a:p>
            <a:endParaRPr lang="en-US"/>
          </a:p>
        </p:txBody>
      </p:sp>
      <p:sp>
        <p:nvSpPr>
          <p:cNvPr id="13333" name="Line 30"/>
          <p:cNvSpPr>
            <a:spLocks noChangeShapeType="1"/>
          </p:cNvSpPr>
          <p:nvPr/>
        </p:nvSpPr>
        <p:spPr bwMode="auto">
          <a:xfrm flipV="1">
            <a:off x="3536950" y="2636838"/>
            <a:ext cx="4206875" cy="2222500"/>
          </a:xfrm>
          <a:prstGeom prst="line">
            <a:avLst/>
          </a:prstGeom>
          <a:noFill/>
          <a:ln w="19050">
            <a:solidFill>
              <a:srgbClr val="000000"/>
            </a:solidFill>
            <a:round/>
            <a:headEnd/>
            <a:tailEnd type="triangle" w="med" len="med"/>
          </a:ln>
        </p:spPr>
        <p:txBody>
          <a:bodyPr/>
          <a:lstStyle/>
          <a:p>
            <a:endParaRPr lang="en-US"/>
          </a:p>
        </p:txBody>
      </p:sp>
      <p:sp>
        <p:nvSpPr>
          <p:cNvPr id="13334" name="Line 31"/>
          <p:cNvSpPr>
            <a:spLocks noChangeShapeType="1"/>
          </p:cNvSpPr>
          <p:nvPr/>
        </p:nvSpPr>
        <p:spPr bwMode="auto">
          <a:xfrm flipV="1">
            <a:off x="5022850" y="2909888"/>
            <a:ext cx="2970213" cy="2679700"/>
          </a:xfrm>
          <a:prstGeom prst="line">
            <a:avLst/>
          </a:prstGeom>
          <a:noFill/>
          <a:ln w="19050">
            <a:solidFill>
              <a:srgbClr val="000000"/>
            </a:solidFill>
            <a:round/>
            <a:headEnd/>
            <a:tailEnd type="triangle" w="med" len="med"/>
          </a:ln>
        </p:spPr>
        <p:txBody>
          <a:bodyPr/>
          <a:lstStyle/>
          <a:p>
            <a:endParaRPr lang="en-US"/>
          </a:p>
        </p:txBody>
      </p:sp>
      <p:sp>
        <p:nvSpPr>
          <p:cNvPr id="13322" name="Oval 33"/>
          <p:cNvSpPr>
            <a:spLocks noChangeArrowheads="1"/>
          </p:cNvSpPr>
          <p:nvPr/>
        </p:nvSpPr>
        <p:spPr bwMode="auto">
          <a:xfrm>
            <a:off x="4183063" y="5346700"/>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3" name="Oval 34"/>
          <p:cNvSpPr>
            <a:spLocks noChangeArrowheads="1"/>
          </p:cNvSpPr>
          <p:nvPr/>
        </p:nvSpPr>
        <p:spPr bwMode="auto">
          <a:xfrm>
            <a:off x="7772400" y="1981200"/>
            <a:ext cx="927100" cy="960438"/>
          </a:xfrm>
          <a:prstGeom prst="ellipse">
            <a:avLst/>
          </a:prstGeom>
          <a:solidFill>
            <a:schemeClr val="accent1"/>
          </a:solidFill>
          <a:ln w="9525">
            <a:solidFill>
              <a:srgbClr val="000000"/>
            </a:solidFill>
            <a:round/>
            <a:headEnd/>
            <a:tailEnd/>
          </a:ln>
        </p:spPr>
        <p:txBody>
          <a:bodyPr/>
          <a:lstStyle/>
          <a:p>
            <a:endParaRPr lang="en-US"/>
          </a:p>
        </p:txBody>
      </p:sp>
      <p:sp>
        <p:nvSpPr>
          <p:cNvPr id="13324" name="Oval 35"/>
          <p:cNvSpPr>
            <a:spLocks noChangeArrowheads="1"/>
          </p:cNvSpPr>
          <p:nvPr/>
        </p:nvSpPr>
        <p:spPr bwMode="auto">
          <a:xfrm>
            <a:off x="3506788" y="3154363"/>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5" name="Oval 36"/>
          <p:cNvSpPr>
            <a:spLocks noChangeArrowheads="1"/>
          </p:cNvSpPr>
          <p:nvPr/>
        </p:nvSpPr>
        <p:spPr bwMode="auto">
          <a:xfrm>
            <a:off x="4845050" y="2255838"/>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6" name="Oval 37"/>
          <p:cNvSpPr>
            <a:spLocks noChangeArrowheads="1"/>
          </p:cNvSpPr>
          <p:nvPr/>
        </p:nvSpPr>
        <p:spPr bwMode="auto">
          <a:xfrm>
            <a:off x="4565650" y="4067175"/>
            <a:ext cx="927100" cy="958850"/>
          </a:xfrm>
          <a:prstGeom prst="ellipse">
            <a:avLst/>
          </a:prstGeom>
          <a:solidFill>
            <a:srgbClr val="FFFFFF"/>
          </a:solidFill>
          <a:ln w="9525">
            <a:solidFill>
              <a:srgbClr val="000000"/>
            </a:solidFill>
            <a:round/>
            <a:headEnd/>
            <a:tailEnd/>
          </a:ln>
        </p:spPr>
        <p:txBody>
          <a:bodyPr/>
          <a:lstStyle/>
          <a:p>
            <a:endParaRPr lang="en-US"/>
          </a:p>
        </p:txBody>
      </p:sp>
      <p:sp>
        <p:nvSpPr>
          <p:cNvPr id="13327" name="Oval 38"/>
          <p:cNvSpPr>
            <a:spLocks noChangeArrowheads="1"/>
          </p:cNvSpPr>
          <p:nvPr/>
        </p:nvSpPr>
        <p:spPr bwMode="auto">
          <a:xfrm>
            <a:off x="2771775" y="4432300"/>
            <a:ext cx="927100" cy="960438"/>
          </a:xfrm>
          <a:prstGeom prst="ellipse">
            <a:avLst/>
          </a:prstGeom>
          <a:solidFill>
            <a:srgbClr val="FFFFFF"/>
          </a:solidFill>
          <a:ln w="9525">
            <a:solidFill>
              <a:srgbClr val="000000"/>
            </a:solidFill>
            <a:round/>
            <a:headEnd/>
            <a:tailEnd/>
          </a:ln>
        </p:spPr>
        <p:txBody>
          <a:bodyPr/>
          <a:lstStyle/>
          <a:p>
            <a:endParaRPr lang="en-US"/>
          </a:p>
        </p:txBody>
      </p:sp>
      <p:sp>
        <p:nvSpPr>
          <p:cNvPr id="13328" name="Text Box 39"/>
          <p:cNvSpPr txBox="1">
            <a:spLocks noChangeArrowheads="1"/>
          </p:cNvSpPr>
          <p:nvPr/>
        </p:nvSpPr>
        <p:spPr bwMode="auto">
          <a:xfrm>
            <a:off x="6705600" y="4419600"/>
            <a:ext cx="1981200" cy="1190625"/>
          </a:xfrm>
          <a:prstGeom prst="rect">
            <a:avLst/>
          </a:prstGeom>
          <a:noFill/>
          <a:ln w="9525">
            <a:noFill/>
            <a:miter lim="800000"/>
            <a:headEnd/>
            <a:tailEnd/>
          </a:ln>
        </p:spPr>
        <p:txBody>
          <a:bodyPr>
            <a:spAutoFit/>
          </a:bodyPr>
          <a:lstStyle/>
          <a:p>
            <a:r>
              <a:rPr lang="en-US"/>
              <a:t>When will a person bend to the pressure of the group?</a:t>
            </a:r>
          </a:p>
        </p:txBody>
      </p:sp>
      <p:pic>
        <p:nvPicPr>
          <p:cNvPr id="67586" name="Picture 2" descr="http://www.psychspace.com/psy/school/041/as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200" y="152400"/>
            <a:ext cx="914400" cy="1147970"/>
          </a:xfrm>
          <a:prstGeom prst="rect">
            <a:avLst/>
          </a:prstGeom>
          <a:noFill/>
        </p:spPr>
      </p:pic>
      <p:sp>
        <p:nvSpPr>
          <p:cNvPr id="13321" name="Oval 32"/>
          <p:cNvSpPr>
            <a:spLocks noChangeArrowheads="1"/>
          </p:cNvSpPr>
          <p:nvPr/>
        </p:nvSpPr>
        <p:spPr bwMode="auto">
          <a:xfrm>
            <a:off x="3522663" y="1784350"/>
            <a:ext cx="925513" cy="958850"/>
          </a:xfrm>
          <a:prstGeom prst="ellipse">
            <a:avLst/>
          </a:prstGeom>
          <a:solidFill>
            <a:srgbClr val="FFFFFF"/>
          </a:solidFill>
          <a:ln w="9525">
            <a:solidFill>
              <a:srgbClr val="000000"/>
            </a:solidFill>
            <a:round/>
            <a:headEnd/>
            <a:tailEnd/>
          </a:ln>
        </p:spPr>
        <p:txBody>
          <a:bodyPr/>
          <a:lstStyle/>
          <a:p>
            <a:endParaRPr lang="en-US"/>
          </a:p>
        </p:txBody>
      </p:sp>
      <p:cxnSp>
        <p:nvCxnSpPr>
          <p:cNvPr id="27" name="Straight Arrow Connector 26"/>
          <p:cNvCxnSpPr>
            <a:stCxn id="13321" idx="7"/>
          </p:cNvCxnSpPr>
          <p:nvPr/>
        </p:nvCxnSpPr>
        <p:spPr>
          <a:xfrm rot="16200000" flipH="1">
            <a:off x="5976204" y="261204"/>
            <a:ext cx="208830" cy="3535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334"/>
                                        </p:tgtEl>
                                        <p:attrNameLst>
                                          <p:attrName>style.visibility</p:attrName>
                                        </p:attrNameLst>
                                      </p:cBhvr>
                                      <p:to>
                                        <p:strVal val="visible"/>
                                      </p:to>
                                    </p:set>
                                    <p:animEffect transition="in" filter="wipe(down)">
                                      <p:cBhvr>
                                        <p:cTn id="7" dur="500"/>
                                        <p:tgtEl>
                                          <p:spTgt spid="1333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331"/>
                                        </p:tgtEl>
                                        <p:attrNameLst>
                                          <p:attrName>style.visibility</p:attrName>
                                        </p:attrNameLst>
                                      </p:cBhvr>
                                      <p:to>
                                        <p:strVal val="visible"/>
                                      </p:to>
                                    </p:set>
                                    <p:animEffect transition="in" filter="wipe(down)">
                                      <p:cBhvr>
                                        <p:cTn id="11" dur="500"/>
                                        <p:tgtEl>
                                          <p:spTgt spid="1333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333"/>
                                        </p:tgtEl>
                                        <p:attrNameLst>
                                          <p:attrName>style.visibility</p:attrName>
                                        </p:attrNameLst>
                                      </p:cBhvr>
                                      <p:to>
                                        <p:strVal val="visible"/>
                                      </p:to>
                                    </p:set>
                                    <p:animEffect transition="in" filter="wipe(down)">
                                      <p:cBhvr>
                                        <p:cTn id="15" dur="500"/>
                                        <p:tgtEl>
                                          <p:spTgt spid="1333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330"/>
                                        </p:tgtEl>
                                        <p:attrNameLst>
                                          <p:attrName>style.visibility</p:attrName>
                                        </p:attrNameLst>
                                      </p:cBhvr>
                                      <p:to>
                                        <p:strVal val="visible"/>
                                      </p:to>
                                    </p:set>
                                    <p:animEffect transition="in" filter="wipe(down)">
                                      <p:cBhvr>
                                        <p:cTn id="19" dur="500"/>
                                        <p:tgtEl>
                                          <p:spTgt spid="1333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332"/>
                                        </p:tgtEl>
                                        <p:attrNameLst>
                                          <p:attrName>style.visibility</p:attrName>
                                        </p:attrNameLst>
                                      </p:cBhvr>
                                      <p:to>
                                        <p:strVal val="visible"/>
                                      </p:to>
                                    </p:set>
                                    <p:animEffect transition="in" filter="wipe(down)">
                                      <p:cBhvr>
                                        <p:cTn id="23" dur="500"/>
                                        <p:tgtEl>
                                          <p:spTgt spid="1333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1" grpId="0" animBg="1"/>
      <p:bldP spid="13332" grpId="0" animBg="1"/>
      <p:bldP spid="13333" grpId="0" animBg="1"/>
      <p:bldP spid="133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724400" y="2200296"/>
            <a:ext cx="2667000" cy="2438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4" name="Text Box 3"/>
          <p:cNvSpPr txBox="1">
            <a:spLocks noChangeArrowheads="1"/>
          </p:cNvSpPr>
          <p:nvPr/>
        </p:nvSpPr>
        <p:spPr bwMode="auto">
          <a:xfrm>
            <a:off x="5267325" y="208310"/>
            <a:ext cx="3657600" cy="1077218"/>
          </a:xfrm>
          <a:prstGeom prst="rect">
            <a:avLst/>
          </a:prstGeom>
          <a:noFill/>
          <a:ln w="9525">
            <a:noFill/>
            <a:miter lim="800000"/>
            <a:headEnd/>
            <a:tailEnd/>
          </a:ln>
        </p:spPr>
        <p:txBody>
          <a:bodyPr wrap="square" anchor="ctr">
            <a:spAutoFit/>
          </a:bodyPr>
          <a:lstStyle/>
          <a:p>
            <a:pPr eaLnBrk="0" hangingPunct="0"/>
            <a:r>
              <a:rPr lang="en-US" sz="3200" dirty="0">
                <a:latin typeface="Times New Roman" pitchFamily="18" charset="0"/>
              </a:rPr>
              <a:t>    Example of the “stimulus lines”</a:t>
            </a:r>
            <a:endParaRPr lang="en-US" sz="2400" dirty="0">
              <a:latin typeface="Times New Roman" pitchFamily="18" charset="0"/>
            </a:endParaRPr>
          </a:p>
        </p:txBody>
      </p:sp>
      <p:sp>
        <p:nvSpPr>
          <p:cNvPr id="5" name="Rectangle 4"/>
          <p:cNvSpPr>
            <a:spLocks noChangeArrowheads="1"/>
          </p:cNvSpPr>
          <p:nvPr/>
        </p:nvSpPr>
        <p:spPr bwMode="auto">
          <a:xfrm>
            <a:off x="5257800" y="4181496"/>
            <a:ext cx="2133600" cy="457200"/>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rPr>
              <a:t>1       2        3</a:t>
            </a:r>
          </a:p>
        </p:txBody>
      </p:sp>
      <p:sp>
        <p:nvSpPr>
          <p:cNvPr id="6" name="Rectangle 5"/>
          <p:cNvSpPr>
            <a:spLocks noChangeArrowheads="1"/>
          </p:cNvSpPr>
          <p:nvPr/>
        </p:nvSpPr>
        <p:spPr bwMode="auto">
          <a:xfrm>
            <a:off x="5029200" y="2276496"/>
            <a:ext cx="1981200" cy="2286000"/>
          </a:xfrm>
          <a:prstGeom prst="rect">
            <a:avLst/>
          </a:prstGeom>
          <a:noFill/>
          <a:ln w="28575">
            <a:noFill/>
            <a:miter lim="800000"/>
            <a:headEnd/>
            <a:tailEnd/>
          </a:ln>
        </p:spPr>
        <p:txBody>
          <a:bodyPr wrap="none" anchor="ctr">
            <a:spAutoFit/>
          </a:bodyPr>
          <a:lstStyle/>
          <a:p>
            <a:endParaRPr lang="en-US"/>
          </a:p>
        </p:txBody>
      </p:sp>
      <p:sp>
        <p:nvSpPr>
          <p:cNvPr id="7" name="Rectangle 6"/>
          <p:cNvSpPr>
            <a:spLocks noChangeArrowheads="1"/>
          </p:cNvSpPr>
          <p:nvPr/>
        </p:nvSpPr>
        <p:spPr bwMode="auto">
          <a:xfrm>
            <a:off x="1447800" y="2276496"/>
            <a:ext cx="2362200" cy="2362200"/>
          </a:xfrm>
          <a:prstGeom prst="rect">
            <a:avLst/>
          </a:prstGeom>
          <a:noFill/>
          <a:ln w="28575">
            <a:noFill/>
            <a:miter lim="800000"/>
            <a:headEnd/>
            <a:tailEnd/>
          </a:ln>
        </p:spPr>
        <p:txBody>
          <a:bodyPr anchor="ctr">
            <a:spAutoFit/>
          </a:bodyPr>
          <a:lstStyle/>
          <a:p>
            <a:endParaRPr lang="en-US"/>
          </a:p>
        </p:txBody>
      </p:sp>
      <p:sp>
        <p:nvSpPr>
          <p:cNvPr id="8" name="Rectangle 7"/>
          <p:cNvSpPr>
            <a:spLocks noChangeArrowheads="1"/>
          </p:cNvSpPr>
          <p:nvPr/>
        </p:nvSpPr>
        <p:spPr bwMode="auto">
          <a:xfrm>
            <a:off x="1447800" y="2276496"/>
            <a:ext cx="1905000" cy="22860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9" name="Line 8"/>
          <p:cNvSpPr>
            <a:spLocks noChangeShapeType="1"/>
          </p:cNvSpPr>
          <p:nvPr/>
        </p:nvSpPr>
        <p:spPr bwMode="auto">
          <a:xfrm>
            <a:off x="2438400" y="3419496"/>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0" name="Line 9"/>
          <p:cNvSpPr>
            <a:spLocks noChangeShapeType="1"/>
          </p:cNvSpPr>
          <p:nvPr/>
        </p:nvSpPr>
        <p:spPr bwMode="auto">
          <a:xfrm>
            <a:off x="6858000" y="3038496"/>
            <a:ext cx="0" cy="1143000"/>
          </a:xfrm>
          <a:prstGeom prst="line">
            <a:avLst/>
          </a:prstGeom>
          <a:noFill/>
          <a:ln w="79375">
            <a:solidFill>
              <a:srgbClr val="003300"/>
            </a:solidFill>
            <a:round/>
            <a:headEnd/>
            <a:tailEnd/>
          </a:ln>
        </p:spPr>
        <p:txBody>
          <a:bodyPr anchor="ctr">
            <a:spAutoFit/>
          </a:bodyPr>
          <a:lstStyle/>
          <a:p>
            <a:endParaRPr lang="en-US"/>
          </a:p>
        </p:txBody>
      </p:sp>
      <p:sp>
        <p:nvSpPr>
          <p:cNvPr id="11" name="Line 10"/>
          <p:cNvSpPr>
            <a:spLocks noChangeShapeType="1"/>
          </p:cNvSpPr>
          <p:nvPr/>
        </p:nvSpPr>
        <p:spPr bwMode="auto">
          <a:xfrm>
            <a:off x="6172200" y="3419496"/>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2" name="Line 11"/>
          <p:cNvSpPr>
            <a:spLocks noChangeShapeType="1"/>
          </p:cNvSpPr>
          <p:nvPr/>
        </p:nvSpPr>
        <p:spPr bwMode="auto">
          <a:xfrm>
            <a:off x="5486400" y="2733696"/>
            <a:ext cx="0" cy="1447800"/>
          </a:xfrm>
          <a:prstGeom prst="line">
            <a:avLst/>
          </a:prstGeom>
          <a:noFill/>
          <a:ln w="79375">
            <a:solidFill>
              <a:srgbClr val="003300"/>
            </a:solidFill>
            <a:round/>
            <a:headEnd/>
            <a:tailEnd/>
          </a:ln>
        </p:spPr>
        <p:txBody>
          <a:bodyPr anchor="ctr">
            <a:spAutoFit/>
          </a:bodyPr>
          <a:lstStyle/>
          <a:p>
            <a:endParaRPr lang="en-US"/>
          </a:p>
        </p:txBody>
      </p:sp>
      <p:sp>
        <p:nvSpPr>
          <p:cNvPr id="13" name="Text Box 12"/>
          <p:cNvSpPr txBox="1">
            <a:spLocks noChangeArrowheads="1"/>
          </p:cNvSpPr>
          <p:nvPr/>
        </p:nvSpPr>
        <p:spPr bwMode="auto">
          <a:xfrm>
            <a:off x="1371600" y="4791096"/>
            <a:ext cx="1900238" cy="457200"/>
          </a:xfrm>
          <a:prstGeom prst="rect">
            <a:avLst/>
          </a:prstGeom>
          <a:noFill/>
          <a:ln w="28575">
            <a:noFill/>
            <a:miter lim="800000"/>
            <a:headEnd/>
            <a:tailEnd/>
          </a:ln>
        </p:spPr>
        <p:txBody>
          <a:bodyPr wrap="none" anchor="ctr">
            <a:spAutoFit/>
          </a:bodyPr>
          <a:lstStyle/>
          <a:p>
            <a:pPr algn="ctr" eaLnBrk="0" hangingPunct="0"/>
            <a:r>
              <a:rPr lang="en-US" sz="2400">
                <a:solidFill>
                  <a:schemeClr val="bg1"/>
                </a:solidFill>
                <a:latin typeface="Times New Roman" pitchFamily="18" charset="0"/>
              </a:rPr>
              <a:t>Standard Line</a:t>
            </a:r>
          </a:p>
        </p:txBody>
      </p:sp>
      <p:sp>
        <p:nvSpPr>
          <p:cNvPr id="14" name="Text Box 13"/>
          <p:cNvSpPr txBox="1">
            <a:spLocks noChangeArrowheads="1"/>
          </p:cNvSpPr>
          <p:nvPr/>
        </p:nvSpPr>
        <p:spPr bwMode="auto">
          <a:xfrm>
            <a:off x="4876800" y="4791096"/>
            <a:ext cx="2425700" cy="457200"/>
          </a:xfrm>
          <a:prstGeom prst="rect">
            <a:avLst/>
          </a:prstGeom>
          <a:noFill/>
          <a:ln w="28575">
            <a:noFill/>
            <a:miter lim="800000"/>
            <a:headEnd/>
            <a:tailEnd/>
          </a:ln>
        </p:spPr>
        <p:txBody>
          <a:bodyPr wrap="none" anchor="ctr">
            <a:spAutoFit/>
          </a:bodyPr>
          <a:lstStyle/>
          <a:p>
            <a:pPr algn="ctr" eaLnBrk="0" hangingPunct="0"/>
            <a:r>
              <a:rPr lang="en-US" sz="2400">
                <a:solidFill>
                  <a:schemeClr val="bg1"/>
                </a:solidFill>
                <a:latin typeface="Times New Roman" pitchFamily="18" charset="0"/>
              </a:rPr>
              <a:t>Comparison Lines</a:t>
            </a:r>
          </a:p>
        </p:txBody>
      </p:sp>
      <p:sp>
        <p:nvSpPr>
          <p:cNvPr id="15" name="Text Box 14"/>
          <p:cNvSpPr txBox="1">
            <a:spLocks noChangeArrowheads="1"/>
          </p:cNvSpPr>
          <p:nvPr/>
        </p:nvSpPr>
        <p:spPr bwMode="auto">
          <a:xfrm>
            <a:off x="7772400" y="5715000"/>
            <a:ext cx="1003300" cy="457200"/>
          </a:xfrm>
          <a:prstGeom prst="rect">
            <a:avLst/>
          </a:prstGeom>
          <a:noFill/>
          <a:ln w="28575">
            <a:noFill/>
            <a:miter lim="800000"/>
            <a:headEnd/>
            <a:tailEnd/>
          </a:ln>
        </p:spPr>
        <p:txBody>
          <a:bodyPr wrap="none" anchor="ctr">
            <a:spAutoFit/>
          </a:bodyPr>
          <a:lstStyle/>
          <a:p>
            <a:pPr algn="ctr" eaLnBrk="0" hangingPunct="0"/>
            <a:r>
              <a:rPr lang="en-US" sz="2400" dirty="0">
                <a:solidFill>
                  <a:srgbClr val="FFFF99"/>
                </a:solidFill>
                <a:latin typeface="Times New Roman" pitchFamily="18" charset="0"/>
              </a:rPr>
              <a:t>Trial 1</a:t>
            </a:r>
          </a:p>
        </p:txBody>
      </p:sp>
      <p:grpSp>
        <p:nvGrpSpPr>
          <p:cNvPr id="16" name="Group 15"/>
          <p:cNvGrpSpPr/>
          <p:nvPr/>
        </p:nvGrpSpPr>
        <p:grpSpPr>
          <a:xfrm>
            <a:off x="341240" y="351297"/>
            <a:ext cx="1929835" cy="791243"/>
            <a:chOff x="575622" y="60322"/>
            <a:chExt cx="1929835" cy="791243"/>
          </a:xfrm>
          <a:scene3d>
            <a:camera prst="orthographicFront">
              <a:rot lat="0" lon="0" rev="0"/>
            </a:camera>
            <a:lightRig rig="contrasting" dir="t">
              <a:rot lat="0" lon="0" rev="1200000"/>
            </a:lightRig>
          </a:scene3d>
        </p:grpSpPr>
        <p:sp>
          <p:nvSpPr>
            <p:cNvPr id="17" name="Rounded Rectangle 16"/>
            <p:cNvSpPr/>
            <p:nvPr/>
          </p:nvSpPr>
          <p:spPr>
            <a:xfrm>
              <a:off x="575622" y="60322"/>
              <a:ext cx="1910785" cy="791243"/>
            </a:xfrm>
            <a:prstGeom prst="roundRect">
              <a:avLst>
                <a:gd name="adj" fmla="val 10000"/>
              </a:avLst>
            </a:prstGeom>
            <a:sp3d z="-300000" contourW="19050" prstMaterial="metal">
              <a:bevelT w="88900" h="203200"/>
              <a:bevelB w="165100" h="254000"/>
            </a:sp3d>
          </p:spPr>
          <p:style>
            <a:lnRef idx="0">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641022" y="106672"/>
              <a:ext cx="1864435" cy="74489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Conformity &amp; Independence</a:t>
              </a:r>
              <a:endParaRPr lang="en-US" sz="1600" kern="1200" dirty="0"/>
            </a:p>
          </p:txBody>
        </p:sp>
      </p:grpSp>
    </p:spTree>
    <p:extLst>
      <p:ext uri="{BB962C8B-B14F-4D97-AF65-F5344CB8AC3E}">
        <p14:creationId xmlns:p14="http://schemas.microsoft.com/office/powerpoint/2010/main" val="3222975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24400" y="2071704"/>
            <a:ext cx="2667000" cy="24384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3" name="Rectangle 4"/>
          <p:cNvSpPr>
            <a:spLocks noChangeArrowheads="1"/>
          </p:cNvSpPr>
          <p:nvPr/>
        </p:nvSpPr>
        <p:spPr bwMode="auto">
          <a:xfrm>
            <a:off x="5257800" y="4052904"/>
            <a:ext cx="2133600" cy="457200"/>
          </a:xfrm>
          <a:prstGeom prst="rect">
            <a:avLst/>
          </a:prstGeom>
          <a:noFill/>
          <a:ln w="28575">
            <a:noFill/>
            <a:miter lim="800000"/>
            <a:headEnd/>
            <a:tailEnd/>
          </a:ln>
        </p:spPr>
        <p:txBody>
          <a:bodyPr anchor="ctr">
            <a:spAutoFit/>
          </a:bodyPr>
          <a:lstStyle/>
          <a:p>
            <a:pPr eaLnBrk="0" hangingPunct="0"/>
            <a:r>
              <a:rPr lang="en-US" sz="2400">
                <a:latin typeface="Times New Roman" pitchFamily="18" charset="0"/>
              </a:rPr>
              <a:t>1       2        3</a:t>
            </a:r>
          </a:p>
        </p:txBody>
      </p:sp>
      <p:sp>
        <p:nvSpPr>
          <p:cNvPr id="4" name="Rectangle 5"/>
          <p:cNvSpPr>
            <a:spLocks noChangeArrowheads="1"/>
          </p:cNvSpPr>
          <p:nvPr/>
        </p:nvSpPr>
        <p:spPr bwMode="auto">
          <a:xfrm>
            <a:off x="5029200" y="2147904"/>
            <a:ext cx="1981200" cy="2286000"/>
          </a:xfrm>
          <a:prstGeom prst="rect">
            <a:avLst/>
          </a:prstGeom>
          <a:noFill/>
          <a:ln w="28575">
            <a:noFill/>
            <a:miter lim="800000"/>
            <a:headEnd/>
            <a:tailEnd/>
          </a:ln>
        </p:spPr>
        <p:txBody>
          <a:bodyPr wrap="none" anchor="ctr">
            <a:spAutoFit/>
          </a:bodyPr>
          <a:lstStyle/>
          <a:p>
            <a:endParaRPr lang="en-US"/>
          </a:p>
        </p:txBody>
      </p:sp>
      <p:sp>
        <p:nvSpPr>
          <p:cNvPr id="5" name="Rectangle 6"/>
          <p:cNvSpPr>
            <a:spLocks noChangeArrowheads="1"/>
          </p:cNvSpPr>
          <p:nvPr/>
        </p:nvSpPr>
        <p:spPr bwMode="auto">
          <a:xfrm>
            <a:off x="1447800" y="2147904"/>
            <a:ext cx="2362200" cy="2362200"/>
          </a:xfrm>
          <a:prstGeom prst="rect">
            <a:avLst/>
          </a:prstGeom>
          <a:noFill/>
          <a:ln w="28575">
            <a:noFill/>
            <a:miter lim="800000"/>
            <a:headEnd/>
            <a:tailEnd/>
          </a:ln>
        </p:spPr>
        <p:txBody>
          <a:bodyPr anchor="ctr">
            <a:spAutoFit/>
          </a:bodyPr>
          <a:lstStyle/>
          <a:p>
            <a:endParaRPr lang="en-US"/>
          </a:p>
        </p:txBody>
      </p:sp>
      <p:sp>
        <p:nvSpPr>
          <p:cNvPr id="6" name="Rectangle 7"/>
          <p:cNvSpPr>
            <a:spLocks noChangeArrowheads="1"/>
          </p:cNvSpPr>
          <p:nvPr/>
        </p:nvSpPr>
        <p:spPr bwMode="auto">
          <a:xfrm>
            <a:off x="1447800" y="2147904"/>
            <a:ext cx="1905000" cy="2286000"/>
          </a:xfrm>
          <a:prstGeom prst="rect">
            <a:avLst/>
          </a:prstGeom>
          <a:solidFill>
            <a:schemeClr val="bg1"/>
          </a:solidFill>
          <a:ln w="28575">
            <a:solidFill>
              <a:schemeClr val="bg1"/>
            </a:solidFill>
            <a:miter lim="800000"/>
            <a:headEnd/>
            <a:tailEnd/>
          </a:ln>
        </p:spPr>
        <p:txBody>
          <a:bodyPr wrap="none" anchor="ctr">
            <a:spAutoFit/>
          </a:bodyPr>
          <a:lstStyle/>
          <a:p>
            <a:endParaRPr lang="en-US"/>
          </a:p>
        </p:txBody>
      </p:sp>
      <p:sp>
        <p:nvSpPr>
          <p:cNvPr id="7" name="Line 8"/>
          <p:cNvSpPr>
            <a:spLocks noChangeShapeType="1"/>
          </p:cNvSpPr>
          <p:nvPr/>
        </p:nvSpPr>
        <p:spPr bwMode="auto">
          <a:xfrm>
            <a:off x="2438400" y="2528904"/>
            <a:ext cx="0" cy="1524000"/>
          </a:xfrm>
          <a:prstGeom prst="line">
            <a:avLst/>
          </a:prstGeom>
          <a:noFill/>
          <a:ln w="79375">
            <a:solidFill>
              <a:srgbClr val="003300"/>
            </a:solidFill>
            <a:round/>
            <a:headEnd/>
            <a:tailEnd/>
          </a:ln>
        </p:spPr>
        <p:txBody>
          <a:bodyPr anchor="ctr">
            <a:spAutoFit/>
          </a:bodyPr>
          <a:lstStyle/>
          <a:p>
            <a:endParaRPr lang="en-US"/>
          </a:p>
        </p:txBody>
      </p:sp>
      <p:sp>
        <p:nvSpPr>
          <p:cNvPr id="8" name="Line 9"/>
          <p:cNvSpPr>
            <a:spLocks noChangeShapeType="1"/>
          </p:cNvSpPr>
          <p:nvPr/>
        </p:nvSpPr>
        <p:spPr bwMode="auto">
          <a:xfrm>
            <a:off x="6858000" y="2605104"/>
            <a:ext cx="0" cy="1447800"/>
          </a:xfrm>
          <a:prstGeom prst="line">
            <a:avLst/>
          </a:prstGeom>
          <a:noFill/>
          <a:ln w="79375">
            <a:solidFill>
              <a:srgbClr val="003300"/>
            </a:solidFill>
            <a:round/>
            <a:headEnd/>
            <a:tailEnd/>
          </a:ln>
        </p:spPr>
        <p:txBody>
          <a:bodyPr anchor="ctr">
            <a:spAutoFit/>
          </a:bodyPr>
          <a:lstStyle/>
          <a:p>
            <a:endParaRPr lang="en-US"/>
          </a:p>
        </p:txBody>
      </p:sp>
      <p:sp>
        <p:nvSpPr>
          <p:cNvPr id="9" name="Line 10"/>
          <p:cNvSpPr>
            <a:spLocks noChangeShapeType="1"/>
          </p:cNvSpPr>
          <p:nvPr/>
        </p:nvSpPr>
        <p:spPr bwMode="auto">
          <a:xfrm>
            <a:off x="6172200" y="3290904"/>
            <a:ext cx="0" cy="762000"/>
          </a:xfrm>
          <a:prstGeom prst="line">
            <a:avLst/>
          </a:prstGeom>
          <a:noFill/>
          <a:ln w="79375">
            <a:solidFill>
              <a:srgbClr val="003300"/>
            </a:solidFill>
            <a:round/>
            <a:headEnd/>
            <a:tailEnd/>
          </a:ln>
        </p:spPr>
        <p:txBody>
          <a:bodyPr wrap="none" anchor="ctr">
            <a:spAutoFit/>
          </a:bodyPr>
          <a:lstStyle/>
          <a:p>
            <a:endParaRPr lang="en-US"/>
          </a:p>
        </p:txBody>
      </p:sp>
      <p:sp>
        <p:nvSpPr>
          <p:cNvPr id="10" name="Line 11"/>
          <p:cNvSpPr>
            <a:spLocks noChangeShapeType="1"/>
          </p:cNvSpPr>
          <p:nvPr/>
        </p:nvSpPr>
        <p:spPr bwMode="auto">
          <a:xfrm>
            <a:off x="5486400" y="2986104"/>
            <a:ext cx="0" cy="1066800"/>
          </a:xfrm>
          <a:prstGeom prst="line">
            <a:avLst/>
          </a:prstGeom>
          <a:noFill/>
          <a:ln w="79375">
            <a:solidFill>
              <a:srgbClr val="003300"/>
            </a:solidFill>
            <a:round/>
            <a:headEnd/>
            <a:tailEnd/>
          </a:ln>
        </p:spPr>
        <p:txBody>
          <a:bodyPr anchor="ctr">
            <a:spAutoFit/>
          </a:bodyPr>
          <a:lstStyle/>
          <a:p>
            <a:endParaRPr lang="en-US"/>
          </a:p>
        </p:txBody>
      </p:sp>
      <p:sp>
        <p:nvSpPr>
          <p:cNvPr id="11" name="Text Box 12"/>
          <p:cNvSpPr txBox="1">
            <a:spLocks noChangeArrowheads="1"/>
          </p:cNvSpPr>
          <p:nvPr/>
        </p:nvSpPr>
        <p:spPr bwMode="auto">
          <a:xfrm>
            <a:off x="1371600" y="4662504"/>
            <a:ext cx="1900238" cy="457200"/>
          </a:xfrm>
          <a:prstGeom prst="rect">
            <a:avLst/>
          </a:prstGeom>
          <a:noFill/>
          <a:ln w="28575">
            <a:noFill/>
            <a:miter lim="800000"/>
            <a:headEnd/>
            <a:tailEnd/>
          </a:ln>
        </p:spPr>
        <p:txBody>
          <a:bodyPr wrap="none" anchor="ctr">
            <a:spAutoFit/>
          </a:bodyPr>
          <a:lstStyle/>
          <a:p>
            <a:pPr algn="ctr" eaLnBrk="0" hangingPunct="0"/>
            <a:r>
              <a:rPr lang="en-US" sz="2400">
                <a:solidFill>
                  <a:srgbClr val="FFFF99"/>
                </a:solidFill>
                <a:latin typeface="Times New Roman" pitchFamily="18" charset="0"/>
              </a:rPr>
              <a:t>Standard Line</a:t>
            </a:r>
          </a:p>
        </p:txBody>
      </p:sp>
      <p:sp>
        <p:nvSpPr>
          <p:cNvPr id="12" name="Text Box 13"/>
          <p:cNvSpPr txBox="1">
            <a:spLocks noChangeArrowheads="1"/>
          </p:cNvSpPr>
          <p:nvPr/>
        </p:nvSpPr>
        <p:spPr bwMode="auto">
          <a:xfrm>
            <a:off x="4876800" y="4662504"/>
            <a:ext cx="2425700" cy="457200"/>
          </a:xfrm>
          <a:prstGeom prst="rect">
            <a:avLst/>
          </a:prstGeom>
          <a:noFill/>
          <a:ln w="28575">
            <a:noFill/>
            <a:miter lim="800000"/>
            <a:headEnd/>
            <a:tailEnd/>
          </a:ln>
        </p:spPr>
        <p:txBody>
          <a:bodyPr wrap="none" anchor="ctr">
            <a:spAutoFit/>
          </a:bodyPr>
          <a:lstStyle/>
          <a:p>
            <a:pPr algn="ctr" eaLnBrk="0" hangingPunct="0"/>
            <a:r>
              <a:rPr lang="en-US" sz="2400" dirty="0">
                <a:solidFill>
                  <a:srgbClr val="FFFF99"/>
                </a:solidFill>
                <a:latin typeface="Times New Roman" pitchFamily="18" charset="0"/>
              </a:rPr>
              <a:t>Comparison Lines</a:t>
            </a:r>
          </a:p>
        </p:txBody>
      </p:sp>
      <p:sp>
        <p:nvSpPr>
          <p:cNvPr id="13" name="Text Box 14"/>
          <p:cNvSpPr txBox="1">
            <a:spLocks noChangeArrowheads="1"/>
          </p:cNvSpPr>
          <p:nvPr/>
        </p:nvSpPr>
        <p:spPr bwMode="auto">
          <a:xfrm>
            <a:off x="762000" y="381000"/>
            <a:ext cx="1003300" cy="457200"/>
          </a:xfrm>
          <a:prstGeom prst="rect">
            <a:avLst/>
          </a:prstGeom>
          <a:noFill/>
          <a:ln w="28575">
            <a:noFill/>
            <a:miter lim="800000"/>
            <a:headEnd/>
            <a:tailEnd/>
          </a:ln>
        </p:spPr>
        <p:txBody>
          <a:bodyPr wrap="none" anchor="ctr">
            <a:spAutoFit/>
          </a:bodyPr>
          <a:lstStyle/>
          <a:p>
            <a:pPr algn="ctr" eaLnBrk="0" hangingPunct="0"/>
            <a:r>
              <a:rPr lang="en-US" sz="2400" dirty="0">
                <a:latin typeface="Times New Roman" pitchFamily="18" charset="0"/>
              </a:rPr>
              <a:t>Trial 2</a:t>
            </a:r>
          </a:p>
        </p:txBody>
      </p:sp>
    </p:spTree>
    <p:extLst>
      <p:ext uri="{BB962C8B-B14F-4D97-AF65-F5344CB8AC3E}">
        <p14:creationId xmlns:p14="http://schemas.microsoft.com/office/powerpoint/2010/main" val="991678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ags/tag2.xml><?xml version="1.0" encoding="utf-8"?>
<p:tagLst xmlns:a="http://schemas.openxmlformats.org/drawingml/2006/main" xmlns:r="http://schemas.openxmlformats.org/officeDocument/2006/relationships" xmlns:p="http://schemas.openxmlformats.org/presentationml/2006/main">
  <p:tag name="TIMING" val="|7.6"/>
</p:tagLst>
</file>

<file path=ppt/tags/tag3.xml><?xml version="1.0" encoding="utf-8"?>
<p:tagLst xmlns:a="http://schemas.openxmlformats.org/drawingml/2006/main" xmlns:r="http://schemas.openxmlformats.org/officeDocument/2006/relationships" xmlns:p="http://schemas.openxmlformats.org/presentationml/2006/main">
  <p:tag name="TIMING" val="|7.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1429</TotalTime>
  <Words>2729</Words>
  <Application>Microsoft Office PowerPoint</Application>
  <PresentationFormat>On-screen Show (4:3)</PresentationFormat>
  <Paragraphs>378</Paragraphs>
  <Slides>49</Slides>
  <Notes>31</Notes>
  <HiddenSlides>0</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Civic</vt:lpstr>
      <vt:lpstr>Office Theme</vt:lpstr>
      <vt:lpstr>Chart</vt:lpstr>
      <vt:lpstr>Paint Shop Pro Image</vt:lpstr>
      <vt:lpstr>7 Influence</vt:lpstr>
      <vt:lpstr>PowerPoint Presentation</vt:lpstr>
      <vt:lpstr>PowerPoint Presentation</vt:lpstr>
      <vt:lpstr>PowerPoint Presentation</vt:lpstr>
      <vt:lpstr>PowerPoint Presentation</vt:lpstr>
      <vt:lpstr>PowerPoint Presentation</vt:lpstr>
      <vt:lpstr>Asch’s studies of conformity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Do People Resist the Group's Influence and Instead Change the Group? </vt:lpstr>
      <vt:lpstr>Reversing Asch: Moscovici’s study of a consistent minority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effectiveness/accuracy of juries is difficult to calibrate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Forsyth</dc:creator>
  <cp:lastModifiedBy>Don Forsyth</cp:lastModifiedBy>
  <cp:revision>142</cp:revision>
  <dcterms:created xsi:type="dcterms:W3CDTF">2009-11-01T22:59:28Z</dcterms:created>
  <dcterms:modified xsi:type="dcterms:W3CDTF">2013-02-28T05:07:20Z</dcterms:modified>
</cp:coreProperties>
</file>