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9"/>
  </p:notesMasterIdLst>
  <p:sldIdLst>
    <p:sldId id="422" r:id="rId2"/>
    <p:sldId id="446" r:id="rId3"/>
    <p:sldId id="447" r:id="rId4"/>
    <p:sldId id="498" r:id="rId5"/>
    <p:sldId id="500" r:id="rId6"/>
    <p:sldId id="501" r:id="rId7"/>
    <p:sldId id="458" r:id="rId8"/>
    <p:sldId id="448" r:id="rId9"/>
    <p:sldId id="449" r:id="rId10"/>
    <p:sldId id="450" r:id="rId11"/>
    <p:sldId id="451" r:id="rId12"/>
    <p:sldId id="493" r:id="rId13"/>
    <p:sldId id="453" r:id="rId14"/>
    <p:sldId id="454" r:id="rId15"/>
    <p:sldId id="455" r:id="rId16"/>
    <p:sldId id="497" r:id="rId17"/>
    <p:sldId id="460" r:id="rId18"/>
    <p:sldId id="462" r:id="rId19"/>
    <p:sldId id="463" r:id="rId20"/>
    <p:sldId id="509" r:id="rId21"/>
    <p:sldId id="510" r:id="rId22"/>
    <p:sldId id="511" r:id="rId23"/>
    <p:sldId id="464" r:id="rId24"/>
    <p:sldId id="465" r:id="rId25"/>
    <p:sldId id="466" r:id="rId26"/>
    <p:sldId id="467" r:id="rId27"/>
    <p:sldId id="503" r:id="rId28"/>
    <p:sldId id="468" r:id="rId29"/>
    <p:sldId id="469" r:id="rId30"/>
    <p:sldId id="470" r:id="rId31"/>
    <p:sldId id="471" r:id="rId32"/>
    <p:sldId id="472" r:id="rId33"/>
    <p:sldId id="473" r:id="rId34"/>
    <p:sldId id="474" r:id="rId35"/>
    <p:sldId id="475" r:id="rId36"/>
    <p:sldId id="476" r:id="rId37"/>
    <p:sldId id="492" r:id="rId38"/>
    <p:sldId id="477" r:id="rId39"/>
    <p:sldId id="478" r:id="rId40"/>
    <p:sldId id="505" r:id="rId41"/>
    <p:sldId id="504" r:id="rId42"/>
    <p:sldId id="479" r:id="rId43"/>
    <p:sldId id="480" r:id="rId44"/>
    <p:sldId id="482" r:id="rId45"/>
    <p:sldId id="506" r:id="rId46"/>
    <p:sldId id="508" r:id="rId47"/>
    <p:sldId id="512"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99"/>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18" autoAdjust="0"/>
  </p:normalViewPr>
  <p:slideViewPr>
    <p:cSldViewPr>
      <p:cViewPr>
        <p:scale>
          <a:sx n="66" d="100"/>
          <a:sy n="66" d="100"/>
        </p:scale>
        <p:origin x="-1206" y="-204"/>
      </p:cViewPr>
      <p:guideLst>
        <p:guide orient="horz" pos="2160"/>
        <p:guide pos="2880"/>
      </p:guideLst>
    </p:cSldViewPr>
  </p:slideViewPr>
  <p:outlineViewPr>
    <p:cViewPr>
      <p:scale>
        <a:sx n="33" d="100"/>
        <a:sy n="33" d="100"/>
      </p:scale>
      <p:origin x="0" y="940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9208AC-7487-4285-ABFD-4F91E9F511EA}"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A4A48D3C-7030-43D7-A036-58C52355672B}">
      <dgm:prSet phldrT="[Text]"/>
      <dgm:spPr/>
      <dgm:t>
        <a:bodyPr/>
        <a:lstStyle/>
        <a:p>
          <a:r>
            <a:rPr lang="en-US" dirty="0" smtClean="0"/>
            <a:t>Dominance-submission (Up/Down)</a:t>
          </a:r>
          <a:endParaRPr lang="en-US" dirty="0"/>
        </a:p>
      </dgm:t>
    </dgm:pt>
    <dgm:pt modelId="{EAFDC4F2-B903-4AE5-B8B0-B7E4632A9F30}" type="parTrans" cxnId="{9F193982-BDE1-4EBD-B0E2-CF56FAEB7719}">
      <dgm:prSet/>
      <dgm:spPr/>
      <dgm:t>
        <a:bodyPr/>
        <a:lstStyle/>
        <a:p>
          <a:endParaRPr lang="en-US"/>
        </a:p>
      </dgm:t>
    </dgm:pt>
    <dgm:pt modelId="{72F0CA84-75A5-4CAB-AD49-21803E5920E0}" type="sibTrans" cxnId="{9F193982-BDE1-4EBD-B0E2-CF56FAEB7719}">
      <dgm:prSet/>
      <dgm:spPr/>
      <dgm:t>
        <a:bodyPr/>
        <a:lstStyle/>
        <a:p>
          <a:endParaRPr lang="en-US"/>
        </a:p>
      </dgm:t>
    </dgm:pt>
    <dgm:pt modelId="{9D9C0F06-C962-4BC2-80EA-E132E300BF13}">
      <dgm:prSet phldrT="[Text]"/>
      <dgm:spPr/>
      <dgm:t>
        <a:bodyPr/>
        <a:lstStyle/>
        <a:p>
          <a:r>
            <a:rPr lang="en-US" dirty="0" smtClean="0"/>
            <a:t>Positive-Negative </a:t>
          </a:r>
          <a:endParaRPr lang="en-US" dirty="0"/>
        </a:p>
      </dgm:t>
    </dgm:pt>
    <dgm:pt modelId="{0AD02763-57A1-4ABD-BE94-968C85FCDBE9}" type="parTrans" cxnId="{335DD816-C08B-4F24-A9A7-84BE05B254A2}">
      <dgm:prSet/>
      <dgm:spPr/>
      <dgm:t>
        <a:bodyPr/>
        <a:lstStyle/>
        <a:p>
          <a:endParaRPr lang="en-US"/>
        </a:p>
      </dgm:t>
    </dgm:pt>
    <dgm:pt modelId="{BA6C7D37-C0FB-4EF9-B4CF-6CD3F96D6222}" type="sibTrans" cxnId="{335DD816-C08B-4F24-A9A7-84BE05B254A2}">
      <dgm:prSet/>
      <dgm:spPr/>
      <dgm:t>
        <a:bodyPr/>
        <a:lstStyle/>
        <a:p>
          <a:endParaRPr lang="en-US"/>
        </a:p>
      </dgm:t>
    </dgm:pt>
    <dgm:pt modelId="{B3E8ADE6-8384-478E-92FD-DC7139D9E57D}">
      <dgm:prSet phldrT="[Text]"/>
      <dgm:spPr/>
      <dgm:t>
        <a:bodyPr/>
        <a:lstStyle/>
        <a:p>
          <a:r>
            <a:rPr lang="en-US" dirty="0" smtClean="0"/>
            <a:t>Acceptance of task oriented authority</a:t>
          </a:r>
          <a:endParaRPr lang="en-US" dirty="0"/>
        </a:p>
      </dgm:t>
    </dgm:pt>
    <dgm:pt modelId="{F7D16E41-FDDF-49E4-ABA6-6F0009DB968F}" type="parTrans" cxnId="{B63E455C-4DA0-4092-AFBA-E2037393F6DA}">
      <dgm:prSet/>
      <dgm:spPr/>
      <dgm:t>
        <a:bodyPr/>
        <a:lstStyle/>
        <a:p>
          <a:endParaRPr lang="en-US"/>
        </a:p>
      </dgm:t>
    </dgm:pt>
    <dgm:pt modelId="{26A93837-5E42-48BD-910A-6B6D07B90086}" type="sibTrans" cxnId="{B63E455C-4DA0-4092-AFBA-E2037393F6DA}">
      <dgm:prSet/>
      <dgm:spPr/>
      <dgm:t>
        <a:bodyPr/>
        <a:lstStyle/>
        <a:p>
          <a:endParaRPr lang="en-US"/>
        </a:p>
      </dgm:t>
    </dgm:pt>
    <dgm:pt modelId="{F8B842BA-4AED-42A8-9766-E7BC2C972856}" type="pres">
      <dgm:prSet presAssocID="{EC9208AC-7487-4285-ABFD-4F91E9F511EA}" presName="Name0" presStyleCnt="0">
        <dgm:presLayoutVars>
          <dgm:chMax val="7"/>
          <dgm:dir/>
          <dgm:animLvl val="lvl"/>
          <dgm:resizeHandles val="exact"/>
        </dgm:presLayoutVars>
      </dgm:prSet>
      <dgm:spPr/>
      <dgm:t>
        <a:bodyPr/>
        <a:lstStyle/>
        <a:p>
          <a:endParaRPr lang="en-US"/>
        </a:p>
      </dgm:t>
    </dgm:pt>
    <dgm:pt modelId="{B98FAA1B-8C3D-48D6-98CC-B3276B66860A}" type="pres">
      <dgm:prSet presAssocID="{A4A48D3C-7030-43D7-A036-58C52355672B}" presName="circle1" presStyleLbl="node1" presStyleIdx="0" presStyleCnt="3"/>
      <dgm:spPr/>
    </dgm:pt>
    <dgm:pt modelId="{D3D5C4E0-9804-440C-A90A-A3F7BA3F971B}" type="pres">
      <dgm:prSet presAssocID="{A4A48D3C-7030-43D7-A036-58C52355672B}" presName="space" presStyleCnt="0"/>
      <dgm:spPr/>
    </dgm:pt>
    <dgm:pt modelId="{18EEDB1D-994E-480B-91FC-2FF246C6085E}" type="pres">
      <dgm:prSet presAssocID="{A4A48D3C-7030-43D7-A036-58C52355672B}" presName="rect1" presStyleLbl="alignAcc1" presStyleIdx="0" presStyleCnt="3" custLinFactNeighborX="5013" custLinFactNeighborY="1754"/>
      <dgm:spPr/>
      <dgm:t>
        <a:bodyPr/>
        <a:lstStyle/>
        <a:p>
          <a:endParaRPr lang="en-US"/>
        </a:p>
      </dgm:t>
    </dgm:pt>
    <dgm:pt modelId="{704CDC8D-EC40-4F80-8931-8D167921860A}" type="pres">
      <dgm:prSet presAssocID="{9D9C0F06-C962-4BC2-80EA-E132E300BF13}" presName="vertSpace2" presStyleLbl="node1" presStyleIdx="0" presStyleCnt="3"/>
      <dgm:spPr/>
    </dgm:pt>
    <dgm:pt modelId="{E3B6775D-8E68-4DB6-AD8F-DE3C7F4BE08F}" type="pres">
      <dgm:prSet presAssocID="{9D9C0F06-C962-4BC2-80EA-E132E300BF13}" presName="circle2" presStyleLbl="node1" presStyleIdx="1" presStyleCnt="3"/>
      <dgm:spPr/>
    </dgm:pt>
    <dgm:pt modelId="{D88BC0CB-1ABD-478A-A5F6-0E2FD870EE08}" type="pres">
      <dgm:prSet presAssocID="{9D9C0F06-C962-4BC2-80EA-E132E300BF13}" presName="rect2" presStyleLbl="alignAcc1" presStyleIdx="1" presStyleCnt="3" custLinFactNeighborX="-1504" custLinFactNeighborY="-2969"/>
      <dgm:spPr/>
      <dgm:t>
        <a:bodyPr/>
        <a:lstStyle/>
        <a:p>
          <a:endParaRPr lang="en-US"/>
        </a:p>
      </dgm:t>
    </dgm:pt>
    <dgm:pt modelId="{F7D9DA7A-D12E-4D15-86F2-D19722AE5B3C}" type="pres">
      <dgm:prSet presAssocID="{B3E8ADE6-8384-478E-92FD-DC7139D9E57D}" presName="vertSpace3" presStyleLbl="node1" presStyleIdx="1" presStyleCnt="3"/>
      <dgm:spPr/>
    </dgm:pt>
    <dgm:pt modelId="{18C3BE1F-9299-461C-BF9F-42D4050FF91E}" type="pres">
      <dgm:prSet presAssocID="{B3E8ADE6-8384-478E-92FD-DC7139D9E57D}" presName="circle3" presStyleLbl="node1" presStyleIdx="2" presStyleCnt="3"/>
      <dgm:spPr/>
    </dgm:pt>
    <dgm:pt modelId="{105FA747-4512-4697-AAC6-F3EC54CC0817}" type="pres">
      <dgm:prSet presAssocID="{B3E8ADE6-8384-478E-92FD-DC7139D9E57D}" presName="rect3" presStyleLbl="alignAcc1" presStyleIdx="2" presStyleCnt="3"/>
      <dgm:spPr/>
      <dgm:t>
        <a:bodyPr/>
        <a:lstStyle/>
        <a:p>
          <a:endParaRPr lang="en-US"/>
        </a:p>
      </dgm:t>
    </dgm:pt>
    <dgm:pt modelId="{60C900B5-BA9F-46FD-9FB5-05C9861960AD}" type="pres">
      <dgm:prSet presAssocID="{A4A48D3C-7030-43D7-A036-58C52355672B}" presName="rect1ParTxNoCh" presStyleLbl="alignAcc1" presStyleIdx="2" presStyleCnt="3">
        <dgm:presLayoutVars>
          <dgm:chMax val="1"/>
          <dgm:bulletEnabled val="1"/>
        </dgm:presLayoutVars>
      </dgm:prSet>
      <dgm:spPr/>
      <dgm:t>
        <a:bodyPr/>
        <a:lstStyle/>
        <a:p>
          <a:endParaRPr lang="en-US"/>
        </a:p>
      </dgm:t>
    </dgm:pt>
    <dgm:pt modelId="{F61163F0-B485-48F8-A4EB-262595E72011}" type="pres">
      <dgm:prSet presAssocID="{9D9C0F06-C962-4BC2-80EA-E132E300BF13}" presName="rect2ParTxNoCh" presStyleLbl="alignAcc1" presStyleIdx="2" presStyleCnt="3">
        <dgm:presLayoutVars>
          <dgm:chMax val="1"/>
          <dgm:bulletEnabled val="1"/>
        </dgm:presLayoutVars>
      </dgm:prSet>
      <dgm:spPr/>
      <dgm:t>
        <a:bodyPr/>
        <a:lstStyle/>
        <a:p>
          <a:endParaRPr lang="en-US"/>
        </a:p>
      </dgm:t>
    </dgm:pt>
    <dgm:pt modelId="{F75A0F3D-CA14-4DF2-BC0F-7AF63D901C08}" type="pres">
      <dgm:prSet presAssocID="{B3E8ADE6-8384-478E-92FD-DC7139D9E57D}" presName="rect3ParTxNoCh" presStyleLbl="alignAcc1" presStyleIdx="2" presStyleCnt="3">
        <dgm:presLayoutVars>
          <dgm:chMax val="1"/>
          <dgm:bulletEnabled val="1"/>
        </dgm:presLayoutVars>
      </dgm:prSet>
      <dgm:spPr/>
      <dgm:t>
        <a:bodyPr/>
        <a:lstStyle/>
        <a:p>
          <a:endParaRPr lang="en-US"/>
        </a:p>
      </dgm:t>
    </dgm:pt>
  </dgm:ptLst>
  <dgm:cxnLst>
    <dgm:cxn modelId="{0583F390-C53B-4B5A-B5DF-E694C527797B}" type="presOf" srcId="{9D9C0F06-C962-4BC2-80EA-E132E300BF13}" destId="{F61163F0-B485-48F8-A4EB-262595E72011}" srcOrd="1" destOrd="0" presId="urn:microsoft.com/office/officeart/2005/8/layout/target3"/>
    <dgm:cxn modelId="{F9EC7AC8-171C-468A-8ADF-131940FB7B1D}" type="presOf" srcId="{9D9C0F06-C962-4BC2-80EA-E132E300BF13}" destId="{D88BC0CB-1ABD-478A-A5F6-0E2FD870EE08}" srcOrd="0" destOrd="0" presId="urn:microsoft.com/office/officeart/2005/8/layout/target3"/>
    <dgm:cxn modelId="{335DD816-C08B-4F24-A9A7-84BE05B254A2}" srcId="{EC9208AC-7487-4285-ABFD-4F91E9F511EA}" destId="{9D9C0F06-C962-4BC2-80EA-E132E300BF13}" srcOrd="1" destOrd="0" parTransId="{0AD02763-57A1-4ABD-BE94-968C85FCDBE9}" sibTransId="{BA6C7D37-C0FB-4EF9-B4CF-6CD3F96D6222}"/>
    <dgm:cxn modelId="{9F193982-BDE1-4EBD-B0E2-CF56FAEB7719}" srcId="{EC9208AC-7487-4285-ABFD-4F91E9F511EA}" destId="{A4A48D3C-7030-43D7-A036-58C52355672B}" srcOrd="0" destOrd="0" parTransId="{EAFDC4F2-B903-4AE5-B8B0-B7E4632A9F30}" sibTransId="{72F0CA84-75A5-4CAB-AD49-21803E5920E0}"/>
    <dgm:cxn modelId="{15CE797E-F88E-4247-B40D-E63A7E8978B3}" type="presOf" srcId="{A4A48D3C-7030-43D7-A036-58C52355672B}" destId="{18EEDB1D-994E-480B-91FC-2FF246C6085E}" srcOrd="0" destOrd="0" presId="urn:microsoft.com/office/officeart/2005/8/layout/target3"/>
    <dgm:cxn modelId="{494B1260-261C-4BFE-81DC-A60F42F66E99}" type="presOf" srcId="{B3E8ADE6-8384-478E-92FD-DC7139D9E57D}" destId="{105FA747-4512-4697-AAC6-F3EC54CC0817}" srcOrd="0" destOrd="0" presId="urn:microsoft.com/office/officeart/2005/8/layout/target3"/>
    <dgm:cxn modelId="{1ACE89DF-B38E-4CAE-B2AC-4E34E1DD8347}" type="presOf" srcId="{EC9208AC-7487-4285-ABFD-4F91E9F511EA}" destId="{F8B842BA-4AED-42A8-9766-E7BC2C972856}" srcOrd="0" destOrd="0" presId="urn:microsoft.com/office/officeart/2005/8/layout/target3"/>
    <dgm:cxn modelId="{5BE37D85-F005-4A04-81DB-885D80E96527}" type="presOf" srcId="{A4A48D3C-7030-43D7-A036-58C52355672B}" destId="{60C900B5-BA9F-46FD-9FB5-05C9861960AD}" srcOrd="1" destOrd="0" presId="urn:microsoft.com/office/officeart/2005/8/layout/target3"/>
    <dgm:cxn modelId="{850EA525-6620-4231-84F8-91AA4B4DBBD7}" type="presOf" srcId="{B3E8ADE6-8384-478E-92FD-DC7139D9E57D}" destId="{F75A0F3D-CA14-4DF2-BC0F-7AF63D901C08}" srcOrd="1" destOrd="0" presId="urn:microsoft.com/office/officeart/2005/8/layout/target3"/>
    <dgm:cxn modelId="{B63E455C-4DA0-4092-AFBA-E2037393F6DA}" srcId="{EC9208AC-7487-4285-ABFD-4F91E9F511EA}" destId="{B3E8ADE6-8384-478E-92FD-DC7139D9E57D}" srcOrd="2" destOrd="0" parTransId="{F7D16E41-FDDF-49E4-ABA6-6F0009DB968F}" sibTransId="{26A93837-5E42-48BD-910A-6B6D07B90086}"/>
    <dgm:cxn modelId="{427A519D-1ACA-437F-AD33-DCA27D02A311}" type="presParOf" srcId="{F8B842BA-4AED-42A8-9766-E7BC2C972856}" destId="{B98FAA1B-8C3D-48D6-98CC-B3276B66860A}" srcOrd="0" destOrd="0" presId="urn:microsoft.com/office/officeart/2005/8/layout/target3"/>
    <dgm:cxn modelId="{6A34308D-D482-476E-992A-CBCC29883BA6}" type="presParOf" srcId="{F8B842BA-4AED-42A8-9766-E7BC2C972856}" destId="{D3D5C4E0-9804-440C-A90A-A3F7BA3F971B}" srcOrd="1" destOrd="0" presId="urn:microsoft.com/office/officeart/2005/8/layout/target3"/>
    <dgm:cxn modelId="{F0C67B3B-A817-4148-8BBE-C1514992864E}" type="presParOf" srcId="{F8B842BA-4AED-42A8-9766-E7BC2C972856}" destId="{18EEDB1D-994E-480B-91FC-2FF246C6085E}" srcOrd="2" destOrd="0" presId="urn:microsoft.com/office/officeart/2005/8/layout/target3"/>
    <dgm:cxn modelId="{E2BC6E24-7B22-4682-A1F9-BA6ED6A0335E}" type="presParOf" srcId="{F8B842BA-4AED-42A8-9766-E7BC2C972856}" destId="{704CDC8D-EC40-4F80-8931-8D167921860A}" srcOrd="3" destOrd="0" presId="urn:microsoft.com/office/officeart/2005/8/layout/target3"/>
    <dgm:cxn modelId="{F6792EDD-66E8-44E2-893C-74331214B976}" type="presParOf" srcId="{F8B842BA-4AED-42A8-9766-E7BC2C972856}" destId="{E3B6775D-8E68-4DB6-AD8F-DE3C7F4BE08F}" srcOrd="4" destOrd="0" presId="urn:microsoft.com/office/officeart/2005/8/layout/target3"/>
    <dgm:cxn modelId="{6CAAAAEA-7EB2-4354-9DA4-3E8D613EAE4A}" type="presParOf" srcId="{F8B842BA-4AED-42A8-9766-E7BC2C972856}" destId="{D88BC0CB-1ABD-478A-A5F6-0E2FD870EE08}" srcOrd="5" destOrd="0" presId="urn:microsoft.com/office/officeart/2005/8/layout/target3"/>
    <dgm:cxn modelId="{A24CA408-4AAB-4C32-B47C-EF3583141DA7}" type="presParOf" srcId="{F8B842BA-4AED-42A8-9766-E7BC2C972856}" destId="{F7D9DA7A-D12E-4D15-86F2-D19722AE5B3C}" srcOrd="6" destOrd="0" presId="urn:microsoft.com/office/officeart/2005/8/layout/target3"/>
    <dgm:cxn modelId="{CB7ECB1A-8039-4E52-807D-46DBCB6F992D}" type="presParOf" srcId="{F8B842BA-4AED-42A8-9766-E7BC2C972856}" destId="{18C3BE1F-9299-461C-BF9F-42D4050FF91E}" srcOrd="7" destOrd="0" presId="urn:microsoft.com/office/officeart/2005/8/layout/target3"/>
    <dgm:cxn modelId="{B9A399BD-E14F-4DD4-B966-0B78082A28A6}" type="presParOf" srcId="{F8B842BA-4AED-42A8-9766-E7BC2C972856}" destId="{105FA747-4512-4697-AAC6-F3EC54CC0817}" srcOrd="8" destOrd="0" presId="urn:microsoft.com/office/officeart/2005/8/layout/target3"/>
    <dgm:cxn modelId="{669051B4-3564-4C61-BAD0-343FAC1680A5}" type="presParOf" srcId="{F8B842BA-4AED-42A8-9766-E7BC2C972856}" destId="{60C900B5-BA9F-46FD-9FB5-05C9861960AD}" srcOrd="9" destOrd="0" presId="urn:microsoft.com/office/officeart/2005/8/layout/target3"/>
    <dgm:cxn modelId="{381EF44C-8096-4EDF-9FAA-B53E4F61B00B}" type="presParOf" srcId="{F8B842BA-4AED-42A8-9766-E7BC2C972856}" destId="{F61163F0-B485-48F8-A4EB-262595E72011}" srcOrd="10" destOrd="0" presId="urn:microsoft.com/office/officeart/2005/8/layout/target3"/>
    <dgm:cxn modelId="{1CC2AB40-3CF8-4A00-BF57-1359105E8E38}" type="presParOf" srcId="{F8B842BA-4AED-42A8-9766-E7BC2C972856}" destId="{F75A0F3D-CA14-4DF2-BC0F-7AF63D901C08}" srcOrd="11"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8FAA1B-8C3D-48D6-98CC-B3276B66860A}">
      <dsp:nvSpPr>
        <dsp:cNvPr id="0" name=""/>
        <dsp:cNvSpPr/>
      </dsp:nvSpPr>
      <dsp:spPr>
        <a:xfrm>
          <a:off x="0" y="1325880"/>
          <a:ext cx="2606040" cy="260604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EEDB1D-994E-480B-91FC-2FF246C6085E}">
      <dsp:nvSpPr>
        <dsp:cNvPr id="0" name=""/>
        <dsp:cNvSpPr/>
      </dsp:nvSpPr>
      <dsp:spPr>
        <a:xfrm>
          <a:off x="1303020" y="1371589"/>
          <a:ext cx="3040380" cy="26060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Dominance-submission (Up/Down)</a:t>
          </a:r>
          <a:endParaRPr lang="en-US" sz="2200" kern="1200" dirty="0"/>
        </a:p>
      </dsp:txBody>
      <dsp:txXfrm>
        <a:off x="1303020" y="1371589"/>
        <a:ext cx="3040380" cy="781813"/>
      </dsp:txXfrm>
    </dsp:sp>
    <dsp:sp modelId="{E3B6775D-8E68-4DB6-AD8F-DE3C7F4BE08F}">
      <dsp:nvSpPr>
        <dsp:cNvPr id="0" name=""/>
        <dsp:cNvSpPr/>
      </dsp:nvSpPr>
      <dsp:spPr>
        <a:xfrm>
          <a:off x="456057" y="2107693"/>
          <a:ext cx="1693924" cy="169392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BC0CB-1ABD-478A-A5F6-0E2FD870EE08}">
      <dsp:nvSpPr>
        <dsp:cNvPr id="0" name=""/>
        <dsp:cNvSpPr/>
      </dsp:nvSpPr>
      <dsp:spPr>
        <a:xfrm>
          <a:off x="1257292" y="2057401"/>
          <a:ext cx="3040380" cy="16939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Positive-Negative </a:t>
          </a:r>
          <a:endParaRPr lang="en-US" sz="2200" kern="1200" dirty="0"/>
        </a:p>
      </dsp:txBody>
      <dsp:txXfrm>
        <a:off x="1257292" y="2057401"/>
        <a:ext cx="3040380" cy="781811"/>
      </dsp:txXfrm>
    </dsp:sp>
    <dsp:sp modelId="{18C3BE1F-9299-461C-BF9F-42D4050FF91E}">
      <dsp:nvSpPr>
        <dsp:cNvPr id="0" name=""/>
        <dsp:cNvSpPr/>
      </dsp:nvSpPr>
      <dsp:spPr>
        <a:xfrm>
          <a:off x="912114" y="2889504"/>
          <a:ext cx="781811" cy="78181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5FA747-4512-4697-AAC6-F3EC54CC0817}">
      <dsp:nvSpPr>
        <dsp:cNvPr id="0" name=""/>
        <dsp:cNvSpPr/>
      </dsp:nvSpPr>
      <dsp:spPr>
        <a:xfrm>
          <a:off x="1303020" y="2889504"/>
          <a:ext cx="3040380" cy="78181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Acceptance of task oriented authority</a:t>
          </a:r>
          <a:endParaRPr lang="en-US" sz="2200" kern="1200" dirty="0"/>
        </a:p>
      </dsp:txBody>
      <dsp:txXfrm>
        <a:off x="1303020" y="2889504"/>
        <a:ext cx="3040380" cy="78181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55370E0E-DB3F-4A37-A80F-B5AAF3DB3B8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8A0F58-6651-497F-8308-2EBE67013A9C}" type="slidenum">
              <a:rPr lang="en-US"/>
              <a:pPr/>
              <a:t>10</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E828ED-23B2-4FB9-BFB8-B738730CD657}" type="slidenum">
              <a:rPr lang="en-US"/>
              <a:pPr/>
              <a:t>11</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70B3D-23FD-4525-B4C9-7EFE5F00C2A3}" type="slidenum">
              <a:rPr lang="en-US"/>
              <a:pPr/>
              <a:t>12</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8F96F-6585-47DF-BC6A-1521A408A6F4}" type="slidenum">
              <a:rPr lang="en-US"/>
              <a:pPr/>
              <a:t>13</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F9B483-8B6E-451C-AC76-DED6987DE2F6}" type="slidenum">
              <a:rPr lang="en-US"/>
              <a:pPr/>
              <a:t>14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D83AD-BCF7-4AE0-BB64-A2E534132768}" type="slidenum">
              <a:rPr lang="en-US"/>
              <a:pPr/>
              <a:t>15</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370E0E-DB3F-4A37-A80F-B5AAF3DB3B82}"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853527-7CB2-41F8-BC0D-CAD11989AA61}" type="slidenum">
              <a:rPr lang="en-US"/>
              <a:pPr/>
              <a:t>17</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D1F6DB-121E-42EC-96FC-1837EF4D376C}" type="slidenum">
              <a:rPr lang="en-US"/>
              <a:pPr/>
              <a:t>18</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20271-9C7F-417A-BDCF-4A58784D6214}" type="slidenum">
              <a:rPr lang="en-US"/>
              <a:pPr/>
              <a:t>19</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370E0E-DB3F-4A37-A80F-B5AAF3DB3B8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83B1C-B57D-47C7-BAD1-AE85C9BC63F1}" type="slidenum">
              <a:rPr lang="en-US"/>
              <a:pPr/>
              <a:t>20</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125FC-B330-4876-88C9-5C5B3014E52C}" type="slidenum">
              <a:rPr lang="en-US"/>
              <a:pPr/>
              <a:t>21</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B0C790-B75A-48FB-AD96-6CA63EE60BFA}" type="slidenum">
              <a:rPr lang="en-US"/>
              <a:pPr/>
              <a:t>22</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908D60-CB2F-4FDF-9AEA-42001533BDB0}" type="slidenum">
              <a:rPr lang="en-US"/>
              <a:pPr/>
              <a:t>23</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C95903-AE10-4209-BED9-0C8CD82C1D3B}" type="slidenum">
              <a:rPr lang="en-US"/>
              <a:pPr/>
              <a:t>24</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D941F-9BCC-4474-810E-A92835C757DC}" type="slidenum">
              <a:rPr lang="en-US"/>
              <a:pPr/>
              <a:t>25</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6507BB-2F3C-4F7B-BD98-A2146F389CB1}" type="slidenum">
              <a:rPr lang="en-US"/>
              <a:pPr/>
              <a:t>26</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370E0E-DB3F-4A37-A80F-B5AAF3DB3B82}"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D4E3F2-D4BA-46E0-A5C0-F926EEEE2293}" type="slidenum">
              <a:rPr lang="en-US"/>
              <a:pPr/>
              <a:t>28</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839547-AA19-4616-A2F3-5631C0A61DCA}" type="slidenum">
              <a:rPr lang="en-US"/>
              <a:pPr/>
              <a:t>29</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5A9D9F-FA73-4532-AF66-2A33BA562EE8}" type="slidenum">
              <a:rPr lang="en-US"/>
              <a:pPr/>
              <a:t>3</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3104DB-BD81-4498-90BB-77C2F8479C95}" type="slidenum">
              <a:rPr lang="en-US"/>
              <a:pPr/>
              <a:t>30</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CF77A-AAA2-4170-939A-AEA9FD9AD2B2}" type="slidenum">
              <a:rPr lang="en-US"/>
              <a:pPr/>
              <a:t>31</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27CE5E-82E8-487B-8B5B-B808ED75A2C8}" type="slidenum">
              <a:rPr lang="en-US"/>
              <a:pPr/>
              <a:t>32</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2422E-3E34-43BA-8216-02BFCD388E7C}" type="slidenum">
              <a:rPr lang="en-US"/>
              <a:pPr/>
              <a:t>33</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32D555-53C5-48BE-BC82-FBE1BCD18385}" type="slidenum">
              <a:rPr lang="en-US"/>
              <a:pPr/>
              <a:t>34</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B7E948-7282-4595-81AC-0A6BA3541B13}" type="slidenum">
              <a:rPr lang="en-US"/>
              <a:pPr/>
              <a:t>35</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3F343-7A24-45EF-B877-EFD291431621}" type="slidenum">
              <a:rPr lang="en-US"/>
              <a:pPr/>
              <a:t>36</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370E0E-DB3F-4A37-A80F-B5AAF3DB3B82}"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F48969-E5E4-41A9-81D6-C46E3D5A0925}" type="slidenum">
              <a:rPr lang="en-US"/>
              <a:pPr/>
              <a:t>38</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89E2FE-E961-4158-85F5-E28D41E34F63}" type="slidenum">
              <a:rPr lang="en-US"/>
              <a:pPr/>
              <a:t>39</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85CFAF-9A9C-4E83-8002-0D35DF35711A}" type="slidenum">
              <a:rPr lang="en-US"/>
              <a:pPr/>
              <a:t>4</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89E2FE-E961-4158-85F5-E28D41E34F63}" type="slidenum">
              <a:rPr lang="en-US"/>
              <a:pPr/>
              <a:t>40</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370E0E-DB3F-4A37-A80F-B5AAF3DB3B82}"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52B1A7-6708-4875-82E2-8D1747200D85}" type="slidenum">
              <a:rPr lang="en-US"/>
              <a:pPr/>
              <a:t>42</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D91C6-16DC-4D72-BFA2-4940742B50A8}" type="slidenum">
              <a:rPr lang="en-US"/>
              <a:pPr/>
              <a:t>43</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70EDB0-5306-475E-84E1-35D3FBE8FD6C}" type="slidenum">
              <a:rPr lang="en-US"/>
              <a:pPr/>
              <a:t>44</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370E0E-DB3F-4A37-A80F-B5AAF3DB3B82}"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370E0E-DB3F-4A37-A80F-B5AAF3DB3B82}"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370E0E-DB3F-4A37-A80F-B5AAF3DB3B82}" type="slidenum">
              <a:rPr lang="en-US" smtClean="0"/>
              <a:pPr>
                <a:defRPr/>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370E0E-DB3F-4A37-A80F-B5AAF3DB3B82}"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370E0E-DB3F-4A37-A80F-B5AAF3DB3B82}"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70B3D-23FD-4525-B4C9-7EFE5F00C2A3}" type="slidenum">
              <a:rPr lang="en-US"/>
              <a:pPr/>
              <a:t>7</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EF222-E039-472C-9D37-F3B8CECCC4F5}" type="slidenum">
              <a:rPr lang="en-US"/>
              <a:pPr/>
              <a:t>8</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CF363F-ED8F-4C41-B263-FCA0BF0E2088}" type="slidenum">
              <a:rPr lang="en-US"/>
              <a:pPr/>
              <a:t>9</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3"/>
          <p:cNvSpPr>
            <a:spLocks noChangeArrowheads="1"/>
          </p:cNvSpPr>
          <p:nvPr/>
        </p:nvSpPr>
        <p:spPr bwMode="auto">
          <a:xfrm>
            <a:off x="228600" y="2057400"/>
            <a:ext cx="7772400" cy="3810000"/>
          </a:xfrm>
          <a:prstGeom prst="roundRect">
            <a:avLst>
              <a:gd name="adj" fmla="val 16667"/>
            </a:avLst>
          </a:prstGeom>
          <a:noFill/>
          <a:ln w="50800">
            <a:solidFill>
              <a:schemeClr val="bg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5" name="Rectangle 4"/>
          <p:cNvSpPr>
            <a:spLocks noChangeArrowheads="1"/>
          </p:cNvSpPr>
          <p:nvPr/>
        </p:nvSpPr>
        <p:spPr bwMode="blackWhite">
          <a:xfrm>
            <a:off x="228600" y="533400"/>
            <a:ext cx="7696200" cy="1371600"/>
          </a:xfrm>
          <a:prstGeom prst="rect">
            <a:avLst/>
          </a:prstGeom>
          <a:solidFill>
            <a:schemeClr val="bg1"/>
          </a:solidFill>
          <a:ln w="57150">
            <a:solidFill>
              <a:schemeClr val="bg2"/>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6" name="AutoShape 5"/>
          <p:cNvSpPr>
            <a:spLocks noChangeArrowheads="1"/>
          </p:cNvSpPr>
          <p:nvPr/>
        </p:nvSpPr>
        <p:spPr bwMode="blackWhite">
          <a:xfrm>
            <a:off x="0" y="1371600"/>
            <a:ext cx="8991600" cy="1828800"/>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7" name="Line 6"/>
          <p:cNvSpPr>
            <a:spLocks noChangeShapeType="1"/>
          </p:cNvSpPr>
          <p:nvPr/>
        </p:nvSpPr>
        <p:spPr bwMode="auto">
          <a:xfrm>
            <a:off x="0" y="3048000"/>
            <a:ext cx="8305800" cy="0"/>
          </a:xfrm>
          <a:prstGeom prst="line">
            <a:avLst/>
          </a:prstGeom>
          <a:noFill/>
          <a:ln w="50800">
            <a:solidFill>
              <a:schemeClr val="bg1"/>
            </a:solidFill>
            <a:round/>
            <a:headEnd/>
            <a:tailEnd/>
          </a:ln>
          <a:effectLst/>
        </p:spPr>
        <p:txBody>
          <a:bodyPr/>
          <a:lstStyle/>
          <a:p>
            <a:pPr>
              <a:defRPr/>
            </a:pPr>
            <a:endParaRPr lang="en-US">
              <a:latin typeface="Arial" charset="0"/>
            </a:endParaRPr>
          </a:p>
        </p:txBody>
      </p:sp>
      <p:sp>
        <p:nvSpPr>
          <p:cNvPr id="20487" name="Rectangle 7"/>
          <p:cNvSpPr>
            <a:spLocks noGrp="1" noChangeArrowheads="1"/>
          </p:cNvSpPr>
          <p:nvPr>
            <p:ph type="ctrTitle"/>
          </p:nvPr>
        </p:nvSpPr>
        <p:spPr>
          <a:xfrm>
            <a:off x="228600" y="1427163"/>
            <a:ext cx="8077200" cy="1609725"/>
          </a:xfrm>
        </p:spPr>
        <p:txBody>
          <a:bodyPr/>
          <a:lstStyle>
            <a:lvl1pPr>
              <a:defRPr sz="4600">
                <a:latin typeface="Bookman Old Style" pitchFamily="18" charset="0"/>
              </a:defRPr>
            </a:lvl1pPr>
          </a:lstStyle>
          <a:p>
            <a:r>
              <a:rPr lang="en-US" dirty="0"/>
              <a:t>Click to edit Master title style</a:t>
            </a:r>
          </a:p>
        </p:txBody>
      </p:sp>
      <p:sp>
        <p:nvSpPr>
          <p:cNvPr id="2048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atin typeface="Bookman Old Style" pitchFamily="18" charset="0"/>
              </a:defRPr>
            </a:lvl1pPr>
          </a:lstStyle>
          <a:p>
            <a:r>
              <a:rPr lang="en-US" dirty="0"/>
              <a:t>Click to edit Master subtitle style</a:t>
            </a:r>
          </a:p>
        </p:txBody>
      </p:sp>
      <p:sp>
        <p:nvSpPr>
          <p:cNvPr id="8" name="Rectangle 9"/>
          <p:cNvSpPr>
            <a:spLocks noGrp="1" noChangeArrowheads="1"/>
          </p:cNvSpPr>
          <p:nvPr>
            <p:ph type="dt" sz="half" idx="10"/>
          </p:nvPr>
        </p:nvSpPr>
        <p:spPr>
          <a:xfrm>
            <a:off x="457200" y="6248400"/>
            <a:ext cx="2133600" cy="471488"/>
          </a:xfrm>
        </p:spPr>
        <p:txBody>
          <a:bodyPr/>
          <a:lstStyle>
            <a:lvl1pPr>
              <a:defRPr smtClean="0"/>
            </a:lvl1pPr>
          </a:lstStyle>
          <a:p>
            <a:pPr>
              <a:defRPr/>
            </a:pPr>
            <a:endParaRPr lang="en-US"/>
          </a:p>
        </p:txBody>
      </p:sp>
      <p:sp>
        <p:nvSpPr>
          <p:cNvPr id="9" name="Rectangle 10"/>
          <p:cNvSpPr>
            <a:spLocks noGrp="1" noChangeArrowheads="1"/>
          </p:cNvSpPr>
          <p:nvPr>
            <p:ph type="ftr" sz="quarter" idx="11"/>
          </p:nvPr>
        </p:nvSpPr>
        <p:spPr>
          <a:xfrm>
            <a:off x="3124200" y="6253163"/>
            <a:ext cx="2895600" cy="457200"/>
          </a:xfrm>
        </p:spPr>
        <p:txBody>
          <a:bodyPr/>
          <a:lstStyle>
            <a:lvl1pPr>
              <a:defRPr smtClean="0"/>
            </a:lvl1pPr>
          </a:lstStyle>
          <a:p>
            <a:pPr>
              <a:defRPr/>
            </a:pPr>
            <a:endParaRPr lang="en-US"/>
          </a:p>
        </p:txBody>
      </p:sp>
      <p:sp>
        <p:nvSpPr>
          <p:cNvPr id="10" name="Rectangle 11"/>
          <p:cNvSpPr>
            <a:spLocks noGrp="1" noChangeArrowheads="1"/>
          </p:cNvSpPr>
          <p:nvPr>
            <p:ph type="sldNum" sz="quarter" idx="12"/>
          </p:nvPr>
        </p:nvSpPr>
        <p:spPr>
          <a:xfrm>
            <a:off x="6553200" y="6248400"/>
            <a:ext cx="2133600" cy="471488"/>
          </a:xfrm>
        </p:spPr>
        <p:txBody>
          <a:bodyPr/>
          <a:lstStyle>
            <a:lvl1pPr>
              <a:defRPr smtClean="0"/>
            </a:lvl1pPr>
          </a:lstStyle>
          <a:p>
            <a:pPr>
              <a:defRPr/>
            </a:pPr>
            <a:fld id="{EF4A2F80-138F-4140-A0EE-B4E4DCEF608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36D57AC-6167-4C79-A863-FCD3FD6FB9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FD7DA93-A153-4098-A1F7-A0FBD528077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ookman Old Style"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Bookman Old Style" pitchFamily="18" charset="0"/>
              </a:defRPr>
            </a:lvl1pPr>
            <a:lvl2pPr>
              <a:defRPr>
                <a:latin typeface="Bookman Old Style" pitchFamily="18" charset="0"/>
              </a:defRPr>
            </a:lvl2pPr>
            <a:lvl3pPr>
              <a:defRPr>
                <a:latin typeface="Bookman Old Style" pitchFamily="18" charset="0"/>
              </a:defRPr>
            </a:lvl3pPr>
            <a:lvl4pPr>
              <a:defRPr>
                <a:latin typeface="Bookman Old Style" pitchFamily="18" charset="0"/>
              </a:defRPr>
            </a:lvl4pPr>
            <a:lvl5pPr>
              <a:defRPr>
                <a:latin typeface="Bookman Old Style"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AF1F25B-A7A9-4572-AFE7-2A79EA77E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72C9694-7308-4A34-AEE3-9726171F11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B6D67A34-7067-414E-98DC-C08AEDC4433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E532C5D0-0F31-49C5-9580-E109B2DB886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8998DC40-198E-4BED-9082-0875C1B7B4E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309B0351-6410-4D01-8C39-2815501459B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D75EB82-CDA7-43C0-A514-3415305FD23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E8FCA7B-D2A5-47D3-97A1-0AEF9898EE7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18"/>
          <p:cNvGrpSpPr>
            <a:grpSpLocks/>
          </p:cNvGrpSpPr>
          <p:nvPr userDrawn="1"/>
        </p:nvGrpSpPr>
        <p:grpSpPr bwMode="auto">
          <a:xfrm>
            <a:off x="0" y="152400"/>
            <a:ext cx="8534400" cy="1219200"/>
            <a:chOff x="0" y="96"/>
            <a:chExt cx="5376" cy="768"/>
          </a:xfrm>
        </p:grpSpPr>
        <p:sp>
          <p:nvSpPr>
            <p:cNvPr id="1946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bg2">
                <a:lumMod val="40000"/>
                <a:lumOff val="60000"/>
              </a:schemeClr>
            </a:solidFill>
            <a:ln w="9525">
              <a:noFill/>
              <a:miter lim="800000"/>
              <a:headEnd/>
              <a:tailEnd/>
            </a:ln>
          </p:spPr>
          <p:txBody>
            <a:bodyPr/>
            <a:lstStyle/>
            <a:p>
              <a:pPr eaLnBrk="1" hangingPunct="1">
                <a:defRPr/>
              </a:pPr>
              <a:endParaRPr lang="en-US" sz="2400">
                <a:latin typeface="Times New Roman" pitchFamily="18" charset="0"/>
              </a:endParaRPr>
            </a:p>
          </p:txBody>
        </p:sp>
        <p:sp>
          <p:nvSpPr>
            <p:cNvPr id="19461"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en-US">
                <a:latin typeface="Arial" charset="0"/>
              </a:endParaRPr>
            </a:p>
          </p:txBody>
        </p:sp>
      </p:grpSp>
      <p:sp>
        <p:nvSpPr>
          <p:cNvPr id="8195"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946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atin typeface="Arial" charset="0"/>
              </a:defRPr>
            </a:lvl1pPr>
          </a:lstStyle>
          <a:p>
            <a:pPr>
              <a:defRPr/>
            </a:pPr>
            <a:endParaRPr lang="en-US"/>
          </a:p>
        </p:txBody>
      </p:sp>
      <p:sp>
        <p:nvSpPr>
          <p:cNvPr id="1946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itchFamily="34" charset="0"/>
              </a:defRPr>
            </a:lvl1pPr>
          </a:lstStyle>
          <a:p>
            <a:pPr>
              <a:defRPr/>
            </a:pPr>
            <a:fld id="{FE0D9C44-9E0C-4996-A8AA-19C846710E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content.nejm.org/content/vol357/issue4/images/data/370/DC2/NEJM_Christakis_370v1.swf" TargetMode="Externa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png"/><Relationship Id="rId7" Type="http://schemas.openxmlformats.org/officeDocument/2006/relationships/diagramColors" Target="../diagrams/colors1.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blog.prospect.org/blog/ezraklein/assets/ezraklein.typepad.com/blog/fattiesmap.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9"/>
          <p:cNvSpPr/>
          <p:nvPr/>
        </p:nvSpPr>
        <p:spPr bwMode="auto">
          <a:xfrm>
            <a:off x="228600" y="2514600"/>
            <a:ext cx="8763000" cy="41148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ctrTitle"/>
          </p:nvPr>
        </p:nvSpPr>
        <p:spPr>
          <a:xfrm>
            <a:off x="710808" y="263856"/>
            <a:ext cx="7696200" cy="1295400"/>
          </a:xfrm>
        </p:spPr>
        <p:txBody>
          <a:bodyPr>
            <a:normAutofit fontScale="90000"/>
          </a:bodyPr>
          <a:lstStyle/>
          <a:p>
            <a:r>
              <a:rPr lang="en-US" dirty="0" smtClean="0"/>
              <a:t>Chapter 3</a:t>
            </a:r>
            <a:br>
              <a:rPr lang="en-US" dirty="0" smtClean="0"/>
            </a:br>
            <a:r>
              <a:rPr lang="en-US" b="1" dirty="0" smtClean="0"/>
              <a:t>Inclusion and Identity</a:t>
            </a:r>
            <a:endParaRPr lang="en-US" b="1" dirty="0"/>
          </a:p>
        </p:txBody>
      </p:sp>
      <p:sp>
        <p:nvSpPr>
          <p:cNvPr id="6" name="TextBox 5"/>
          <p:cNvSpPr txBox="1"/>
          <p:nvPr/>
        </p:nvSpPr>
        <p:spPr>
          <a:xfrm>
            <a:off x="308430" y="2641602"/>
            <a:ext cx="4339770" cy="3785652"/>
          </a:xfrm>
          <a:prstGeom prst="rect">
            <a:avLst/>
          </a:prstGeom>
          <a:noFill/>
        </p:spPr>
        <p:txBody>
          <a:bodyPr wrap="square" rtlCol="0">
            <a:spAutoFit/>
          </a:bodyPr>
          <a:lstStyle/>
          <a:p>
            <a:r>
              <a:rPr lang="en-US" sz="2400" dirty="0" smtClean="0">
                <a:solidFill>
                  <a:schemeClr val="bg1">
                    <a:lumMod val="50000"/>
                  </a:schemeClr>
                </a:solidFill>
                <a:latin typeface="Georgia" pitchFamily="18" charset="0"/>
              </a:rPr>
              <a:t>Group processes are shaped by unobservable, but influential, group structures.  All but the most ephemeral groups develop written and unwritten norms that dictate conduct in the group, expectations about members’ roles, and networks of connections among the members.</a:t>
            </a:r>
            <a:endParaRPr lang="en-US" sz="2400" dirty="0">
              <a:solidFill>
                <a:schemeClr val="bg1">
                  <a:lumMod val="50000"/>
                </a:schemeClr>
              </a:solidFill>
              <a:latin typeface="Georgia" pitchFamily="18" charset="0"/>
            </a:endParaRPr>
          </a:p>
        </p:txBody>
      </p:sp>
      <p:sp>
        <p:nvSpPr>
          <p:cNvPr id="7" name="TextBox 6"/>
          <p:cNvSpPr txBox="1"/>
          <p:nvPr/>
        </p:nvSpPr>
        <p:spPr>
          <a:xfrm>
            <a:off x="4724400" y="2619828"/>
            <a:ext cx="4267200" cy="3754874"/>
          </a:xfrm>
          <a:prstGeom prst="rect">
            <a:avLst/>
          </a:prstGeom>
          <a:noFill/>
        </p:spPr>
        <p:txBody>
          <a:bodyPr wrap="square" rtlCol="0">
            <a:spAutoFit/>
          </a:bodyPr>
          <a:lstStyle/>
          <a:p>
            <a:pPr marL="347663" lvl="0" indent="-347663">
              <a:spcBef>
                <a:spcPts val="1200"/>
              </a:spcBef>
              <a:buFont typeface="Wingdings" pitchFamily="2" charset="2"/>
              <a:buChar char="v"/>
            </a:pPr>
            <a:r>
              <a:rPr lang="en-US" dirty="0" smtClean="0">
                <a:latin typeface="Georgia" pitchFamily="18" charset="0"/>
              </a:rPr>
              <a:t>What is group structure?  </a:t>
            </a:r>
          </a:p>
          <a:p>
            <a:pPr marL="347663" lvl="0" indent="-347663">
              <a:spcBef>
                <a:spcPts val="1200"/>
              </a:spcBef>
              <a:buFont typeface="Wingdings" pitchFamily="2" charset="2"/>
              <a:buChar char="v"/>
            </a:pPr>
            <a:r>
              <a:rPr lang="en-US" dirty="0" smtClean="0">
                <a:latin typeface="Georgia" pitchFamily="18" charset="0"/>
              </a:rPr>
              <a:t>Why do norms, both formal and informal, develop to regulate group behavior?</a:t>
            </a:r>
          </a:p>
          <a:p>
            <a:pPr marL="347663" lvl="0" indent="-347663">
              <a:spcBef>
                <a:spcPts val="1200"/>
              </a:spcBef>
              <a:buFont typeface="Wingdings" pitchFamily="2" charset="2"/>
              <a:buChar char="v"/>
            </a:pPr>
            <a:r>
              <a:rPr lang="en-US" dirty="0" smtClean="0">
                <a:latin typeface="Georgia" pitchFamily="18" charset="0"/>
              </a:rPr>
              <a:t>What kinds of roles are common in groups and how do they influence members? </a:t>
            </a:r>
          </a:p>
          <a:p>
            <a:pPr marL="347663" lvl="0" indent="-347663">
              <a:spcBef>
                <a:spcPts val="1200"/>
              </a:spcBef>
              <a:buFont typeface="Wingdings" pitchFamily="2" charset="2"/>
              <a:buChar char="v"/>
            </a:pPr>
            <a:r>
              <a:rPr lang="en-US" dirty="0" smtClean="0">
                <a:latin typeface="Georgia" pitchFamily="18" charset="0"/>
              </a:rPr>
              <a:t>How can the social structure of a group be measured?</a:t>
            </a:r>
          </a:p>
          <a:p>
            <a:pPr marL="347663" lvl="0" indent="-347663">
              <a:spcBef>
                <a:spcPts val="1200"/>
              </a:spcBef>
              <a:buFont typeface="Wingdings" pitchFamily="2" charset="2"/>
              <a:buChar char="v"/>
            </a:pPr>
            <a:r>
              <a:rPr lang="en-US" dirty="0" smtClean="0">
                <a:latin typeface="Georgia" pitchFamily="18" charset="0"/>
              </a:rPr>
              <a:t>What are status, attraction, and communication networks?</a:t>
            </a:r>
          </a:p>
        </p:txBody>
      </p:sp>
      <p:sp>
        <p:nvSpPr>
          <p:cNvPr id="9" name="Rectangle 8"/>
          <p:cNvSpPr>
            <a:spLocks noChangeArrowheads="1"/>
          </p:cNvSpPr>
          <p:nvPr/>
        </p:nvSpPr>
        <p:spPr bwMode="auto">
          <a:xfrm>
            <a:off x="155448" y="142352"/>
            <a:ext cx="8833104" cy="2139696"/>
          </a:xfrm>
          <a:prstGeom prst="rect">
            <a:avLst/>
          </a:prstGeom>
          <a:solidFill>
            <a:schemeClr val="tx2">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1</a:t>
            </a:fld>
            <a:endParaRPr lang="en-US" dirty="0"/>
          </a:p>
        </p:txBody>
      </p:sp>
      <p:sp>
        <p:nvSpPr>
          <p:cNvPr id="18" name="Title 1"/>
          <p:cNvSpPr txBox="1">
            <a:spLocks/>
          </p:cNvSpPr>
          <p:nvPr/>
        </p:nvSpPr>
        <p:spPr bwMode="auto">
          <a:xfrm>
            <a:off x="3657600" y="416256"/>
            <a:ext cx="4901808"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600" b="0" i="0" u="none" strike="noStrike" kern="0" cap="none" spc="0" normalizeH="0" baseline="0" noProof="0" dirty="0" smtClean="0">
                <a:ln>
                  <a:noFill/>
                </a:ln>
                <a:effectLst/>
                <a:uLnTx/>
                <a:uFillTx/>
                <a:latin typeface="Bookman Old Style" pitchFamily="18" charset="0"/>
                <a:ea typeface="+mj-ea"/>
                <a:cs typeface="+mj-cs"/>
              </a:rPr>
              <a:t>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600" b="1" i="0" u="none" strike="noStrike" kern="0" cap="none" spc="0" normalizeH="0" baseline="0" noProof="0" dirty="0" smtClean="0">
                <a:ln>
                  <a:noFill/>
                </a:ln>
                <a:effectLst/>
                <a:uLnTx/>
                <a:uFillTx/>
                <a:latin typeface="Bookman Old Style" pitchFamily="18" charset="0"/>
                <a:ea typeface="+mj-ea"/>
                <a:cs typeface="+mj-cs"/>
              </a:rPr>
              <a:t>Structure</a:t>
            </a:r>
            <a:endParaRPr kumimoji="0" lang="en-US" sz="4600" b="1" i="0" u="none" strike="noStrike" kern="0" cap="none" spc="0" normalizeH="0" baseline="0" noProof="0" dirty="0">
              <a:ln>
                <a:noFill/>
              </a:ln>
              <a:effectLst/>
              <a:uLnTx/>
              <a:uFillTx/>
              <a:latin typeface="Bookman Old Style" pitchFamily="18" charset="0"/>
              <a:ea typeface="+mj-ea"/>
              <a:cs typeface="+mj-cs"/>
            </a:endParaRPr>
          </a:p>
        </p:txBody>
      </p:sp>
      <p:pic>
        <p:nvPicPr>
          <p:cNvPr id="16" name="Picture 4" descr="newnet"/>
          <p:cNvPicPr>
            <a:picLocks noChangeAspect="1" noChangeArrowheads="1" noCrop="1"/>
          </p:cNvPicPr>
          <p:nvPr/>
        </p:nvPicPr>
        <p:blipFill>
          <a:blip r:embed="rId3" cstate="email"/>
          <a:srcRect/>
          <a:stretch>
            <a:fillRect/>
          </a:stretch>
        </p:blipFill>
        <p:spPr bwMode="auto">
          <a:xfrm>
            <a:off x="0" y="0"/>
            <a:ext cx="2819400" cy="24958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57200" y="1371600"/>
            <a:ext cx="8001000" cy="4800600"/>
          </a:xfrm>
          <a:prstGeom prst="rect">
            <a:avLst/>
          </a:prstGeom>
          <a:solidFill>
            <a:schemeClr val="accent4"/>
          </a:solidFill>
          <a:ln w="9525">
            <a:solidFill>
              <a:schemeClr val="tx1"/>
            </a:solidFill>
            <a:miter lim="800000"/>
            <a:headEnd/>
            <a:tailEnd/>
          </a:ln>
          <a:effectLst/>
        </p:spPr>
        <p:txBody>
          <a:bodyPr wrap="none" anchor="ctr"/>
          <a:lstStyle/>
          <a:p>
            <a:endParaRPr lang="en-US"/>
          </a:p>
        </p:txBody>
      </p:sp>
      <p:sp>
        <p:nvSpPr>
          <p:cNvPr id="25603" name="AutoShape 3"/>
          <p:cNvSpPr>
            <a:spLocks noChangeArrowheads="1"/>
          </p:cNvSpPr>
          <p:nvPr/>
        </p:nvSpPr>
        <p:spPr bwMode="auto">
          <a:xfrm>
            <a:off x="8077200" y="2133600"/>
            <a:ext cx="152400" cy="152400"/>
          </a:xfrm>
          <a:prstGeom prst="sun">
            <a:avLst>
              <a:gd name="adj" fmla="val 25000"/>
            </a:avLst>
          </a:prstGeom>
          <a:solidFill>
            <a:srgbClr val="FFFF66"/>
          </a:solidFill>
          <a:ln w="9525">
            <a:solidFill>
              <a:schemeClr val="tx1"/>
            </a:solidFill>
            <a:miter lim="800000"/>
            <a:headEnd/>
            <a:tailEnd/>
          </a:ln>
          <a:effectLst/>
        </p:spPr>
        <p:txBody>
          <a:bodyPr wrap="none" anchor="ctr"/>
          <a:lstStyle/>
          <a:p>
            <a:endParaRPr lang="en-US"/>
          </a:p>
        </p:txBody>
      </p:sp>
      <p:pic>
        <p:nvPicPr>
          <p:cNvPr id="25604" name="Picture 4"/>
          <p:cNvPicPr>
            <a:picLocks noChangeAspect="1" noChangeArrowheads="1"/>
          </p:cNvPicPr>
          <p:nvPr/>
        </p:nvPicPr>
        <p:blipFill>
          <a:blip r:embed="rId3" cstate="email"/>
          <a:srcRect/>
          <a:stretch>
            <a:fillRect/>
          </a:stretch>
        </p:blipFill>
        <p:spPr bwMode="auto">
          <a:xfrm>
            <a:off x="457200" y="4648200"/>
            <a:ext cx="720725" cy="1295400"/>
          </a:xfrm>
          <a:prstGeom prst="rect">
            <a:avLst/>
          </a:prstGeom>
          <a:noFill/>
          <a:ln w="9525">
            <a:noFill/>
            <a:miter lim="800000"/>
            <a:headEnd/>
            <a:tailEnd/>
          </a:ln>
          <a:effectLst/>
        </p:spPr>
      </p:pic>
      <p:pic>
        <p:nvPicPr>
          <p:cNvPr id="25605" name="Picture 5"/>
          <p:cNvPicPr>
            <a:picLocks noChangeAspect="1" noChangeArrowheads="1"/>
          </p:cNvPicPr>
          <p:nvPr/>
        </p:nvPicPr>
        <p:blipFill>
          <a:blip r:embed="rId3" cstate="email"/>
          <a:srcRect/>
          <a:stretch>
            <a:fillRect/>
          </a:stretch>
        </p:blipFill>
        <p:spPr bwMode="auto">
          <a:xfrm>
            <a:off x="457200" y="3048000"/>
            <a:ext cx="763588" cy="1371600"/>
          </a:xfrm>
          <a:prstGeom prst="rect">
            <a:avLst/>
          </a:prstGeom>
          <a:noFill/>
          <a:ln w="9525">
            <a:noFill/>
            <a:miter lim="800000"/>
            <a:headEnd/>
            <a:tailEnd/>
          </a:ln>
          <a:effectLst/>
        </p:spPr>
      </p:pic>
      <p:pic>
        <p:nvPicPr>
          <p:cNvPr id="25606" name="Picture 6"/>
          <p:cNvPicPr>
            <a:picLocks noChangeAspect="1" noChangeArrowheads="1"/>
          </p:cNvPicPr>
          <p:nvPr/>
        </p:nvPicPr>
        <p:blipFill>
          <a:blip r:embed="rId3" cstate="email"/>
          <a:srcRect/>
          <a:stretch>
            <a:fillRect/>
          </a:stretch>
        </p:blipFill>
        <p:spPr bwMode="auto">
          <a:xfrm>
            <a:off x="457200" y="1600200"/>
            <a:ext cx="722313" cy="1295400"/>
          </a:xfrm>
          <a:prstGeom prst="rect">
            <a:avLst/>
          </a:prstGeom>
          <a:noFill/>
          <a:ln w="9525">
            <a:noFill/>
            <a:miter lim="800000"/>
            <a:headEnd/>
            <a:tailEnd/>
          </a:ln>
          <a:effectLst/>
        </p:spPr>
      </p:pic>
      <p:sp>
        <p:nvSpPr>
          <p:cNvPr id="25607" name="Text Box 7"/>
          <p:cNvSpPr txBox="1">
            <a:spLocks noChangeArrowheads="1"/>
          </p:cNvSpPr>
          <p:nvPr/>
        </p:nvSpPr>
        <p:spPr bwMode="auto">
          <a:xfrm>
            <a:off x="3048000" y="381000"/>
            <a:ext cx="4724400" cy="646331"/>
          </a:xfrm>
          <a:prstGeom prst="rect">
            <a:avLst/>
          </a:prstGeom>
          <a:noFill/>
          <a:ln w="9525">
            <a:noFill/>
            <a:miter lim="800000"/>
            <a:headEnd/>
            <a:tailEnd/>
          </a:ln>
          <a:effectLst/>
        </p:spPr>
        <p:txBody>
          <a:bodyPr wrap="square" anchor="ctr">
            <a:spAutoFit/>
          </a:bodyPr>
          <a:lstStyle/>
          <a:p>
            <a:pPr algn="l" eaLnBrk="0" hangingPunct="0"/>
            <a:r>
              <a:rPr lang="en-US" dirty="0">
                <a:latin typeface="Times New Roman" pitchFamily="18" charset="0"/>
              </a:rPr>
              <a:t>What if people make their judgments with others, and state estimates aloud?</a:t>
            </a:r>
          </a:p>
        </p:txBody>
      </p:sp>
      <p:grpSp>
        <p:nvGrpSpPr>
          <p:cNvPr id="2" name="Group 8"/>
          <p:cNvGrpSpPr>
            <a:grpSpLocks/>
          </p:cNvGrpSpPr>
          <p:nvPr/>
        </p:nvGrpSpPr>
        <p:grpSpPr bwMode="auto">
          <a:xfrm>
            <a:off x="1143000" y="1524000"/>
            <a:ext cx="2209800" cy="685800"/>
            <a:chOff x="672" y="288"/>
            <a:chExt cx="1392" cy="432"/>
          </a:xfrm>
        </p:grpSpPr>
        <p:sp>
          <p:nvSpPr>
            <p:cNvPr id="25609" name="AutoShape 9"/>
            <p:cNvSpPr>
              <a:spLocks noChangeArrowheads="1"/>
            </p:cNvSpPr>
            <p:nvPr/>
          </p:nvSpPr>
          <p:spPr bwMode="auto">
            <a:xfrm>
              <a:off x="672" y="288"/>
              <a:ext cx="1392" cy="432"/>
            </a:xfrm>
            <a:prstGeom prst="wedgeRoundRectCallout">
              <a:avLst>
                <a:gd name="adj1" fmla="val -43750"/>
                <a:gd name="adj2" fmla="val 70000"/>
                <a:gd name="adj3" fmla="val 16667"/>
              </a:avLst>
            </a:prstGeom>
            <a:solidFill>
              <a:srgbClr val="FFFFCC"/>
            </a:solidFill>
            <a:ln w="9525">
              <a:solidFill>
                <a:schemeClr val="tx1"/>
              </a:solidFill>
              <a:miter lim="800000"/>
              <a:headEnd/>
              <a:tailEnd/>
            </a:ln>
            <a:effectLst/>
          </p:spPr>
          <p:txBody>
            <a:bodyPr wrap="none" anchor="ctr"/>
            <a:lstStyle/>
            <a:p>
              <a:pPr eaLnBrk="0" hangingPunct="0"/>
              <a:endParaRPr lang="en-US">
                <a:latin typeface="Times New Roman" pitchFamily="18" charset="0"/>
              </a:endParaRPr>
            </a:p>
          </p:txBody>
        </p:sp>
        <p:sp>
          <p:nvSpPr>
            <p:cNvPr id="25610" name="Text Box 10"/>
            <p:cNvSpPr txBox="1">
              <a:spLocks noChangeArrowheads="1"/>
            </p:cNvSpPr>
            <p:nvPr/>
          </p:nvSpPr>
          <p:spPr bwMode="auto">
            <a:xfrm>
              <a:off x="799" y="432"/>
              <a:ext cx="1045" cy="212"/>
            </a:xfrm>
            <a:prstGeom prst="rect">
              <a:avLst/>
            </a:prstGeom>
            <a:noFill/>
            <a:ln w="9525">
              <a:noFill/>
              <a:miter lim="800000"/>
              <a:headEnd/>
              <a:tailEnd/>
            </a:ln>
            <a:effectLst/>
          </p:spPr>
          <p:txBody>
            <a:bodyPr wrap="none" anchor="ctr">
              <a:spAutoFit/>
            </a:bodyPr>
            <a:lstStyle/>
            <a:p>
              <a:pPr eaLnBrk="0" hangingPunct="0"/>
              <a:r>
                <a:rPr lang="en-US" sz="1600" b="1">
                  <a:latin typeface="Times New Roman" pitchFamily="18" charset="0"/>
                </a:rPr>
                <a:t>Looks like 1 inch</a:t>
              </a:r>
              <a:endParaRPr lang="en-US">
                <a:latin typeface="Times New Roman" pitchFamily="18" charset="0"/>
              </a:endParaRPr>
            </a:p>
          </p:txBody>
        </p:sp>
      </p:grpSp>
      <p:grpSp>
        <p:nvGrpSpPr>
          <p:cNvPr id="3" name="Group 11"/>
          <p:cNvGrpSpPr>
            <a:grpSpLocks/>
          </p:cNvGrpSpPr>
          <p:nvPr/>
        </p:nvGrpSpPr>
        <p:grpSpPr bwMode="auto">
          <a:xfrm>
            <a:off x="1752600" y="3048000"/>
            <a:ext cx="2057400" cy="609600"/>
            <a:chOff x="1056" y="1248"/>
            <a:chExt cx="1296" cy="384"/>
          </a:xfrm>
        </p:grpSpPr>
        <p:sp>
          <p:nvSpPr>
            <p:cNvPr id="25612" name="AutoShape 12"/>
            <p:cNvSpPr>
              <a:spLocks noChangeArrowheads="1"/>
            </p:cNvSpPr>
            <p:nvPr/>
          </p:nvSpPr>
          <p:spPr bwMode="auto">
            <a:xfrm>
              <a:off x="1056" y="1248"/>
              <a:ext cx="1296" cy="384"/>
            </a:xfrm>
            <a:prstGeom prst="wedgeRoundRectCallout">
              <a:avLst>
                <a:gd name="adj1" fmla="val -78935"/>
                <a:gd name="adj2" fmla="val 106250"/>
                <a:gd name="adj3" fmla="val 16667"/>
              </a:avLst>
            </a:prstGeom>
            <a:solidFill>
              <a:srgbClr val="FFFFCC"/>
            </a:solidFill>
            <a:ln w="9525">
              <a:solidFill>
                <a:schemeClr val="tx1"/>
              </a:solidFill>
              <a:miter lim="800000"/>
              <a:headEnd/>
              <a:tailEnd/>
            </a:ln>
            <a:effectLst/>
          </p:spPr>
          <p:txBody>
            <a:bodyPr wrap="none" anchor="ctr"/>
            <a:lstStyle/>
            <a:p>
              <a:pPr eaLnBrk="0" hangingPunct="0"/>
              <a:endParaRPr lang="en-US">
                <a:latin typeface="Times New Roman" pitchFamily="18" charset="0"/>
              </a:endParaRPr>
            </a:p>
          </p:txBody>
        </p:sp>
        <p:sp>
          <p:nvSpPr>
            <p:cNvPr id="25613" name="Rectangle 13"/>
            <p:cNvSpPr>
              <a:spLocks noChangeArrowheads="1"/>
            </p:cNvSpPr>
            <p:nvPr/>
          </p:nvSpPr>
          <p:spPr bwMode="auto">
            <a:xfrm>
              <a:off x="1104" y="1344"/>
              <a:ext cx="1248" cy="212"/>
            </a:xfrm>
            <a:prstGeom prst="rect">
              <a:avLst/>
            </a:prstGeom>
            <a:noFill/>
            <a:ln w="9525">
              <a:noFill/>
              <a:miter lim="800000"/>
              <a:headEnd/>
              <a:tailEnd/>
            </a:ln>
            <a:effectLst/>
          </p:spPr>
          <p:txBody>
            <a:bodyPr anchor="ctr">
              <a:spAutoFit/>
            </a:bodyPr>
            <a:lstStyle/>
            <a:p>
              <a:pPr eaLnBrk="0" hangingPunct="0"/>
              <a:r>
                <a:rPr lang="en-US" sz="1600" b="1">
                  <a:latin typeface="Times New Roman" pitchFamily="18" charset="0"/>
                </a:rPr>
                <a:t>I’d say 2 inches</a:t>
              </a:r>
            </a:p>
          </p:txBody>
        </p:sp>
      </p:grpSp>
      <p:grpSp>
        <p:nvGrpSpPr>
          <p:cNvPr id="4" name="Group 14"/>
          <p:cNvGrpSpPr>
            <a:grpSpLocks/>
          </p:cNvGrpSpPr>
          <p:nvPr/>
        </p:nvGrpSpPr>
        <p:grpSpPr bwMode="auto">
          <a:xfrm>
            <a:off x="1676400" y="4572000"/>
            <a:ext cx="1066800" cy="609600"/>
            <a:chOff x="1008" y="2208"/>
            <a:chExt cx="672" cy="384"/>
          </a:xfrm>
        </p:grpSpPr>
        <p:sp>
          <p:nvSpPr>
            <p:cNvPr id="25615" name="AutoShape 15"/>
            <p:cNvSpPr>
              <a:spLocks noChangeArrowheads="1"/>
            </p:cNvSpPr>
            <p:nvPr/>
          </p:nvSpPr>
          <p:spPr bwMode="auto">
            <a:xfrm>
              <a:off x="1008" y="2208"/>
              <a:ext cx="624" cy="384"/>
            </a:xfrm>
            <a:prstGeom prst="wedgeRoundRectCallout">
              <a:avLst>
                <a:gd name="adj1" fmla="val -110097"/>
                <a:gd name="adj2" fmla="val 106250"/>
                <a:gd name="adj3" fmla="val 16667"/>
              </a:avLst>
            </a:prstGeom>
            <a:solidFill>
              <a:srgbClr val="FFFFCC"/>
            </a:solidFill>
            <a:ln w="9525">
              <a:solidFill>
                <a:schemeClr val="tx1"/>
              </a:solidFill>
              <a:miter lim="800000"/>
              <a:headEnd/>
              <a:tailEnd/>
            </a:ln>
            <a:effectLst/>
          </p:spPr>
          <p:txBody>
            <a:bodyPr wrap="none" anchor="ctr"/>
            <a:lstStyle/>
            <a:p>
              <a:pPr eaLnBrk="0" hangingPunct="0"/>
              <a:endParaRPr lang="en-US">
                <a:latin typeface="Times New Roman" pitchFamily="18" charset="0"/>
              </a:endParaRPr>
            </a:p>
          </p:txBody>
        </p:sp>
        <p:sp>
          <p:nvSpPr>
            <p:cNvPr id="25616" name="Text Box 16"/>
            <p:cNvSpPr txBox="1">
              <a:spLocks noChangeArrowheads="1"/>
            </p:cNvSpPr>
            <p:nvPr/>
          </p:nvSpPr>
          <p:spPr bwMode="auto">
            <a:xfrm>
              <a:off x="1008" y="2304"/>
              <a:ext cx="672" cy="212"/>
            </a:xfrm>
            <a:prstGeom prst="rect">
              <a:avLst/>
            </a:prstGeom>
            <a:noFill/>
            <a:ln w="9525">
              <a:noFill/>
              <a:miter lim="800000"/>
              <a:headEnd/>
              <a:tailEnd/>
            </a:ln>
            <a:effectLst/>
          </p:spPr>
          <p:txBody>
            <a:bodyPr anchor="ctr">
              <a:spAutoFit/>
            </a:bodyPr>
            <a:lstStyle/>
            <a:p>
              <a:pPr eaLnBrk="0" hangingPunct="0"/>
              <a:r>
                <a:rPr lang="en-US" sz="1600" b="1">
                  <a:latin typeface="Times New Roman" pitchFamily="18" charset="0"/>
                </a:rPr>
                <a:t>7.5 inches</a:t>
              </a:r>
              <a:endParaRPr lang="en-US">
                <a:latin typeface="Times New Roman" pitchFamily="18" charset="0"/>
              </a:endParaRPr>
            </a:p>
          </p:txBody>
        </p:sp>
      </p:grpSp>
      <p:sp>
        <p:nvSpPr>
          <p:cNvPr id="25617" name="Line 17"/>
          <p:cNvSpPr>
            <a:spLocks noChangeShapeType="1"/>
          </p:cNvSpPr>
          <p:nvPr/>
        </p:nvSpPr>
        <p:spPr bwMode="auto">
          <a:xfrm flipV="1">
            <a:off x="1066800" y="2286000"/>
            <a:ext cx="7086600" cy="2819400"/>
          </a:xfrm>
          <a:prstGeom prst="line">
            <a:avLst/>
          </a:prstGeom>
          <a:noFill/>
          <a:ln w="9525">
            <a:solidFill>
              <a:srgbClr val="FFFFCC"/>
            </a:solidFill>
            <a:prstDash val="dash"/>
            <a:round/>
            <a:headEnd/>
            <a:tailEnd/>
          </a:ln>
          <a:effectLst/>
        </p:spPr>
        <p:txBody>
          <a:bodyPr wrap="none" anchor="ctr"/>
          <a:lstStyle/>
          <a:p>
            <a:endParaRPr lang="en-US"/>
          </a:p>
        </p:txBody>
      </p:sp>
      <p:sp>
        <p:nvSpPr>
          <p:cNvPr id="25618" name="Line 18"/>
          <p:cNvSpPr>
            <a:spLocks noChangeShapeType="1"/>
          </p:cNvSpPr>
          <p:nvPr/>
        </p:nvSpPr>
        <p:spPr bwMode="auto">
          <a:xfrm flipV="1">
            <a:off x="1143000" y="2286000"/>
            <a:ext cx="6934200" cy="1219200"/>
          </a:xfrm>
          <a:prstGeom prst="line">
            <a:avLst/>
          </a:prstGeom>
          <a:noFill/>
          <a:ln w="9525">
            <a:solidFill>
              <a:srgbClr val="FFFFCC"/>
            </a:solidFill>
            <a:prstDash val="dash"/>
            <a:round/>
            <a:headEnd/>
            <a:tailEnd/>
          </a:ln>
          <a:effectLst/>
        </p:spPr>
        <p:txBody>
          <a:bodyPr wrap="none" anchor="ctr"/>
          <a:lstStyle/>
          <a:p>
            <a:endParaRPr lang="en-US"/>
          </a:p>
        </p:txBody>
      </p:sp>
      <p:sp>
        <p:nvSpPr>
          <p:cNvPr id="25619" name="Line 19"/>
          <p:cNvSpPr>
            <a:spLocks noChangeShapeType="1"/>
          </p:cNvSpPr>
          <p:nvPr/>
        </p:nvSpPr>
        <p:spPr bwMode="auto">
          <a:xfrm>
            <a:off x="1143000" y="2057400"/>
            <a:ext cx="6781800" cy="152400"/>
          </a:xfrm>
          <a:prstGeom prst="line">
            <a:avLst/>
          </a:prstGeom>
          <a:noFill/>
          <a:ln w="9525">
            <a:solidFill>
              <a:srgbClr val="FFFFCC"/>
            </a:solidFill>
            <a:prstDash val="dash"/>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3000"/>
                            </p:stCondLst>
                            <p:childTnLst>
                              <p:par>
                                <p:cTn id="13" presetID="22" presetClass="entr" presetSubtype="8"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990600" y="1676400"/>
            <a:ext cx="7543800" cy="4800600"/>
          </a:xfrm>
          <a:prstGeom prst="rect">
            <a:avLst/>
          </a:prstGeom>
          <a:solidFill>
            <a:schemeClr val="tx1"/>
          </a:solidFill>
          <a:ln w="9525">
            <a:solidFill>
              <a:schemeClr val="tx1"/>
            </a:solidFill>
            <a:miter lim="800000"/>
            <a:headEnd/>
            <a:tailEnd/>
          </a:ln>
          <a:effectLst/>
        </p:spPr>
        <p:txBody>
          <a:bodyPr wrap="none" anchor="ctr"/>
          <a:lstStyle/>
          <a:p>
            <a:pPr eaLnBrk="0" hangingPunct="0"/>
            <a:endParaRPr lang="en-US">
              <a:latin typeface="Times New Roman" pitchFamily="18" charset="0"/>
            </a:endParaRPr>
          </a:p>
        </p:txBody>
      </p:sp>
      <p:sp>
        <p:nvSpPr>
          <p:cNvPr id="26627" name="Text Box 3"/>
          <p:cNvSpPr txBox="1">
            <a:spLocks noChangeArrowheads="1"/>
          </p:cNvSpPr>
          <p:nvPr/>
        </p:nvSpPr>
        <p:spPr bwMode="auto">
          <a:xfrm>
            <a:off x="838200" y="452993"/>
            <a:ext cx="7010400" cy="738664"/>
          </a:xfrm>
          <a:prstGeom prst="rect">
            <a:avLst/>
          </a:prstGeom>
          <a:noFill/>
          <a:ln w="9525">
            <a:noFill/>
            <a:miter lim="800000"/>
            <a:headEnd/>
            <a:tailEnd/>
          </a:ln>
          <a:effectLst/>
        </p:spPr>
        <p:txBody>
          <a:bodyPr anchor="ctr">
            <a:spAutoFit/>
          </a:bodyPr>
          <a:lstStyle/>
          <a:p>
            <a:pPr algn="r" eaLnBrk="0" hangingPunct="0"/>
            <a:r>
              <a:rPr lang="en-US" sz="2400" dirty="0">
                <a:latin typeface="Times New Roman" pitchFamily="18" charset="0"/>
              </a:rPr>
              <a:t>Birth of a NORM!</a:t>
            </a:r>
          </a:p>
          <a:p>
            <a:pPr eaLnBrk="0" hangingPunct="0"/>
            <a:r>
              <a:rPr lang="en-US" dirty="0" smtClean="0">
                <a:solidFill>
                  <a:srgbClr val="7030A0"/>
                </a:solidFill>
                <a:latin typeface="Times New Roman" pitchFamily="18" charset="0"/>
              </a:rPr>
              <a:t>Initially</a:t>
            </a:r>
            <a:r>
              <a:rPr lang="en-US" dirty="0">
                <a:solidFill>
                  <a:srgbClr val="7030A0"/>
                </a:solidFill>
                <a:latin typeface="Times New Roman" pitchFamily="18" charset="0"/>
              </a:rPr>
              <a:t>, they differ; but over trials, they converge</a:t>
            </a:r>
          </a:p>
        </p:txBody>
      </p:sp>
      <p:sp>
        <p:nvSpPr>
          <p:cNvPr id="26628" name="Rectangle 4"/>
          <p:cNvSpPr>
            <a:spLocks noChangeArrowheads="1"/>
          </p:cNvSpPr>
          <p:nvPr/>
        </p:nvSpPr>
        <p:spPr bwMode="auto">
          <a:xfrm>
            <a:off x="2590800" y="2286000"/>
            <a:ext cx="5486400" cy="3581400"/>
          </a:xfrm>
          <a:prstGeom prst="rect">
            <a:avLst/>
          </a:prstGeom>
          <a:noFill/>
          <a:ln w="9525">
            <a:solidFill>
              <a:srgbClr val="FFFFCC"/>
            </a:solidFill>
            <a:miter lim="800000"/>
            <a:headEnd/>
            <a:tailEnd/>
          </a:ln>
          <a:effectLst/>
        </p:spPr>
        <p:txBody>
          <a:bodyPr wrap="none" anchor="ctr"/>
          <a:lstStyle/>
          <a:p>
            <a:endParaRPr lang="en-US"/>
          </a:p>
        </p:txBody>
      </p:sp>
      <p:sp>
        <p:nvSpPr>
          <p:cNvPr id="26629" name="Line 5"/>
          <p:cNvSpPr>
            <a:spLocks noChangeShapeType="1"/>
          </p:cNvSpPr>
          <p:nvPr/>
        </p:nvSpPr>
        <p:spPr bwMode="auto">
          <a:xfrm>
            <a:off x="4724400" y="2286000"/>
            <a:ext cx="0" cy="3581400"/>
          </a:xfrm>
          <a:prstGeom prst="line">
            <a:avLst/>
          </a:prstGeom>
          <a:noFill/>
          <a:ln w="38100">
            <a:solidFill>
              <a:srgbClr val="FFFFCC"/>
            </a:solidFill>
            <a:round/>
            <a:headEnd/>
            <a:tailEnd/>
          </a:ln>
          <a:effectLst/>
        </p:spPr>
        <p:txBody>
          <a:bodyPr wrap="none" anchor="ctr"/>
          <a:lstStyle/>
          <a:p>
            <a:endParaRPr lang="en-US"/>
          </a:p>
        </p:txBody>
      </p:sp>
      <p:sp>
        <p:nvSpPr>
          <p:cNvPr id="26630" name="Line 6"/>
          <p:cNvSpPr>
            <a:spLocks noChangeShapeType="1"/>
          </p:cNvSpPr>
          <p:nvPr/>
        </p:nvSpPr>
        <p:spPr bwMode="auto">
          <a:xfrm>
            <a:off x="6096000" y="2286000"/>
            <a:ext cx="0" cy="3581400"/>
          </a:xfrm>
          <a:prstGeom prst="line">
            <a:avLst/>
          </a:prstGeom>
          <a:noFill/>
          <a:ln w="38100">
            <a:solidFill>
              <a:srgbClr val="FFFFCC"/>
            </a:solidFill>
            <a:round/>
            <a:headEnd/>
            <a:tailEnd/>
          </a:ln>
          <a:effectLst/>
        </p:spPr>
        <p:txBody>
          <a:bodyPr wrap="none" anchor="ctr"/>
          <a:lstStyle/>
          <a:p>
            <a:endParaRPr lang="en-US"/>
          </a:p>
        </p:txBody>
      </p:sp>
      <p:sp>
        <p:nvSpPr>
          <p:cNvPr id="26631" name="Line 7"/>
          <p:cNvSpPr>
            <a:spLocks noChangeShapeType="1"/>
          </p:cNvSpPr>
          <p:nvPr/>
        </p:nvSpPr>
        <p:spPr bwMode="auto">
          <a:xfrm>
            <a:off x="7239000" y="2286000"/>
            <a:ext cx="0" cy="3581400"/>
          </a:xfrm>
          <a:prstGeom prst="line">
            <a:avLst/>
          </a:prstGeom>
          <a:noFill/>
          <a:ln w="38100">
            <a:solidFill>
              <a:srgbClr val="FFFFCC"/>
            </a:solidFill>
            <a:round/>
            <a:headEnd/>
            <a:tailEnd/>
          </a:ln>
          <a:effectLst/>
        </p:spPr>
        <p:txBody>
          <a:bodyPr wrap="none" anchor="ctr"/>
          <a:lstStyle/>
          <a:p>
            <a:endParaRPr lang="en-US"/>
          </a:p>
        </p:txBody>
      </p:sp>
      <p:grpSp>
        <p:nvGrpSpPr>
          <p:cNvPr id="2" name="Group 8"/>
          <p:cNvGrpSpPr>
            <a:grpSpLocks/>
          </p:cNvGrpSpPr>
          <p:nvPr/>
        </p:nvGrpSpPr>
        <p:grpSpPr bwMode="auto">
          <a:xfrm>
            <a:off x="3352800" y="2590800"/>
            <a:ext cx="1447800" cy="2819400"/>
            <a:chOff x="2016" y="768"/>
            <a:chExt cx="912" cy="1776"/>
          </a:xfrm>
        </p:grpSpPr>
        <p:sp>
          <p:nvSpPr>
            <p:cNvPr id="26633" name="Oval 9"/>
            <p:cNvSpPr>
              <a:spLocks noChangeArrowheads="1"/>
            </p:cNvSpPr>
            <p:nvPr/>
          </p:nvSpPr>
          <p:spPr bwMode="auto">
            <a:xfrm>
              <a:off x="2832" y="1488"/>
              <a:ext cx="96" cy="96"/>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26634" name="Oval 10"/>
            <p:cNvSpPr>
              <a:spLocks noChangeArrowheads="1"/>
            </p:cNvSpPr>
            <p:nvPr/>
          </p:nvSpPr>
          <p:spPr bwMode="auto">
            <a:xfrm>
              <a:off x="2832" y="1968"/>
              <a:ext cx="96" cy="96"/>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26635" name="Oval 11"/>
            <p:cNvSpPr>
              <a:spLocks noChangeArrowheads="1"/>
            </p:cNvSpPr>
            <p:nvPr/>
          </p:nvSpPr>
          <p:spPr bwMode="auto">
            <a:xfrm>
              <a:off x="2832" y="2304"/>
              <a:ext cx="96" cy="96"/>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26636" name="Line 12"/>
            <p:cNvSpPr>
              <a:spLocks noChangeShapeType="1"/>
            </p:cNvSpPr>
            <p:nvPr/>
          </p:nvSpPr>
          <p:spPr bwMode="auto">
            <a:xfrm>
              <a:off x="2016" y="768"/>
              <a:ext cx="864" cy="768"/>
            </a:xfrm>
            <a:prstGeom prst="line">
              <a:avLst/>
            </a:prstGeom>
            <a:noFill/>
            <a:ln w="28575">
              <a:solidFill>
                <a:srgbClr val="00FFFF"/>
              </a:solidFill>
              <a:round/>
              <a:headEnd/>
              <a:tailEnd/>
            </a:ln>
            <a:effectLst/>
          </p:spPr>
          <p:txBody>
            <a:bodyPr wrap="none" anchor="ctr"/>
            <a:lstStyle/>
            <a:p>
              <a:endParaRPr lang="en-US"/>
            </a:p>
          </p:txBody>
        </p:sp>
        <p:sp>
          <p:nvSpPr>
            <p:cNvPr id="26637" name="Line 13"/>
            <p:cNvSpPr>
              <a:spLocks noChangeShapeType="1"/>
            </p:cNvSpPr>
            <p:nvPr/>
          </p:nvSpPr>
          <p:spPr bwMode="auto">
            <a:xfrm flipV="1">
              <a:off x="2016" y="2016"/>
              <a:ext cx="864" cy="144"/>
            </a:xfrm>
            <a:prstGeom prst="line">
              <a:avLst/>
            </a:prstGeom>
            <a:noFill/>
            <a:ln w="28575">
              <a:solidFill>
                <a:srgbClr val="00FFFF"/>
              </a:solidFill>
              <a:round/>
              <a:headEnd/>
              <a:tailEnd/>
            </a:ln>
            <a:effectLst/>
          </p:spPr>
          <p:txBody>
            <a:bodyPr wrap="none" anchor="ctr"/>
            <a:lstStyle/>
            <a:p>
              <a:endParaRPr lang="en-US"/>
            </a:p>
          </p:txBody>
        </p:sp>
        <p:sp>
          <p:nvSpPr>
            <p:cNvPr id="26638" name="Line 14"/>
            <p:cNvSpPr>
              <a:spLocks noChangeShapeType="1"/>
            </p:cNvSpPr>
            <p:nvPr/>
          </p:nvSpPr>
          <p:spPr bwMode="auto">
            <a:xfrm flipV="1">
              <a:off x="2016" y="2352"/>
              <a:ext cx="864" cy="192"/>
            </a:xfrm>
            <a:prstGeom prst="line">
              <a:avLst/>
            </a:prstGeom>
            <a:noFill/>
            <a:ln w="28575">
              <a:solidFill>
                <a:srgbClr val="00FFFF"/>
              </a:solidFill>
              <a:round/>
              <a:headEnd/>
              <a:tailEnd/>
            </a:ln>
            <a:effectLst/>
          </p:spPr>
          <p:txBody>
            <a:bodyPr wrap="none" anchor="ctr"/>
            <a:lstStyle/>
            <a:p>
              <a:endParaRPr lang="en-US"/>
            </a:p>
          </p:txBody>
        </p:sp>
      </p:grpSp>
      <p:grpSp>
        <p:nvGrpSpPr>
          <p:cNvPr id="3" name="Group 15"/>
          <p:cNvGrpSpPr>
            <a:grpSpLocks/>
          </p:cNvGrpSpPr>
          <p:nvPr/>
        </p:nvGrpSpPr>
        <p:grpSpPr bwMode="auto">
          <a:xfrm>
            <a:off x="4724400" y="3810000"/>
            <a:ext cx="1447800" cy="1295400"/>
            <a:chOff x="2880" y="1536"/>
            <a:chExt cx="912" cy="816"/>
          </a:xfrm>
        </p:grpSpPr>
        <p:sp>
          <p:nvSpPr>
            <p:cNvPr id="26640" name="Oval 16"/>
            <p:cNvSpPr>
              <a:spLocks noChangeArrowheads="1"/>
            </p:cNvSpPr>
            <p:nvPr/>
          </p:nvSpPr>
          <p:spPr bwMode="auto">
            <a:xfrm>
              <a:off x="3696" y="1632"/>
              <a:ext cx="96" cy="96"/>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26641" name="Oval 17"/>
            <p:cNvSpPr>
              <a:spLocks noChangeArrowheads="1"/>
            </p:cNvSpPr>
            <p:nvPr/>
          </p:nvSpPr>
          <p:spPr bwMode="auto">
            <a:xfrm>
              <a:off x="3696" y="1920"/>
              <a:ext cx="96" cy="96"/>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26642" name="Oval 18"/>
            <p:cNvSpPr>
              <a:spLocks noChangeArrowheads="1"/>
            </p:cNvSpPr>
            <p:nvPr/>
          </p:nvSpPr>
          <p:spPr bwMode="auto">
            <a:xfrm>
              <a:off x="3696" y="2016"/>
              <a:ext cx="96" cy="96"/>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26643" name="Line 19"/>
            <p:cNvSpPr>
              <a:spLocks noChangeShapeType="1"/>
            </p:cNvSpPr>
            <p:nvPr/>
          </p:nvSpPr>
          <p:spPr bwMode="auto">
            <a:xfrm>
              <a:off x="2880" y="1536"/>
              <a:ext cx="864" cy="144"/>
            </a:xfrm>
            <a:prstGeom prst="line">
              <a:avLst/>
            </a:prstGeom>
            <a:noFill/>
            <a:ln w="28575">
              <a:solidFill>
                <a:srgbClr val="00FFFF"/>
              </a:solidFill>
              <a:round/>
              <a:headEnd/>
              <a:tailEnd/>
            </a:ln>
            <a:effectLst/>
          </p:spPr>
          <p:txBody>
            <a:bodyPr wrap="none" anchor="ctr"/>
            <a:lstStyle/>
            <a:p>
              <a:endParaRPr lang="en-US"/>
            </a:p>
          </p:txBody>
        </p:sp>
        <p:sp>
          <p:nvSpPr>
            <p:cNvPr id="26644" name="Line 20"/>
            <p:cNvSpPr>
              <a:spLocks noChangeShapeType="1"/>
            </p:cNvSpPr>
            <p:nvPr/>
          </p:nvSpPr>
          <p:spPr bwMode="auto">
            <a:xfrm flipV="1">
              <a:off x="2880" y="1968"/>
              <a:ext cx="864" cy="48"/>
            </a:xfrm>
            <a:prstGeom prst="line">
              <a:avLst/>
            </a:prstGeom>
            <a:noFill/>
            <a:ln w="28575">
              <a:solidFill>
                <a:srgbClr val="00FFFF"/>
              </a:solidFill>
              <a:round/>
              <a:headEnd/>
              <a:tailEnd/>
            </a:ln>
            <a:effectLst/>
          </p:spPr>
          <p:txBody>
            <a:bodyPr wrap="none" anchor="ctr"/>
            <a:lstStyle/>
            <a:p>
              <a:endParaRPr lang="en-US"/>
            </a:p>
          </p:txBody>
        </p:sp>
        <p:sp>
          <p:nvSpPr>
            <p:cNvPr id="26645" name="Line 21"/>
            <p:cNvSpPr>
              <a:spLocks noChangeShapeType="1"/>
            </p:cNvSpPr>
            <p:nvPr/>
          </p:nvSpPr>
          <p:spPr bwMode="auto">
            <a:xfrm flipV="1">
              <a:off x="2880" y="2064"/>
              <a:ext cx="864" cy="288"/>
            </a:xfrm>
            <a:prstGeom prst="line">
              <a:avLst/>
            </a:prstGeom>
            <a:noFill/>
            <a:ln w="28575">
              <a:solidFill>
                <a:srgbClr val="00FFFF"/>
              </a:solidFill>
              <a:round/>
              <a:headEnd/>
              <a:tailEnd/>
            </a:ln>
            <a:effectLst/>
          </p:spPr>
          <p:txBody>
            <a:bodyPr wrap="none" anchor="ctr"/>
            <a:lstStyle/>
            <a:p>
              <a:endParaRPr lang="en-US"/>
            </a:p>
          </p:txBody>
        </p:sp>
      </p:grpSp>
      <p:grpSp>
        <p:nvGrpSpPr>
          <p:cNvPr id="4" name="Group 22"/>
          <p:cNvGrpSpPr>
            <a:grpSpLocks/>
          </p:cNvGrpSpPr>
          <p:nvPr/>
        </p:nvGrpSpPr>
        <p:grpSpPr bwMode="auto">
          <a:xfrm>
            <a:off x="6096000" y="4038600"/>
            <a:ext cx="1219200" cy="609600"/>
            <a:chOff x="3744" y="1680"/>
            <a:chExt cx="768" cy="384"/>
          </a:xfrm>
        </p:grpSpPr>
        <p:sp>
          <p:nvSpPr>
            <p:cNvPr id="26647" name="Oval 23"/>
            <p:cNvSpPr>
              <a:spLocks noChangeArrowheads="1"/>
            </p:cNvSpPr>
            <p:nvPr/>
          </p:nvSpPr>
          <p:spPr bwMode="auto">
            <a:xfrm>
              <a:off x="4416" y="1920"/>
              <a:ext cx="96" cy="96"/>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26648" name="Line 24"/>
            <p:cNvSpPr>
              <a:spLocks noChangeShapeType="1"/>
            </p:cNvSpPr>
            <p:nvPr/>
          </p:nvSpPr>
          <p:spPr bwMode="auto">
            <a:xfrm flipV="1">
              <a:off x="3744" y="1968"/>
              <a:ext cx="720" cy="96"/>
            </a:xfrm>
            <a:prstGeom prst="line">
              <a:avLst/>
            </a:prstGeom>
            <a:noFill/>
            <a:ln w="28575">
              <a:solidFill>
                <a:srgbClr val="00FFFF"/>
              </a:solidFill>
              <a:round/>
              <a:headEnd/>
              <a:tailEnd/>
            </a:ln>
            <a:effectLst/>
          </p:spPr>
          <p:txBody>
            <a:bodyPr wrap="none" anchor="ctr"/>
            <a:lstStyle/>
            <a:p>
              <a:endParaRPr lang="en-US"/>
            </a:p>
          </p:txBody>
        </p:sp>
        <p:sp>
          <p:nvSpPr>
            <p:cNvPr id="26649" name="Line 25"/>
            <p:cNvSpPr>
              <a:spLocks noChangeShapeType="1"/>
            </p:cNvSpPr>
            <p:nvPr/>
          </p:nvSpPr>
          <p:spPr bwMode="auto">
            <a:xfrm>
              <a:off x="3744" y="1968"/>
              <a:ext cx="720" cy="0"/>
            </a:xfrm>
            <a:prstGeom prst="line">
              <a:avLst/>
            </a:prstGeom>
            <a:noFill/>
            <a:ln w="28575">
              <a:solidFill>
                <a:srgbClr val="00FFFF"/>
              </a:solidFill>
              <a:round/>
              <a:headEnd/>
              <a:tailEnd/>
            </a:ln>
            <a:effectLst/>
          </p:spPr>
          <p:txBody>
            <a:bodyPr wrap="none" anchor="ctr"/>
            <a:lstStyle/>
            <a:p>
              <a:endParaRPr lang="en-US"/>
            </a:p>
          </p:txBody>
        </p:sp>
        <p:sp>
          <p:nvSpPr>
            <p:cNvPr id="26650" name="Line 26"/>
            <p:cNvSpPr>
              <a:spLocks noChangeShapeType="1"/>
            </p:cNvSpPr>
            <p:nvPr/>
          </p:nvSpPr>
          <p:spPr bwMode="auto">
            <a:xfrm>
              <a:off x="3744" y="1680"/>
              <a:ext cx="720" cy="288"/>
            </a:xfrm>
            <a:prstGeom prst="line">
              <a:avLst/>
            </a:prstGeom>
            <a:noFill/>
            <a:ln w="28575">
              <a:solidFill>
                <a:srgbClr val="00FFFF"/>
              </a:solidFill>
              <a:round/>
              <a:headEnd/>
              <a:tailEnd/>
            </a:ln>
            <a:effectLst/>
          </p:spPr>
          <p:txBody>
            <a:bodyPr wrap="none" anchor="ctr"/>
            <a:lstStyle/>
            <a:p>
              <a:endParaRPr lang="en-US"/>
            </a:p>
          </p:txBody>
        </p:sp>
      </p:grpSp>
      <p:grpSp>
        <p:nvGrpSpPr>
          <p:cNvPr id="5" name="Group 27"/>
          <p:cNvGrpSpPr>
            <a:grpSpLocks/>
          </p:cNvGrpSpPr>
          <p:nvPr/>
        </p:nvGrpSpPr>
        <p:grpSpPr bwMode="auto">
          <a:xfrm>
            <a:off x="990600" y="1981200"/>
            <a:ext cx="2438400" cy="4495800"/>
            <a:chOff x="528" y="384"/>
            <a:chExt cx="1536" cy="2832"/>
          </a:xfrm>
        </p:grpSpPr>
        <p:grpSp>
          <p:nvGrpSpPr>
            <p:cNvPr id="6" name="Group 28"/>
            <p:cNvGrpSpPr>
              <a:grpSpLocks/>
            </p:cNvGrpSpPr>
            <p:nvPr/>
          </p:nvGrpSpPr>
          <p:grpSpPr bwMode="auto">
            <a:xfrm>
              <a:off x="1968" y="576"/>
              <a:ext cx="96" cy="2256"/>
              <a:chOff x="1968" y="576"/>
              <a:chExt cx="96" cy="2256"/>
            </a:xfrm>
          </p:grpSpPr>
          <p:sp>
            <p:nvSpPr>
              <p:cNvPr id="26653" name="Line 29"/>
              <p:cNvSpPr>
                <a:spLocks noChangeShapeType="1"/>
              </p:cNvSpPr>
              <p:nvPr/>
            </p:nvSpPr>
            <p:spPr bwMode="auto">
              <a:xfrm>
                <a:off x="2016" y="576"/>
                <a:ext cx="0" cy="2256"/>
              </a:xfrm>
              <a:prstGeom prst="line">
                <a:avLst/>
              </a:prstGeom>
              <a:noFill/>
              <a:ln w="38100">
                <a:solidFill>
                  <a:srgbClr val="FFFFCC"/>
                </a:solidFill>
                <a:round/>
                <a:headEnd/>
                <a:tailEnd/>
              </a:ln>
              <a:effectLst/>
            </p:spPr>
            <p:txBody>
              <a:bodyPr wrap="none" anchor="ctr"/>
              <a:lstStyle/>
              <a:p>
                <a:endParaRPr lang="en-US"/>
              </a:p>
            </p:txBody>
          </p:sp>
          <p:sp>
            <p:nvSpPr>
              <p:cNvPr id="26654" name="Oval 30"/>
              <p:cNvSpPr>
                <a:spLocks noChangeArrowheads="1"/>
              </p:cNvSpPr>
              <p:nvPr/>
            </p:nvSpPr>
            <p:spPr bwMode="auto">
              <a:xfrm>
                <a:off x="1968" y="2496"/>
                <a:ext cx="96" cy="96"/>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26655" name="Oval 31"/>
              <p:cNvSpPr>
                <a:spLocks noChangeArrowheads="1"/>
              </p:cNvSpPr>
              <p:nvPr/>
            </p:nvSpPr>
            <p:spPr bwMode="auto">
              <a:xfrm>
                <a:off x="1968" y="2112"/>
                <a:ext cx="96" cy="96"/>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26656" name="Oval 32"/>
              <p:cNvSpPr>
                <a:spLocks noChangeArrowheads="1"/>
              </p:cNvSpPr>
              <p:nvPr/>
            </p:nvSpPr>
            <p:spPr bwMode="auto">
              <a:xfrm>
                <a:off x="1968" y="720"/>
                <a:ext cx="96" cy="96"/>
              </a:xfrm>
              <a:prstGeom prst="ellipse">
                <a:avLst/>
              </a:prstGeom>
              <a:solidFill>
                <a:srgbClr val="FFFFFF"/>
              </a:solidFill>
              <a:ln w="9525">
                <a:solidFill>
                  <a:srgbClr val="FFFFCC"/>
                </a:solidFill>
                <a:round/>
                <a:headEnd/>
                <a:tailEnd/>
              </a:ln>
              <a:effectLst/>
            </p:spPr>
            <p:txBody>
              <a:bodyPr wrap="none" anchor="ctr"/>
              <a:lstStyle/>
              <a:p>
                <a:endParaRPr lang="en-US"/>
              </a:p>
            </p:txBody>
          </p:sp>
        </p:grpSp>
        <p:pic>
          <p:nvPicPr>
            <p:cNvPr id="26657" name="Picture 33"/>
            <p:cNvPicPr>
              <a:picLocks noChangeAspect="1" noChangeArrowheads="1"/>
            </p:cNvPicPr>
            <p:nvPr/>
          </p:nvPicPr>
          <p:blipFill>
            <a:blip r:embed="rId3" cstate="email"/>
            <a:srcRect/>
            <a:stretch>
              <a:fillRect/>
            </a:stretch>
          </p:blipFill>
          <p:spPr bwMode="auto">
            <a:xfrm>
              <a:off x="528" y="2400"/>
              <a:ext cx="454" cy="816"/>
            </a:xfrm>
            <a:prstGeom prst="rect">
              <a:avLst/>
            </a:prstGeom>
            <a:noFill/>
            <a:ln w="9525">
              <a:noFill/>
              <a:miter lim="800000"/>
              <a:headEnd/>
              <a:tailEnd/>
            </a:ln>
            <a:effectLst/>
          </p:spPr>
        </p:pic>
        <p:pic>
          <p:nvPicPr>
            <p:cNvPr id="26658" name="Picture 34"/>
            <p:cNvPicPr>
              <a:picLocks noChangeAspect="1" noChangeArrowheads="1"/>
            </p:cNvPicPr>
            <p:nvPr/>
          </p:nvPicPr>
          <p:blipFill>
            <a:blip r:embed="rId3" cstate="email"/>
            <a:srcRect/>
            <a:stretch>
              <a:fillRect/>
            </a:stretch>
          </p:blipFill>
          <p:spPr bwMode="auto">
            <a:xfrm>
              <a:off x="528" y="1488"/>
              <a:ext cx="481" cy="864"/>
            </a:xfrm>
            <a:prstGeom prst="rect">
              <a:avLst/>
            </a:prstGeom>
            <a:noFill/>
            <a:ln w="9525">
              <a:noFill/>
              <a:miter lim="800000"/>
              <a:headEnd/>
              <a:tailEnd/>
            </a:ln>
            <a:effectLst/>
          </p:spPr>
        </p:pic>
        <p:pic>
          <p:nvPicPr>
            <p:cNvPr id="26659" name="Picture 35"/>
            <p:cNvPicPr>
              <a:picLocks noChangeAspect="1" noChangeArrowheads="1"/>
            </p:cNvPicPr>
            <p:nvPr/>
          </p:nvPicPr>
          <p:blipFill>
            <a:blip r:embed="rId3" cstate="email"/>
            <a:srcRect/>
            <a:stretch>
              <a:fillRect/>
            </a:stretch>
          </p:blipFill>
          <p:spPr bwMode="auto">
            <a:xfrm>
              <a:off x="528" y="384"/>
              <a:ext cx="455" cy="816"/>
            </a:xfrm>
            <a:prstGeom prst="rect">
              <a:avLst/>
            </a:prstGeom>
            <a:noFill/>
            <a:ln w="9525">
              <a:noFill/>
              <a:miter lim="800000"/>
              <a:headEnd/>
              <a:tailEnd/>
            </a:ln>
            <a:effectLst/>
          </p:spPr>
        </p:pic>
        <p:sp>
          <p:nvSpPr>
            <p:cNvPr id="26660" name="Text Box 36"/>
            <p:cNvSpPr txBox="1">
              <a:spLocks noChangeArrowheads="1"/>
            </p:cNvSpPr>
            <p:nvPr/>
          </p:nvSpPr>
          <p:spPr bwMode="auto">
            <a:xfrm>
              <a:off x="1193" y="1296"/>
              <a:ext cx="116" cy="288"/>
            </a:xfrm>
            <a:prstGeom prst="rect">
              <a:avLst/>
            </a:prstGeom>
            <a:noFill/>
            <a:ln w="9525">
              <a:noFill/>
              <a:miter lim="800000"/>
              <a:headEnd/>
              <a:tailEnd/>
            </a:ln>
            <a:effectLst/>
          </p:spPr>
          <p:txBody>
            <a:bodyPr wrap="none" anchor="ctr">
              <a:spAutoFit/>
            </a:bodyPr>
            <a:lstStyle/>
            <a:p>
              <a:pPr eaLnBrk="0" hangingPunct="0"/>
              <a:endParaRPr lang="en-US">
                <a:latin typeface="Times New Roman" pitchFamily="18" charset="0"/>
              </a:endParaRPr>
            </a:p>
          </p:txBody>
        </p:sp>
        <p:sp>
          <p:nvSpPr>
            <p:cNvPr id="26661" name="Text Box 37"/>
            <p:cNvSpPr txBox="1">
              <a:spLocks noChangeArrowheads="1"/>
            </p:cNvSpPr>
            <p:nvPr/>
          </p:nvSpPr>
          <p:spPr bwMode="auto">
            <a:xfrm>
              <a:off x="1056" y="624"/>
              <a:ext cx="844" cy="306"/>
            </a:xfrm>
            <a:prstGeom prst="rect">
              <a:avLst/>
            </a:prstGeom>
            <a:solidFill>
              <a:schemeClr val="bg1"/>
            </a:solidFill>
            <a:ln w="28575">
              <a:solidFill>
                <a:schemeClr val="tx1"/>
              </a:solidFill>
              <a:miter lim="800000"/>
              <a:headEnd/>
              <a:tailEnd/>
            </a:ln>
            <a:effectLst/>
          </p:spPr>
          <p:txBody>
            <a:bodyPr wrap="none" anchor="ctr">
              <a:spAutoFit/>
            </a:bodyPr>
            <a:lstStyle/>
            <a:p>
              <a:pPr eaLnBrk="0" hangingPunct="0"/>
              <a:r>
                <a:rPr lang="en-US">
                  <a:latin typeface="Times New Roman" pitchFamily="18" charset="0"/>
                </a:rPr>
                <a:t>Person A</a:t>
              </a:r>
            </a:p>
          </p:txBody>
        </p:sp>
        <p:sp>
          <p:nvSpPr>
            <p:cNvPr id="26662" name="Text Box 38"/>
            <p:cNvSpPr txBox="1">
              <a:spLocks noChangeArrowheads="1"/>
            </p:cNvSpPr>
            <p:nvPr/>
          </p:nvSpPr>
          <p:spPr bwMode="auto">
            <a:xfrm>
              <a:off x="1061" y="1920"/>
              <a:ext cx="833" cy="306"/>
            </a:xfrm>
            <a:prstGeom prst="rect">
              <a:avLst/>
            </a:prstGeom>
            <a:solidFill>
              <a:schemeClr val="bg1"/>
            </a:solidFill>
            <a:ln w="28575">
              <a:solidFill>
                <a:schemeClr val="tx1"/>
              </a:solidFill>
              <a:miter lim="800000"/>
              <a:headEnd/>
              <a:tailEnd/>
            </a:ln>
            <a:effectLst/>
          </p:spPr>
          <p:txBody>
            <a:bodyPr wrap="none" anchor="ctr">
              <a:spAutoFit/>
            </a:bodyPr>
            <a:lstStyle/>
            <a:p>
              <a:pPr eaLnBrk="0" hangingPunct="0"/>
              <a:r>
                <a:rPr lang="en-US">
                  <a:latin typeface="Times New Roman" pitchFamily="18" charset="0"/>
                </a:rPr>
                <a:t>Person B</a:t>
              </a:r>
            </a:p>
          </p:txBody>
        </p:sp>
        <p:sp>
          <p:nvSpPr>
            <p:cNvPr id="26663" name="Text Box 39"/>
            <p:cNvSpPr txBox="1">
              <a:spLocks noChangeArrowheads="1"/>
            </p:cNvSpPr>
            <p:nvPr/>
          </p:nvSpPr>
          <p:spPr bwMode="auto">
            <a:xfrm>
              <a:off x="1056" y="2400"/>
              <a:ext cx="833" cy="306"/>
            </a:xfrm>
            <a:prstGeom prst="rect">
              <a:avLst/>
            </a:prstGeom>
            <a:solidFill>
              <a:schemeClr val="bg1"/>
            </a:solidFill>
            <a:ln w="28575">
              <a:solidFill>
                <a:schemeClr val="tx1"/>
              </a:solidFill>
              <a:miter lim="800000"/>
              <a:headEnd/>
              <a:tailEnd/>
            </a:ln>
            <a:effectLst/>
          </p:spPr>
          <p:txBody>
            <a:bodyPr wrap="none" anchor="ctr">
              <a:spAutoFit/>
            </a:bodyPr>
            <a:lstStyle/>
            <a:p>
              <a:pPr eaLnBrk="0" hangingPunct="0"/>
              <a:r>
                <a:rPr lang="en-US">
                  <a:latin typeface="Times New Roman" pitchFamily="18" charset="0"/>
                </a:rPr>
                <a:t>Person C</a:t>
              </a:r>
            </a:p>
          </p:txBody>
        </p:sp>
      </p:grpSp>
      <p:grpSp>
        <p:nvGrpSpPr>
          <p:cNvPr id="7" name="Group 40"/>
          <p:cNvGrpSpPr>
            <a:grpSpLocks/>
          </p:cNvGrpSpPr>
          <p:nvPr/>
        </p:nvGrpSpPr>
        <p:grpSpPr bwMode="auto">
          <a:xfrm>
            <a:off x="6172200" y="2819400"/>
            <a:ext cx="3124200" cy="1600200"/>
            <a:chOff x="3792" y="912"/>
            <a:chExt cx="1968" cy="1008"/>
          </a:xfrm>
        </p:grpSpPr>
        <p:sp>
          <p:nvSpPr>
            <p:cNvPr id="26665" name="AutoShape 41"/>
            <p:cNvSpPr>
              <a:spLocks noChangeArrowheads="1"/>
            </p:cNvSpPr>
            <p:nvPr/>
          </p:nvSpPr>
          <p:spPr bwMode="auto">
            <a:xfrm>
              <a:off x="3792" y="912"/>
              <a:ext cx="1968" cy="772"/>
            </a:xfrm>
            <a:prstGeom prst="irregularSeal2">
              <a:avLst/>
            </a:prstGeom>
            <a:solidFill>
              <a:srgbClr val="CCFFFF"/>
            </a:solidFill>
            <a:ln w="28575">
              <a:solidFill>
                <a:schemeClr val="tx1"/>
              </a:solidFill>
              <a:miter lim="800000"/>
              <a:headEnd/>
              <a:tailEnd/>
            </a:ln>
            <a:effectLst/>
          </p:spPr>
          <p:txBody>
            <a:bodyPr anchor="ctr">
              <a:spAutoFit/>
            </a:bodyPr>
            <a:lstStyle/>
            <a:p>
              <a:pPr eaLnBrk="0" hangingPunct="0"/>
              <a:endParaRPr lang="en-US" sz="3200">
                <a:latin typeface="Times New Roman" pitchFamily="18" charset="0"/>
              </a:endParaRPr>
            </a:p>
          </p:txBody>
        </p:sp>
        <p:sp>
          <p:nvSpPr>
            <p:cNvPr id="26666" name="Text Box 42"/>
            <p:cNvSpPr txBox="1">
              <a:spLocks noChangeArrowheads="1"/>
            </p:cNvSpPr>
            <p:nvPr/>
          </p:nvSpPr>
          <p:spPr bwMode="auto">
            <a:xfrm>
              <a:off x="4128" y="1152"/>
              <a:ext cx="1128" cy="288"/>
            </a:xfrm>
            <a:prstGeom prst="rect">
              <a:avLst/>
            </a:prstGeom>
            <a:noFill/>
            <a:ln w="28575">
              <a:noFill/>
              <a:miter lim="800000"/>
              <a:headEnd/>
              <a:tailEnd/>
            </a:ln>
            <a:effectLst/>
          </p:spPr>
          <p:txBody>
            <a:bodyPr wrap="none" anchor="ctr">
              <a:spAutoFit/>
            </a:bodyPr>
            <a:lstStyle/>
            <a:p>
              <a:pPr eaLnBrk="0" hangingPunct="0"/>
              <a:r>
                <a:rPr lang="en-US">
                  <a:latin typeface="Times New Roman" pitchFamily="18" charset="0"/>
                </a:rPr>
                <a:t>Convergence</a:t>
              </a:r>
            </a:p>
          </p:txBody>
        </p:sp>
        <p:cxnSp>
          <p:nvCxnSpPr>
            <p:cNvPr id="26667" name="AutoShape 43"/>
            <p:cNvCxnSpPr>
              <a:cxnSpLocks noChangeShapeType="1"/>
              <a:stCxn id="26665" idx="2"/>
            </p:cNvCxnSpPr>
            <p:nvPr/>
          </p:nvCxnSpPr>
          <p:spPr bwMode="auto">
            <a:xfrm rot="5400000">
              <a:off x="4562" y="1632"/>
              <a:ext cx="335" cy="242"/>
            </a:xfrm>
            <a:prstGeom prst="curvedConnector3">
              <a:avLst>
                <a:gd name="adj1" fmla="val 50000"/>
              </a:avLst>
            </a:prstGeom>
            <a:noFill/>
            <a:ln w="28575">
              <a:solidFill>
                <a:srgbClr val="CCFFFF"/>
              </a:solidFill>
              <a:round/>
              <a:headEnd/>
              <a:tailEnd type="triangle" w="med" len="med"/>
            </a:ln>
            <a:effectLst/>
          </p:spPr>
        </p:cxnSp>
      </p:grpSp>
      <p:sp>
        <p:nvSpPr>
          <p:cNvPr id="26668" name="Text Box 44"/>
          <p:cNvSpPr txBox="1">
            <a:spLocks noChangeArrowheads="1"/>
          </p:cNvSpPr>
          <p:nvPr/>
        </p:nvSpPr>
        <p:spPr bwMode="auto">
          <a:xfrm>
            <a:off x="3049588" y="5943600"/>
            <a:ext cx="619125" cy="304800"/>
          </a:xfrm>
          <a:prstGeom prst="rect">
            <a:avLst/>
          </a:prstGeom>
          <a:noFill/>
          <a:ln w="28575">
            <a:noFill/>
            <a:miter lim="800000"/>
            <a:headEnd/>
            <a:tailEnd/>
          </a:ln>
          <a:effectLst/>
        </p:spPr>
        <p:txBody>
          <a:bodyPr wrap="none" anchor="ctr">
            <a:spAutoFit/>
          </a:bodyPr>
          <a:lstStyle/>
          <a:p>
            <a:pPr eaLnBrk="0" hangingPunct="0"/>
            <a:r>
              <a:rPr lang="en-US" sz="1400">
                <a:solidFill>
                  <a:schemeClr val="bg1"/>
                </a:solidFill>
                <a:latin typeface="Times New Roman" pitchFamily="18" charset="0"/>
              </a:rPr>
              <a:t>Alone</a:t>
            </a:r>
            <a:endParaRPr lang="en-US">
              <a:latin typeface="Times New Roman" pitchFamily="18" charset="0"/>
            </a:endParaRPr>
          </a:p>
        </p:txBody>
      </p:sp>
      <p:sp>
        <p:nvSpPr>
          <p:cNvPr id="26669" name="Text Box 45"/>
          <p:cNvSpPr txBox="1">
            <a:spLocks noChangeArrowheads="1"/>
          </p:cNvSpPr>
          <p:nvPr/>
        </p:nvSpPr>
        <p:spPr bwMode="auto">
          <a:xfrm>
            <a:off x="4343400" y="5943600"/>
            <a:ext cx="862013" cy="517525"/>
          </a:xfrm>
          <a:prstGeom prst="rect">
            <a:avLst/>
          </a:prstGeom>
          <a:noFill/>
          <a:ln w="28575">
            <a:noFill/>
            <a:miter lim="800000"/>
            <a:headEnd/>
            <a:tailEnd/>
          </a:ln>
          <a:effectLst/>
        </p:spPr>
        <p:txBody>
          <a:bodyPr wrap="none" anchor="ctr">
            <a:spAutoFit/>
          </a:bodyPr>
          <a:lstStyle/>
          <a:p>
            <a:pPr eaLnBrk="0" hangingPunct="0"/>
            <a:r>
              <a:rPr lang="en-US" sz="1400">
                <a:solidFill>
                  <a:schemeClr val="bg1"/>
                </a:solidFill>
                <a:latin typeface="Times New Roman" pitchFamily="18" charset="0"/>
              </a:rPr>
              <a:t>Group</a:t>
            </a:r>
          </a:p>
          <a:p>
            <a:pPr eaLnBrk="0" hangingPunct="0"/>
            <a:r>
              <a:rPr lang="en-US" sz="1400">
                <a:solidFill>
                  <a:schemeClr val="bg1"/>
                </a:solidFill>
                <a:latin typeface="Times New Roman" pitchFamily="18" charset="0"/>
              </a:rPr>
              <a:t>Session 1</a:t>
            </a:r>
            <a:endParaRPr lang="en-US">
              <a:latin typeface="Times New Roman" pitchFamily="18" charset="0"/>
            </a:endParaRPr>
          </a:p>
        </p:txBody>
      </p:sp>
      <p:sp>
        <p:nvSpPr>
          <p:cNvPr id="26670" name="Text Box 46"/>
          <p:cNvSpPr txBox="1">
            <a:spLocks noChangeArrowheads="1"/>
          </p:cNvSpPr>
          <p:nvPr/>
        </p:nvSpPr>
        <p:spPr bwMode="auto">
          <a:xfrm>
            <a:off x="6781800" y="5943600"/>
            <a:ext cx="862013" cy="517525"/>
          </a:xfrm>
          <a:prstGeom prst="rect">
            <a:avLst/>
          </a:prstGeom>
          <a:noFill/>
          <a:ln w="28575">
            <a:noFill/>
            <a:miter lim="800000"/>
            <a:headEnd/>
            <a:tailEnd/>
          </a:ln>
          <a:effectLst/>
        </p:spPr>
        <p:txBody>
          <a:bodyPr wrap="none" anchor="ctr">
            <a:spAutoFit/>
          </a:bodyPr>
          <a:lstStyle/>
          <a:p>
            <a:pPr eaLnBrk="0" hangingPunct="0"/>
            <a:r>
              <a:rPr lang="en-US" sz="1400">
                <a:solidFill>
                  <a:schemeClr val="bg1"/>
                </a:solidFill>
                <a:latin typeface="Times New Roman" pitchFamily="18" charset="0"/>
              </a:rPr>
              <a:t>Group</a:t>
            </a:r>
          </a:p>
          <a:p>
            <a:pPr eaLnBrk="0" hangingPunct="0"/>
            <a:r>
              <a:rPr lang="en-US" sz="1400">
                <a:solidFill>
                  <a:schemeClr val="bg1"/>
                </a:solidFill>
                <a:latin typeface="Times New Roman" pitchFamily="18" charset="0"/>
              </a:rPr>
              <a:t>Session 3</a:t>
            </a:r>
            <a:endParaRPr lang="en-US">
              <a:latin typeface="Times New Roman" pitchFamily="18" charset="0"/>
            </a:endParaRPr>
          </a:p>
        </p:txBody>
      </p:sp>
      <p:sp>
        <p:nvSpPr>
          <p:cNvPr id="26671" name="Text Box 47"/>
          <p:cNvSpPr txBox="1">
            <a:spLocks noChangeArrowheads="1"/>
          </p:cNvSpPr>
          <p:nvPr/>
        </p:nvSpPr>
        <p:spPr bwMode="auto">
          <a:xfrm>
            <a:off x="5638800" y="5943600"/>
            <a:ext cx="862013" cy="517525"/>
          </a:xfrm>
          <a:prstGeom prst="rect">
            <a:avLst/>
          </a:prstGeom>
          <a:noFill/>
          <a:ln w="28575">
            <a:noFill/>
            <a:miter lim="800000"/>
            <a:headEnd/>
            <a:tailEnd/>
          </a:ln>
          <a:effectLst/>
        </p:spPr>
        <p:txBody>
          <a:bodyPr wrap="none" anchor="ctr">
            <a:spAutoFit/>
          </a:bodyPr>
          <a:lstStyle/>
          <a:p>
            <a:pPr eaLnBrk="0" hangingPunct="0"/>
            <a:r>
              <a:rPr lang="en-US" sz="1400">
                <a:solidFill>
                  <a:schemeClr val="bg1"/>
                </a:solidFill>
                <a:latin typeface="Times New Roman" pitchFamily="18" charset="0"/>
              </a:rPr>
              <a:t>Group</a:t>
            </a:r>
          </a:p>
          <a:p>
            <a:pPr eaLnBrk="0" hangingPunct="0"/>
            <a:r>
              <a:rPr lang="en-US" sz="1400">
                <a:solidFill>
                  <a:schemeClr val="bg1"/>
                </a:solidFill>
                <a:latin typeface="Times New Roman" pitchFamily="18" charset="0"/>
              </a:rPr>
              <a:t>Session 2</a:t>
            </a:r>
            <a:endParaRPr lang="en-US">
              <a:latin typeface="Times New Roman" pitchFamily="18" charset="0"/>
            </a:endParaRPr>
          </a:p>
        </p:txBody>
      </p:sp>
      <p:sp>
        <p:nvSpPr>
          <p:cNvPr id="26672" name="Text Box 48"/>
          <p:cNvSpPr txBox="1">
            <a:spLocks noChangeArrowheads="1"/>
          </p:cNvSpPr>
          <p:nvPr/>
        </p:nvSpPr>
        <p:spPr bwMode="auto">
          <a:xfrm rot="16200000">
            <a:off x="1570038" y="3405187"/>
            <a:ext cx="1416050" cy="517525"/>
          </a:xfrm>
          <a:prstGeom prst="rect">
            <a:avLst/>
          </a:prstGeom>
          <a:noFill/>
          <a:ln w="28575">
            <a:noFill/>
            <a:miter lim="800000"/>
            <a:headEnd/>
            <a:tailEnd/>
          </a:ln>
          <a:effectLst/>
        </p:spPr>
        <p:txBody>
          <a:bodyPr anchor="ctr">
            <a:spAutoFit/>
          </a:bodyPr>
          <a:lstStyle/>
          <a:p>
            <a:pPr eaLnBrk="0" hangingPunct="0"/>
            <a:r>
              <a:rPr lang="en-US" sz="1400">
                <a:solidFill>
                  <a:srgbClr val="FFFFCC"/>
                </a:solidFill>
                <a:latin typeface="Times New Roman" pitchFamily="18" charset="0"/>
              </a:rPr>
              <a:t>Average distance</a:t>
            </a:r>
          </a:p>
          <a:p>
            <a:pPr eaLnBrk="0" hangingPunct="0"/>
            <a:r>
              <a:rPr lang="en-US" sz="1400">
                <a:solidFill>
                  <a:srgbClr val="FFFFCC"/>
                </a:solidFill>
                <a:latin typeface="Times New Roman" pitchFamily="18" charset="0"/>
              </a:rPr>
              <a:t> estimates</a:t>
            </a:r>
            <a:endParaRPr lang="en-US">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3000"/>
                            </p:stCondLst>
                            <p:childTnLst>
                              <p:par>
                                <p:cTn id="13" presetID="22" presetClass="entr" presetSubtype="8"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4500"/>
                            </p:stCondLst>
                            <p:childTnLst>
                              <p:par>
                                <p:cTn id="17" presetID="1" presetClass="entr" presetSubtype="0" fill="hold" nodeType="afterEffect">
                                  <p:stCondLst>
                                    <p:cond delay="3000"/>
                                  </p:stCondLst>
                                  <p:childTnLst>
                                    <p:set>
                                      <p:cBhvr>
                                        <p:cTn id="18" dur="1" fill="hold">
                                          <p:stCondLst>
                                            <p:cond delay="499"/>
                                          </p:stCondLst>
                                        </p:cTn>
                                        <p:tgtEl>
                                          <p:spTgt spid="7"/>
                                        </p:tgtEl>
                                        <p:attrNameLst>
                                          <p:attrName>style.visibility</p:attrName>
                                        </p:attrNameLst>
                                      </p:cBhvr>
                                      <p:to>
                                        <p:strVal val="visible"/>
                                      </p:to>
                                    </p:set>
                                  </p:childTnLst>
                                </p:cTn>
                              </p:par>
                            </p:childTnLst>
                          </p:cTn>
                        </p:par>
                        <p:par>
                          <p:cTn id="19" fill="hold">
                            <p:stCondLst>
                              <p:cond delay="8000"/>
                            </p:stCondLst>
                            <p:childTnLst>
                              <p:par>
                                <p:cTn id="20" presetID="22" presetClass="entr" presetSubtype="8" fill="hold" grpId="0" nodeType="afterEffect">
                                  <p:stCondLst>
                                    <p:cond delay="1000"/>
                                  </p:stCondLst>
                                  <p:childTnLst>
                                    <p:set>
                                      <p:cBhvr>
                                        <p:cTn id="21" dur="1" fill="hold">
                                          <p:stCondLst>
                                            <p:cond delay="0"/>
                                          </p:stCondLst>
                                        </p:cTn>
                                        <p:tgtEl>
                                          <p:spTgt spid="26627"/>
                                        </p:tgtEl>
                                        <p:attrNameLst>
                                          <p:attrName>style.visibility</p:attrName>
                                        </p:attrNameLst>
                                      </p:cBhvr>
                                      <p:to>
                                        <p:strVal val="visible"/>
                                      </p:to>
                                    </p:set>
                                    <p:animEffect transition="in" filter="wipe(left)">
                                      <p:cBhvr>
                                        <p:cTn id="22"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Group 2"/>
          <p:cNvGraphicFramePr>
            <a:graphicFrameLocks noGrp="1"/>
          </p:cNvGraphicFramePr>
          <p:nvPr/>
        </p:nvGraphicFramePr>
        <p:xfrm>
          <a:off x="304800" y="1371600"/>
          <a:ext cx="8077200" cy="5260341"/>
        </p:xfrm>
        <a:graphic>
          <a:graphicData uri="http://schemas.openxmlformats.org/drawingml/2006/table">
            <a:tbl>
              <a:tblPr/>
              <a:tblGrid>
                <a:gridCol w="1981200"/>
                <a:gridCol w="6096000"/>
              </a:tblGrid>
              <a:tr h="609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Feature</a:t>
                      </a:r>
                      <a:endParaRPr kumimoji="0" lang="en-US" sz="4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Description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Descriptive</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describe how most members act, feel, and think</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Consensual</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shared among group members, rather than personal, idiosyncratic beliefs</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65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Injunctive (or normative)</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define which behaviors are "bad" or "wrong" and which are "good" or "acceptable"</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Prescriptive</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set the standards for expected behaviors </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Proscriptive</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identify behaviors that should not be performed</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Informal</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describe the unwritten rules of conduct in the group</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Implicit </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often so taken for granted members follow them automatically </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65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Self-generating</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emerge as members reach a consensus through reciprocal influence</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Stable</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once they develop, resistant to change and passed from current members to new members</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4005" name="Rectangle 37"/>
          <p:cNvSpPr>
            <a:spLocks noChangeArrowheads="1"/>
          </p:cNvSpPr>
          <p:nvPr/>
        </p:nvSpPr>
        <p:spPr bwMode="auto">
          <a:xfrm>
            <a:off x="0" y="5302250"/>
            <a:ext cx="9144000" cy="0"/>
          </a:xfrm>
          <a:prstGeom prst="rect">
            <a:avLst/>
          </a:prstGeom>
          <a:noFill/>
          <a:ln w="9525">
            <a:noFill/>
            <a:miter lim="800000"/>
            <a:headEnd/>
            <a:tailEnd/>
          </a:ln>
          <a:effectLst/>
        </p:spPr>
        <p:txBody>
          <a:bodyPr wrap="none" anchor="ctr">
            <a:spAutoFit/>
          </a:bodyPr>
          <a:lstStyle/>
          <a:p>
            <a:pPr algn="l"/>
            <a:endParaRPr lang="en-US">
              <a:latin typeface="Times New Roman" pitchFamily="18" charset="0"/>
            </a:endParaRPr>
          </a:p>
        </p:txBody>
      </p:sp>
      <p:sp>
        <p:nvSpPr>
          <p:cNvPr id="5" name="Title 4"/>
          <p:cNvSpPr>
            <a:spLocks noGrp="1"/>
          </p:cNvSpPr>
          <p:nvPr>
            <p:ph type="title"/>
          </p:nvPr>
        </p:nvSpPr>
        <p:spPr>
          <a:xfrm>
            <a:off x="304800" y="304800"/>
            <a:ext cx="8015287" cy="914400"/>
          </a:xfrm>
        </p:spPr>
        <p:txBody>
          <a:bodyPr/>
          <a:lstStyle/>
          <a:p>
            <a:r>
              <a:rPr lang="en-US" sz="3200" dirty="0" smtClean="0">
                <a:solidFill>
                  <a:schemeClr val="tx1"/>
                </a:solidFill>
                <a:latin typeface="Bookman Old Style" pitchFamily="18" charset="0"/>
              </a:rPr>
              <a:t>Do norms tak</a:t>
            </a:r>
            <a:r>
              <a:rPr lang="en-US" sz="3200" dirty="0" smtClean="0">
                <a:solidFill>
                  <a:schemeClr val="tx1"/>
                </a:solidFill>
              </a:rPr>
              <a:t>e on a life of the own?</a:t>
            </a:r>
            <a:endParaRPr lang="en-US" sz="3200" dirty="0">
              <a:solidFill>
                <a:schemeClr val="tx1"/>
              </a:solidFill>
              <a:latin typeface="Bookman Old Style" pitchFamily="18" charset="0"/>
            </a:endParaRPr>
          </a:p>
        </p:txBody>
      </p:sp>
      <p:sp>
        <p:nvSpPr>
          <p:cNvPr id="6" name="Rectangle 5"/>
          <p:cNvSpPr/>
          <p:nvPr/>
        </p:nvSpPr>
        <p:spPr bwMode="auto">
          <a:xfrm>
            <a:off x="304800" y="5961744"/>
            <a:ext cx="8084457" cy="656771"/>
          </a:xfrm>
          <a:prstGeom prst="rect">
            <a:avLst/>
          </a:prstGeom>
          <a:solidFill>
            <a:srgbClr val="FFFF00">
              <a:alpha val="3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81000" y="377894"/>
            <a:ext cx="7467600" cy="707886"/>
          </a:xfrm>
          <a:prstGeom prst="rect">
            <a:avLst/>
          </a:prstGeom>
          <a:noFill/>
          <a:ln w="28575">
            <a:noFill/>
            <a:miter lim="800000"/>
            <a:headEnd/>
            <a:tailEnd/>
          </a:ln>
          <a:effectLst/>
        </p:spPr>
        <p:txBody>
          <a:bodyPr wrap="square" anchor="ctr">
            <a:spAutoFit/>
          </a:bodyPr>
          <a:lstStyle/>
          <a:p>
            <a:pPr algn="l" eaLnBrk="0" hangingPunct="0"/>
            <a:r>
              <a:rPr lang="en-US" sz="2000" dirty="0" smtClean="0">
                <a:latin typeface="Times New Roman" pitchFamily="18" charset="0"/>
              </a:rPr>
              <a:t>When </a:t>
            </a:r>
            <a:r>
              <a:rPr lang="en-US" sz="2000" dirty="0" err="1" smtClean="0">
                <a:latin typeface="Times New Roman" pitchFamily="18" charset="0"/>
              </a:rPr>
              <a:t>Sherif</a:t>
            </a:r>
            <a:r>
              <a:rPr lang="en-US" sz="2000" dirty="0" smtClean="0">
                <a:latin typeface="Times New Roman" pitchFamily="18" charset="0"/>
              </a:rPr>
              <a:t> </a:t>
            </a:r>
            <a:r>
              <a:rPr lang="en-US" sz="2000" dirty="0">
                <a:latin typeface="Times New Roman" pitchFamily="18" charset="0"/>
              </a:rPr>
              <a:t>put in a confederate in some groups who made exaggerated distance judgments others </a:t>
            </a:r>
            <a:r>
              <a:rPr lang="en-US" sz="2000" dirty="0" smtClean="0">
                <a:latin typeface="Times New Roman" pitchFamily="18" charset="0"/>
              </a:rPr>
              <a:t>(B, C) conformed</a:t>
            </a:r>
            <a:endParaRPr lang="en-US" sz="2000" dirty="0">
              <a:latin typeface="Times New Roman" pitchFamily="18" charset="0"/>
            </a:endParaRPr>
          </a:p>
        </p:txBody>
      </p:sp>
      <p:sp>
        <p:nvSpPr>
          <p:cNvPr id="43011" name="Rectangle 3"/>
          <p:cNvSpPr>
            <a:spLocks noChangeArrowheads="1"/>
          </p:cNvSpPr>
          <p:nvPr/>
        </p:nvSpPr>
        <p:spPr bwMode="auto">
          <a:xfrm>
            <a:off x="838200" y="1676400"/>
            <a:ext cx="7543800" cy="4800600"/>
          </a:xfrm>
          <a:prstGeom prst="rect">
            <a:avLst/>
          </a:prstGeom>
          <a:solidFill>
            <a:schemeClr val="tx1"/>
          </a:solidFill>
          <a:ln w="9525">
            <a:solidFill>
              <a:schemeClr val="tx1"/>
            </a:solidFill>
            <a:miter lim="800000"/>
            <a:headEnd/>
            <a:tailEnd/>
          </a:ln>
          <a:effectLst/>
        </p:spPr>
        <p:txBody>
          <a:bodyPr wrap="none" anchor="ctr"/>
          <a:lstStyle/>
          <a:p>
            <a:pPr eaLnBrk="0" hangingPunct="0"/>
            <a:endParaRPr lang="en-US">
              <a:latin typeface="Times New Roman" pitchFamily="18" charset="0"/>
            </a:endParaRPr>
          </a:p>
        </p:txBody>
      </p:sp>
      <p:sp>
        <p:nvSpPr>
          <p:cNvPr id="43012" name="Rectangle 4"/>
          <p:cNvSpPr>
            <a:spLocks noChangeArrowheads="1"/>
          </p:cNvSpPr>
          <p:nvPr/>
        </p:nvSpPr>
        <p:spPr bwMode="auto">
          <a:xfrm>
            <a:off x="2438400" y="2286000"/>
            <a:ext cx="5486400" cy="3581400"/>
          </a:xfrm>
          <a:prstGeom prst="rect">
            <a:avLst/>
          </a:prstGeom>
          <a:noFill/>
          <a:ln w="9525">
            <a:solidFill>
              <a:srgbClr val="FFFFCC"/>
            </a:solidFill>
            <a:miter lim="800000"/>
            <a:headEnd/>
            <a:tailEnd/>
          </a:ln>
          <a:effectLst/>
        </p:spPr>
        <p:txBody>
          <a:bodyPr wrap="none" anchor="ctr"/>
          <a:lstStyle/>
          <a:p>
            <a:endParaRPr lang="en-US"/>
          </a:p>
        </p:txBody>
      </p:sp>
      <p:sp>
        <p:nvSpPr>
          <p:cNvPr id="43013" name="Line 5"/>
          <p:cNvSpPr>
            <a:spLocks noChangeShapeType="1"/>
          </p:cNvSpPr>
          <p:nvPr/>
        </p:nvSpPr>
        <p:spPr bwMode="auto">
          <a:xfrm>
            <a:off x="4572000" y="2286000"/>
            <a:ext cx="0" cy="3581400"/>
          </a:xfrm>
          <a:prstGeom prst="line">
            <a:avLst/>
          </a:prstGeom>
          <a:noFill/>
          <a:ln w="38100">
            <a:solidFill>
              <a:srgbClr val="FFFFCC"/>
            </a:solidFill>
            <a:round/>
            <a:headEnd/>
            <a:tailEnd/>
          </a:ln>
          <a:effectLst/>
        </p:spPr>
        <p:txBody>
          <a:bodyPr wrap="none" anchor="ctr"/>
          <a:lstStyle/>
          <a:p>
            <a:endParaRPr lang="en-US"/>
          </a:p>
        </p:txBody>
      </p:sp>
      <p:sp>
        <p:nvSpPr>
          <p:cNvPr id="43014" name="Line 6"/>
          <p:cNvSpPr>
            <a:spLocks noChangeShapeType="1"/>
          </p:cNvSpPr>
          <p:nvPr/>
        </p:nvSpPr>
        <p:spPr bwMode="auto">
          <a:xfrm>
            <a:off x="5943600" y="2286000"/>
            <a:ext cx="0" cy="3581400"/>
          </a:xfrm>
          <a:prstGeom prst="line">
            <a:avLst/>
          </a:prstGeom>
          <a:noFill/>
          <a:ln w="38100">
            <a:solidFill>
              <a:srgbClr val="FFFFCC"/>
            </a:solidFill>
            <a:round/>
            <a:headEnd/>
            <a:tailEnd/>
          </a:ln>
          <a:effectLst/>
        </p:spPr>
        <p:txBody>
          <a:bodyPr wrap="none" anchor="ctr"/>
          <a:lstStyle/>
          <a:p>
            <a:endParaRPr lang="en-US"/>
          </a:p>
        </p:txBody>
      </p:sp>
      <p:sp>
        <p:nvSpPr>
          <p:cNvPr id="43015" name="Line 7"/>
          <p:cNvSpPr>
            <a:spLocks noChangeShapeType="1"/>
          </p:cNvSpPr>
          <p:nvPr/>
        </p:nvSpPr>
        <p:spPr bwMode="auto">
          <a:xfrm>
            <a:off x="7086600" y="2286000"/>
            <a:ext cx="0" cy="3581400"/>
          </a:xfrm>
          <a:prstGeom prst="line">
            <a:avLst/>
          </a:prstGeom>
          <a:noFill/>
          <a:ln w="38100">
            <a:solidFill>
              <a:srgbClr val="FFFFCC"/>
            </a:solidFill>
            <a:round/>
            <a:headEnd/>
            <a:tailEnd/>
          </a:ln>
          <a:effectLst/>
        </p:spPr>
        <p:txBody>
          <a:bodyPr wrap="none" anchor="ctr"/>
          <a:lstStyle/>
          <a:p>
            <a:endParaRPr lang="en-US"/>
          </a:p>
        </p:txBody>
      </p:sp>
      <p:sp>
        <p:nvSpPr>
          <p:cNvPr id="43016" name="Oval 8"/>
          <p:cNvSpPr>
            <a:spLocks noChangeArrowheads="1"/>
          </p:cNvSpPr>
          <p:nvPr/>
        </p:nvSpPr>
        <p:spPr bwMode="auto">
          <a:xfrm>
            <a:off x="4500562" y="2971800"/>
            <a:ext cx="157163" cy="152400"/>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43017" name="Oval 9"/>
          <p:cNvSpPr>
            <a:spLocks noChangeArrowheads="1"/>
          </p:cNvSpPr>
          <p:nvPr/>
        </p:nvSpPr>
        <p:spPr bwMode="auto">
          <a:xfrm>
            <a:off x="4495800" y="4495800"/>
            <a:ext cx="152400" cy="152400"/>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43018" name="Oval 10"/>
          <p:cNvSpPr>
            <a:spLocks noChangeArrowheads="1"/>
          </p:cNvSpPr>
          <p:nvPr/>
        </p:nvSpPr>
        <p:spPr bwMode="auto">
          <a:xfrm>
            <a:off x="4495800" y="5029200"/>
            <a:ext cx="152400" cy="152400"/>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43019" name="Line 11"/>
          <p:cNvSpPr>
            <a:spLocks noChangeShapeType="1"/>
          </p:cNvSpPr>
          <p:nvPr/>
        </p:nvSpPr>
        <p:spPr bwMode="auto">
          <a:xfrm>
            <a:off x="3200400" y="2590800"/>
            <a:ext cx="1452562" cy="457200"/>
          </a:xfrm>
          <a:prstGeom prst="line">
            <a:avLst/>
          </a:prstGeom>
          <a:noFill/>
          <a:ln w="28575">
            <a:solidFill>
              <a:srgbClr val="00FFFF"/>
            </a:solidFill>
            <a:round/>
            <a:headEnd/>
            <a:tailEnd/>
          </a:ln>
          <a:effectLst/>
        </p:spPr>
        <p:txBody>
          <a:bodyPr wrap="none" anchor="ctr"/>
          <a:lstStyle/>
          <a:p>
            <a:endParaRPr lang="en-US"/>
          </a:p>
        </p:txBody>
      </p:sp>
      <p:sp>
        <p:nvSpPr>
          <p:cNvPr id="43020" name="Line 12"/>
          <p:cNvSpPr>
            <a:spLocks noChangeShapeType="1"/>
          </p:cNvSpPr>
          <p:nvPr/>
        </p:nvSpPr>
        <p:spPr bwMode="auto">
          <a:xfrm flipV="1">
            <a:off x="3200400" y="4572000"/>
            <a:ext cx="1371600" cy="228600"/>
          </a:xfrm>
          <a:prstGeom prst="line">
            <a:avLst/>
          </a:prstGeom>
          <a:noFill/>
          <a:ln w="28575">
            <a:solidFill>
              <a:srgbClr val="00FFFF"/>
            </a:solidFill>
            <a:round/>
            <a:headEnd/>
            <a:tailEnd/>
          </a:ln>
          <a:effectLst/>
        </p:spPr>
        <p:txBody>
          <a:bodyPr wrap="none" anchor="ctr"/>
          <a:lstStyle/>
          <a:p>
            <a:endParaRPr lang="en-US"/>
          </a:p>
        </p:txBody>
      </p:sp>
      <p:sp>
        <p:nvSpPr>
          <p:cNvPr id="43021" name="Line 13"/>
          <p:cNvSpPr>
            <a:spLocks noChangeShapeType="1"/>
          </p:cNvSpPr>
          <p:nvPr/>
        </p:nvSpPr>
        <p:spPr bwMode="auto">
          <a:xfrm flipV="1">
            <a:off x="3200400" y="5105400"/>
            <a:ext cx="1371600" cy="304800"/>
          </a:xfrm>
          <a:prstGeom prst="line">
            <a:avLst/>
          </a:prstGeom>
          <a:noFill/>
          <a:ln w="28575">
            <a:solidFill>
              <a:srgbClr val="00FFFF"/>
            </a:solidFill>
            <a:round/>
            <a:headEnd/>
            <a:tailEnd/>
          </a:ln>
          <a:effectLst/>
        </p:spPr>
        <p:txBody>
          <a:bodyPr wrap="none" anchor="ctr"/>
          <a:lstStyle/>
          <a:p>
            <a:endParaRPr lang="en-US"/>
          </a:p>
        </p:txBody>
      </p:sp>
      <p:sp>
        <p:nvSpPr>
          <p:cNvPr id="43022" name="Oval 14"/>
          <p:cNvSpPr>
            <a:spLocks noChangeArrowheads="1"/>
          </p:cNvSpPr>
          <p:nvPr/>
        </p:nvSpPr>
        <p:spPr bwMode="auto">
          <a:xfrm>
            <a:off x="5872162" y="3124200"/>
            <a:ext cx="152400" cy="152400"/>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43023" name="Oval 15"/>
          <p:cNvSpPr>
            <a:spLocks noChangeArrowheads="1"/>
          </p:cNvSpPr>
          <p:nvPr/>
        </p:nvSpPr>
        <p:spPr bwMode="auto">
          <a:xfrm>
            <a:off x="5872162" y="3962400"/>
            <a:ext cx="152400" cy="152400"/>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43024" name="Oval 16"/>
          <p:cNvSpPr>
            <a:spLocks noChangeArrowheads="1"/>
          </p:cNvSpPr>
          <p:nvPr/>
        </p:nvSpPr>
        <p:spPr bwMode="auto">
          <a:xfrm>
            <a:off x="5872162" y="4267200"/>
            <a:ext cx="152400" cy="152400"/>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43025" name="Line 17"/>
          <p:cNvSpPr>
            <a:spLocks noChangeShapeType="1"/>
          </p:cNvSpPr>
          <p:nvPr/>
        </p:nvSpPr>
        <p:spPr bwMode="auto">
          <a:xfrm>
            <a:off x="4576762" y="3048000"/>
            <a:ext cx="1371600" cy="152400"/>
          </a:xfrm>
          <a:prstGeom prst="line">
            <a:avLst/>
          </a:prstGeom>
          <a:noFill/>
          <a:ln w="28575">
            <a:solidFill>
              <a:srgbClr val="00FFFF"/>
            </a:solidFill>
            <a:round/>
            <a:headEnd/>
            <a:tailEnd/>
          </a:ln>
          <a:effectLst/>
        </p:spPr>
        <p:txBody>
          <a:bodyPr wrap="none" anchor="ctr"/>
          <a:lstStyle/>
          <a:p>
            <a:endParaRPr lang="en-US"/>
          </a:p>
        </p:txBody>
      </p:sp>
      <p:sp>
        <p:nvSpPr>
          <p:cNvPr id="43026" name="Line 18"/>
          <p:cNvSpPr>
            <a:spLocks noChangeShapeType="1"/>
          </p:cNvSpPr>
          <p:nvPr/>
        </p:nvSpPr>
        <p:spPr bwMode="auto">
          <a:xfrm flipV="1">
            <a:off x="4572000" y="4038600"/>
            <a:ext cx="1376362" cy="533400"/>
          </a:xfrm>
          <a:prstGeom prst="line">
            <a:avLst/>
          </a:prstGeom>
          <a:noFill/>
          <a:ln w="28575">
            <a:solidFill>
              <a:srgbClr val="00FFFF"/>
            </a:solidFill>
            <a:round/>
            <a:headEnd/>
            <a:tailEnd/>
          </a:ln>
          <a:effectLst/>
        </p:spPr>
        <p:txBody>
          <a:bodyPr wrap="none" anchor="ctr"/>
          <a:lstStyle/>
          <a:p>
            <a:endParaRPr lang="en-US"/>
          </a:p>
        </p:txBody>
      </p:sp>
      <p:sp>
        <p:nvSpPr>
          <p:cNvPr id="43027" name="Line 19"/>
          <p:cNvSpPr>
            <a:spLocks noChangeShapeType="1"/>
          </p:cNvSpPr>
          <p:nvPr/>
        </p:nvSpPr>
        <p:spPr bwMode="auto">
          <a:xfrm flipV="1">
            <a:off x="4576762" y="4343400"/>
            <a:ext cx="1371600" cy="762000"/>
          </a:xfrm>
          <a:prstGeom prst="line">
            <a:avLst/>
          </a:prstGeom>
          <a:noFill/>
          <a:ln w="28575">
            <a:solidFill>
              <a:srgbClr val="00FFFF"/>
            </a:solidFill>
            <a:round/>
            <a:headEnd/>
            <a:tailEnd/>
          </a:ln>
          <a:effectLst/>
        </p:spPr>
        <p:txBody>
          <a:bodyPr wrap="none" anchor="ctr"/>
          <a:lstStyle/>
          <a:p>
            <a:endParaRPr lang="en-US"/>
          </a:p>
        </p:txBody>
      </p:sp>
      <p:sp>
        <p:nvSpPr>
          <p:cNvPr id="43028" name="Oval 20"/>
          <p:cNvSpPr>
            <a:spLocks noChangeArrowheads="1"/>
          </p:cNvSpPr>
          <p:nvPr/>
        </p:nvSpPr>
        <p:spPr bwMode="auto">
          <a:xfrm>
            <a:off x="6938962" y="3429000"/>
            <a:ext cx="152400" cy="152400"/>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43029" name="Line 21"/>
          <p:cNvSpPr>
            <a:spLocks noChangeShapeType="1"/>
          </p:cNvSpPr>
          <p:nvPr/>
        </p:nvSpPr>
        <p:spPr bwMode="auto">
          <a:xfrm flipV="1">
            <a:off x="5872162" y="3505200"/>
            <a:ext cx="1143000" cy="533400"/>
          </a:xfrm>
          <a:prstGeom prst="line">
            <a:avLst/>
          </a:prstGeom>
          <a:noFill/>
          <a:ln w="28575">
            <a:solidFill>
              <a:srgbClr val="00FFFF"/>
            </a:solidFill>
            <a:round/>
            <a:headEnd/>
            <a:tailEnd/>
          </a:ln>
          <a:effectLst/>
        </p:spPr>
        <p:txBody>
          <a:bodyPr wrap="none" anchor="ctr"/>
          <a:lstStyle/>
          <a:p>
            <a:endParaRPr lang="en-US"/>
          </a:p>
        </p:txBody>
      </p:sp>
      <p:sp>
        <p:nvSpPr>
          <p:cNvPr id="43030" name="Line 22"/>
          <p:cNvSpPr>
            <a:spLocks noChangeShapeType="1"/>
          </p:cNvSpPr>
          <p:nvPr/>
        </p:nvSpPr>
        <p:spPr bwMode="auto">
          <a:xfrm flipV="1">
            <a:off x="6024562" y="3581400"/>
            <a:ext cx="990600" cy="762000"/>
          </a:xfrm>
          <a:prstGeom prst="line">
            <a:avLst/>
          </a:prstGeom>
          <a:noFill/>
          <a:ln w="28575">
            <a:solidFill>
              <a:srgbClr val="00FFFF"/>
            </a:solidFill>
            <a:round/>
            <a:headEnd/>
            <a:tailEnd/>
          </a:ln>
          <a:effectLst/>
        </p:spPr>
        <p:txBody>
          <a:bodyPr wrap="none" anchor="ctr"/>
          <a:lstStyle/>
          <a:p>
            <a:endParaRPr lang="en-US"/>
          </a:p>
        </p:txBody>
      </p:sp>
      <p:sp>
        <p:nvSpPr>
          <p:cNvPr id="43031" name="Line 23"/>
          <p:cNvSpPr>
            <a:spLocks noChangeShapeType="1"/>
          </p:cNvSpPr>
          <p:nvPr/>
        </p:nvSpPr>
        <p:spPr bwMode="auto">
          <a:xfrm>
            <a:off x="5948362" y="3200400"/>
            <a:ext cx="1143000" cy="304800"/>
          </a:xfrm>
          <a:prstGeom prst="line">
            <a:avLst/>
          </a:prstGeom>
          <a:noFill/>
          <a:ln w="28575">
            <a:solidFill>
              <a:srgbClr val="00FFFF"/>
            </a:solidFill>
            <a:round/>
            <a:headEnd/>
            <a:tailEnd/>
          </a:ln>
          <a:effectLst/>
        </p:spPr>
        <p:txBody>
          <a:bodyPr wrap="none" anchor="ctr"/>
          <a:lstStyle/>
          <a:p>
            <a:endParaRPr lang="en-US"/>
          </a:p>
        </p:txBody>
      </p:sp>
      <p:grpSp>
        <p:nvGrpSpPr>
          <p:cNvPr id="2" name="Group 24"/>
          <p:cNvGrpSpPr>
            <a:grpSpLocks/>
          </p:cNvGrpSpPr>
          <p:nvPr/>
        </p:nvGrpSpPr>
        <p:grpSpPr bwMode="auto">
          <a:xfrm>
            <a:off x="3124200" y="2286000"/>
            <a:ext cx="152400" cy="3581400"/>
            <a:chOff x="1968" y="576"/>
            <a:chExt cx="96" cy="2256"/>
          </a:xfrm>
        </p:grpSpPr>
        <p:sp>
          <p:nvSpPr>
            <p:cNvPr id="43033" name="Line 25"/>
            <p:cNvSpPr>
              <a:spLocks noChangeShapeType="1"/>
            </p:cNvSpPr>
            <p:nvPr/>
          </p:nvSpPr>
          <p:spPr bwMode="auto">
            <a:xfrm>
              <a:off x="2016" y="576"/>
              <a:ext cx="0" cy="2256"/>
            </a:xfrm>
            <a:prstGeom prst="line">
              <a:avLst/>
            </a:prstGeom>
            <a:noFill/>
            <a:ln w="38100">
              <a:solidFill>
                <a:srgbClr val="FFFFCC"/>
              </a:solidFill>
              <a:round/>
              <a:headEnd/>
              <a:tailEnd/>
            </a:ln>
            <a:effectLst/>
          </p:spPr>
          <p:txBody>
            <a:bodyPr wrap="none" anchor="ctr"/>
            <a:lstStyle/>
            <a:p>
              <a:endParaRPr lang="en-US"/>
            </a:p>
          </p:txBody>
        </p:sp>
        <p:sp>
          <p:nvSpPr>
            <p:cNvPr id="43034" name="Oval 26"/>
            <p:cNvSpPr>
              <a:spLocks noChangeArrowheads="1"/>
            </p:cNvSpPr>
            <p:nvPr/>
          </p:nvSpPr>
          <p:spPr bwMode="auto">
            <a:xfrm>
              <a:off x="1968" y="2496"/>
              <a:ext cx="96" cy="96"/>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43035" name="Oval 27"/>
            <p:cNvSpPr>
              <a:spLocks noChangeArrowheads="1"/>
            </p:cNvSpPr>
            <p:nvPr/>
          </p:nvSpPr>
          <p:spPr bwMode="auto">
            <a:xfrm>
              <a:off x="1968" y="2112"/>
              <a:ext cx="96" cy="96"/>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43036" name="Oval 28"/>
            <p:cNvSpPr>
              <a:spLocks noChangeArrowheads="1"/>
            </p:cNvSpPr>
            <p:nvPr/>
          </p:nvSpPr>
          <p:spPr bwMode="auto">
            <a:xfrm>
              <a:off x="1968" y="720"/>
              <a:ext cx="96" cy="96"/>
            </a:xfrm>
            <a:prstGeom prst="ellipse">
              <a:avLst/>
            </a:prstGeom>
            <a:solidFill>
              <a:srgbClr val="FFFFFF"/>
            </a:solidFill>
            <a:ln w="9525">
              <a:solidFill>
                <a:srgbClr val="FFFFCC"/>
              </a:solidFill>
              <a:round/>
              <a:headEnd/>
              <a:tailEnd/>
            </a:ln>
            <a:effectLst/>
          </p:spPr>
          <p:txBody>
            <a:bodyPr wrap="none" anchor="ctr"/>
            <a:lstStyle/>
            <a:p>
              <a:endParaRPr lang="en-US"/>
            </a:p>
          </p:txBody>
        </p:sp>
      </p:grpSp>
      <p:pic>
        <p:nvPicPr>
          <p:cNvPr id="43037" name="Picture 29"/>
          <p:cNvPicPr>
            <a:picLocks noChangeAspect="1" noChangeArrowheads="1"/>
          </p:cNvPicPr>
          <p:nvPr/>
        </p:nvPicPr>
        <p:blipFill>
          <a:blip r:embed="rId3" cstate="email"/>
          <a:srcRect/>
          <a:stretch>
            <a:fillRect/>
          </a:stretch>
        </p:blipFill>
        <p:spPr bwMode="auto">
          <a:xfrm>
            <a:off x="838200" y="5181600"/>
            <a:ext cx="720725" cy="1295400"/>
          </a:xfrm>
          <a:prstGeom prst="rect">
            <a:avLst/>
          </a:prstGeom>
          <a:noFill/>
          <a:ln w="9525">
            <a:noFill/>
            <a:miter lim="800000"/>
            <a:headEnd/>
            <a:tailEnd/>
          </a:ln>
          <a:effectLst/>
        </p:spPr>
      </p:pic>
      <p:pic>
        <p:nvPicPr>
          <p:cNvPr id="43038" name="Picture 30"/>
          <p:cNvPicPr>
            <a:picLocks noChangeAspect="1" noChangeArrowheads="1"/>
          </p:cNvPicPr>
          <p:nvPr/>
        </p:nvPicPr>
        <p:blipFill>
          <a:blip r:embed="rId3" cstate="email"/>
          <a:srcRect/>
          <a:stretch>
            <a:fillRect/>
          </a:stretch>
        </p:blipFill>
        <p:spPr bwMode="auto">
          <a:xfrm>
            <a:off x="838200" y="3733800"/>
            <a:ext cx="763587" cy="1371600"/>
          </a:xfrm>
          <a:prstGeom prst="rect">
            <a:avLst/>
          </a:prstGeom>
          <a:noFill/>
          <a:ln w="9525">
            <a:noFill/>
            <a:miter lim="800000"/>
            <a:headEnd/>
            <a:tailEnd/>
          </a:ln>
          <a:effectLst/>
        </p:spPr>
      </p:pic>
      <p:pic>
        <p:nvPicPr>
          <p:cNvPr id="43039" name="Picture 31"/>
          <p:cNvPicPr>
            <a:picLocks noChangeAspect="1" noChangeArrowheads="1"/>
          </p:cNvPicPr>
          <p:nvPr/>
        </p:nvPicPr>
        <p:blipFill>
          <a:blip r:embed="rId3" cstate="email"/>
          <a:srcRect/>
          <a:stretch>
            <a:fillRect/>
          </a:stretch>
        </p:blipFill>
        <p:spPr bwMode="auto">
          <a:xfrm>
            <a:off x="838200" y="1981200"/>
            <a:ext cx="722312" cy="1295400"/>
          </a:xfrm>
          <a:prstGeom prst="rect">
            <a:avLst/>
          </a:prstGeom>
          <a:noFill/>
          <a:ln w="9525">
            <a:noFill/>
            <a:miter lim="800000"/>
            <a:headEnd/>
            <a:tailEnd/>
          </a:ln>
          <a:effectLst/>
        </p:spPr>
      </p:pic>
      <p:sp>
        <p:nvSpPr>
          <p:cNvPr id="43040" name="Text Box 32"/>
          <p:cNvSpPr txBox="1">
            <a:spLocks noChangeArrowheads="1"/>
          </p:cNvSpPr>
          <p:nvPr/>
        </p:nvSpPr>
        <p:spPr bwMode="auto">
          <a:xfrm>
            <a:off x="1893887" y="3429000"/>
            <a:ext cx="184150" cy="457200"/>
          </a:xfrm>
          <a:prstGeom prst="rect">
            <a:avLst/>
          </a:prstGeom>
          <a:noFill/>
          <a:ln w="9525">
            <a:noFill/>
            <a:miter lim="800000"/>
            <a:headEnd/>
            <a:tailEnd/>
          </a:ln>
          <a:effectLst/>
        </p:spPr>
        <p:txBody>
          <a:bodyPr wrap="none" anchor="ctr">
            <a:spAutoFit/>
          </a:bodyPr>
          <a:lstStyle/>
          <a:p>
            <a:pPr eaLnBrk="0" hangingPunct="0"/>
            <a:endParaRPr lang="en-US">
              <a:latin typeface="Times New Roman" pitchFamily="18" charset="0"/>
            </a:endParaRPr>
          </a:p>
        </p:txBody>
      </p:sp>
      <p:sp>
        <p:nvSpPr>
          <p:cNvPr id="43041" name="Text Box 33"/>
          <p:cNvSpPr txBox="1">
            <a:spLocks noChangeArrowheads="1"/>
          </p:cNvSpPr>
          <p:nvPr/>
        </p:nvSpPr>
        <p:spPr bwMode="auto">
          <a:xfrm>
            <a:off x="1624012" y="2392363"/>
            <a:ext cx="1452563" cy="425450"/>
          </a:xfrm>
          <a:prstGeom prst="rect">
            <a:avLst/>
          </a:prstGeom>
          <a:solidFill>
            <a:schemeClr val="bg1"/>
          </a:solidFill>
          <a:ln w="28575">
            <a:solidFill>
              <a:schemeClr val="tx1"/>
            </a:solidFill>
            <a:miter lim="800000"/>
            <a:headEnd/>
            <a:tailEnd/>
          </a:ln>
          <a:effectLst/>
        </p:spPr>
        <p:txBody>
          <a:bodyPr wrap="none" anchor="ctr">
            <a:spAutoFit/>
          </a:bodyPr>
          <a:lstStyle/>
          <a:p>
            <a:pPr eaLnBrk="0" hangingPunct="0"/>
            <a:r>
              <a:rPr lang="en-US" sz="2000">
                <a:latin typeface="Times New Roman" pitchFamily="18" charset="0"/>
              </a:rPr>
              <a:t>Confederate</a:t>
            </a:r>
            <a:endParaRPr lang="en-US">
              <a:latin typeface="Times New Roman" pitchFamily="18" charset="0"/>
            </a:endParaRPr>
          </a:p>
        </p:txBody>
      </p:sp>
      <p:sp>
        <p:nvSpPr>
          <p:cNvPr id="43042" name="Text Box 34"/>
          <p:cNvSpPr txBox="1">
            <a:spLocks noChangeArrowheads="1"/>
          </p:cNvSpPr>
          <p:nvPr/>
        </p:nvSpPr>
        <p:spPr bwMode="auto">
          <a:xfrm>
            <a:off x="1684337" y="4419600"/>
            <a:ext cx="1322388" cy="485775"/>
          </a:xfrm>
          <a:prstGeom prst="rect">
            <a:avLst/>
          </a:prstGeom>
          <a:solidFill>
            <a:schemeClr val="bg1"/>
          </a:solidFill>
          <a:ln w="28575">
            <a:solidFill>
              <a:schemeClr val="tx1"/>
            </a:solidFill>
            <a:miter lim="800000"/>
            <a:headEnd/>
            <a:tailEnd/>
          </a:ln>
          <a:effectLst/>
        </p:spPr>
        <p:txBody>
          <a:bodyPr wrap="none" anchor="ctr">
            <a:spAutoFit/>
          </a:bodyPr>
          <a:lstStyle/>
          <a:p>
            <a:pPr eaLnBrk="0" hangingPunct="0"/>
            <a:r>
              <a:rPr lang="en-US">
                <a:latin typeface="Times New Roman" pitchFamily="18" charset="0"/>
              </a:rPr>
              <a:t>Person B</a:t>
            </a:r>
          </a:p>
        </p:txBody>
      </p:sp>
      <p:sp>
        <p:nvSpPr>
          <p:cNvPr id="43043" name="Text Box 35"/>
          <p:cNvSpPr txBox="1">
            <a:spLocks noChangeArrowheads="1"/>
          </p:cNvSpPr>
          <p:nvPr/>
        </p:nvSpPr>
        <p:spPr bwMode="auto">
          <a:xfrm>
            <a:off x="1676400" y="5181600"/>
            <a:ext cx="1322387" cy="485775"/>
          </a:xfrm>
          <a:prstGeom prst="rect">
            <a:avLst/>
          </a:prstGeom>
          <a:solidFill>
            <a:schemeClr val="bg1"/>
          </a:solidFill>
          <a:ln w="28575">
            <a:solidFill>
              <a:schemeClr val="tx1"/>
            </a:solidFill>
            <a:miter lim="800000"/>
            <a:headEnd/>
            <a:tailEnd/>
          </a:ln>
          <a:effectLst/>
        </p:spPr>
        <p:txBody>
          <a:bodyPr wrap="none" anchor="ctr">
            <a:spAutoFit/>
          </a:bodyPr>
          <a:lstStyle/>
          <a:p>
            <a:pPr eaLnBrk="0" hangingPunct="0"/>
            <a:r>
              <a:rPr lang="en-US">
                <a:latin typeface="Times New Roman" pitchFamily="18" charset="0"/>
              </a:rPr>
              <a:t>Person C</a:t>
            </a:r>
          </a:p>
        </p:txBody>
      </p:sp>
      <p:sp>
        <p:nvSpPr>
          <p:cNvPr id="43044" name="Text Box 36"/>
          <p:cNvSpPr txBox="1">
            <a:spLocks noChangeArrowheads="1"/>
          </p:cNvSpPr>
          <p:nvPr/>
        </p:nvSpPr>
        <p:spPr bwMode="auto">
          <a:xfrm>
            <a:off x="2897187" y="5943600"/>
            <a:ext cx="619125" cy="304800"/>
          </a:xfrm>
          <a:prstGeom prst="rect">
            <a:avLst/>
          </a:prstGeom>
          <a:noFill/>
          <a:ln w="28575">
            <a:noFill/>
            <a:miter lim="800000"/>
            <a:headEnd/>
            <a:tailEnd/>
          </a:ln>
          <a:effectLst/>
        </p:spPr>
        <p:txBody>
          <a:bodyPr wrap="none" anchor="ctr">
            <a:spAutoFit/>
          </a:bodyPr>
          <a:lstStyle/>
          <a:p>
            <a:pPr eaLnBrk="0" hangingPunct="0"/>
            <a:r>
              <a:rPr lang="en-US" sz="1400">
                <a:solidFill>
                  <a:schemeClr val="bg1"/>
                </a:solidFill>
                <a:latin typeface="Times New Roman" pitchFamily="18" charset="0"/>
              </a:rPr>
              <a:t>Alone</a:t>
            </a:r>
            <a:endParaRPr lang="en-US">
              <a:latin typeface="Times New Roman" pitchFamily="18" charset="0"/>
            </a:endParaRPr>
          </a:p>
        </p:txBody>
      </p:sp>
      <p:sp>
        <p:nvSpPr>
          <p:cNvPr id="43045" name="Text Box 37"/>
          <p:cNvSpPr txBox="1">
            <a:spLocks noChangeArrowheads="1"/>
          </p:cNvSpPr>
          <p:nvPr/>
        </p:nvSpPr>
        <p:spPr bwMode="auto">
          <a:xfrm>
            <a:off x="4191000" y="5943600"/>
            <a:ext cx="862012" cy="517525"/>
          </a:xfrm>
          <a:prstGeom prst="rect">
            <a:avLst/>
          </a:prstGeom>
          <a:noFill/>
          <a:ln w="28575">
            <a:noFill/>
            <a:miter lim="800000"/>
            <a:headEnd/>
            <a:tailEnd/>
          </a:ln>
          <a:effectLst/>
        </p:spPr>
        <p:txBody>
          <a:bodyPr wrap="none" anchor="ctr">
            <a:spAutoFit/>
          </a:bodyPr>
          <a:lstStyle/>
          <a:p>
            <a:pPr eaLnBrk="0" hangingPunct="0"/>
            <a:r>
              <a:rPr lang="en-US" sz="1400">
                <a:solidFill>
                  <a:schemeClr val="bg1"/>
                </a:solidFill>
                <a:latin typeface="Times New Roman" pitchFamily="18" charset="0"/>
              </a:rPr>
              <a:t>Group</a:t>
            </a:r>
          </a:p>
          <a:p>
            <a:pPr eaLnBrk="0" hangingPunct="0"/>
            <a:r>
              <a:rPr lang="en-US" sz="1400">
                <a:solidFill>
                  <a:schemeClr val="bg1"/>
                </a:solidFill>
                <a:latin typeface="Times New Roman" pitchFamily="18" charset="0"/>
              </a:rPr>
              <a:t>Session 1</a:t>
            </a:r>
            <a:endParaRPr lang="en-US">
              <a:latin typeface="Times New Roman" pitchFamily="18" charset="0"/>
            </a:endParaRPr>
          </a:p>
        </p:txBody>
      </p:sp>
      <p:sp>
        <p:nvSpPr>
          <p:cNvPr id="43046" name="Text Box 38"/>
          <p:cNvSpPr txBox="1">
            <a:spLocks noChangeArrowheads="1"/>
          </p:cNvSpPr>
          <p:nvPr/>
        </p:nvSpPr>
        <p:spPr bwMode="auto">
          <a:xfrm>
            <a:off x="6629400" y="5943600"/>
            <a:ext cx="862012" cy="517525"/>
          </a:xfrm>
          <a:prstGeom prst="rect">
            <a:avLst/>
          </a:prstGeom>
          <a:noFill/>
          <a:ln w="28575">
            <a:noFill/>
            <a:miter lim="800000"/>
            <a:headEnd/>
            <a:tailEnd/>
          </a:ln>
          <a:effectLst/>
        </p:spPr>
        <p:txBody>
          <a:bodyPr wrap="none" anchor="ctr">
            <a:spAutoFit/>
          </a:bodyPr>
          <a:lstStyle/>
          <a:p>
            <a:pPr eaLnBrk="0" hangingPunct="0"/>
            <a:r>
              <a:rPr lang="en-US" sz="1400">
                <a:solidFill>
                  <a:schemeClr val="bg1"/>
                </a:solidFill>
                <a:latin typeface="Times New Roman" pitchFamily="18" charset="0"/>
              </a:rPr>
              <a:t>Group</a:t>
            </a:r>
          </a:p>
          <a:p>
            <a:pPr eaLnBrk="0" hangingPunct="0"/>
            <a:r>
              <a:rPr lang="en-US" sz="1400">
                <a:solidFill>
                  <a:schemeClr val="bg1"/>
                </a:solidFill>
                <a:latin typeface="Times New Roman" pitchFamily="18" charset="0"/>
              </a:rPr>
              <a:t>Session 3</a:t>
            </a:r>
            <a:endParaRPr lang="en-US">
              <a:latin typeface="Times New Roman" pitchFamily="18" charset="0"/>
            </a:endParaRPr>
          </a:p>
        </p:txBody>
      </p:sp>
      <p:sp>
        <p:nvSpPr>
          <p:cNvPr id="43047" name="Text Box 39"/>
          <p:cNvSpPr txBox="1">
            <a:spLocks noChangeArrowheads="1"/>
          </p:cNvSpPr>
          <p:nvPr/>
        </p:nvSpPr>
        <p:spPr bwMode="auto">
          <a:xfrm>
            <a:off x="5486400" y="5943600"/>
            <a:ext cx="862012" cy="517525"/>
          </a:xfrm>
          <a:prstGeom prst="rect">
            <a:avLst/>
          </a:prstGeom>
          <a:noFill/>
          <a:ln w="28575">
            <a:noFill/>
            <a:miter lim="800000"/>
            <a:headEnd/>
            <a:tailEnd/>
          </a:ln>
          <a:effectLst/>
        </p:spPr>
        <p:txBody>
          <a:bodyPr wrap="none" anchor="ctr">
            <a:spAutoFit/>
          </a:bodyPr>
          <a:lstStyle/>
          <a:p>
            <a:pPr eaLnBrk="0" hangingPunct="0"/>
            <a:r>
              <a:rPr lang="en-US" sz="1400">
                <a:solidFill>
                  <a:schemeClr val="bg1"/>
                </a:solidFill>
                <a:latin typeface="Times New Roman" pitchFamily="18" charset="0"/>
              </a:rPr>
              <a:t>Group</a:t>
            </a:r>
          </a:p>
          <a:p>
            <a:pPr eaLnBrk="0" hangingPunct="0"/>
            <a:r>
              <a:rPr lang="en-US" sz="1400">
                <a:solidFill>
                  <a:schemeClr val="bg1"/>
                </a:solidFill>
                <a:latin typeface="Times New Roman" pitchFamily="18" charset="0"/>
              </a:rPr>
              <a:t>Session 2</a:t>
            </a:r>
            <a:endParaRPr lang="en-US">
              <a:latin typeface="Times New Roman" pitchFamily="18" charset="0"/>
            </a:endParaRPr>
          </a:p>
        </p:txBody>
      </p:sp>
      <p:sp>
        <p:nvSpPr>
          <p:cNvPr id="43048" name="Text Box 40"/>
          <p:cNvSpPr txBox="1">
            <a:spLocks noChangeArrowheads="1"/>
          </p:cNvSpPr>
          <p:nvPr/>
        </p:nvSpPr>
        <p:spPr bwMode="auto">
          <a:xfrm rot="16200000">
            <a:off x="1417638" y="3405187"/>
            <a:ext cx="1416050" cy="517525"/>
          </a:xfrm>
          <a:prstGeom prst="rect">
            <a:avLst/>
          </a:prstGeom>
          <a:noFill/>
          <a:ln w="28575">
            <a:noFill/>
            <a:miter lim="800000"/>
            <a:headEnd/>
            <a:tailEnd/>
          </a:ln>
          <a:effectLst/>
        </p:spPr>
        <p:txBody>
          <a:bodyPr anchor="ctr">
            <a:spAutoFit/>
          </a:bodyPr>
          <a:lstStyle/>
          <a:p>
            <a:pPr eaLnBrk="0" hangingPunct="0"/>
            <a:r>
              <a:rPr lang="en-US" sz="1400">
                <a:solidFill>
                  <a:srgbClr val="FFFFCC"/>
                </a:solidFill>
                <a:latin typeface="Times New Roman" pitchFamily="18" charset="0"/>
              </a:rPr>
              <a:t>Average distance</a:t>
            </a:r>
          </a:p>
          <a:p>
            <a:pPr eaLnBrk="0" hangingPunct="0"/>
            <a:r>
              <a:rPr lang="en-US" sz="1400">
                <a:solidFill>
                  <a:srgbClr val="FFFFCC"/>
                </a:solidFill>
                <a:latin typeface="Times New Roman" pitchFamily="18" charset="0"/>
              </a:rPr>
              <a:t> estimates</a:t>
            </a:r>
            <a:endParaRPr lang="en-US">
              <a:latin typeface="Times New Roman" pitchFamily="18" charset="0"/>
            </a:endParaRPr>
          </a:p>
        </p:txBody>
      </p:sp>
      <p:sp>
        <p:nvSpPr>
          <p:cNvPr id="43049" name="WordArt 41"/>
          <p:cNvSpPr>
            <a:spLocks noChangeArrowheads="1" noChangeShapeType="1" noTextEdit="1"/>
          </p:cNvSpPr>
          <p:nvPr/>
        </p:nvSpPr>
        <p:spPr bwMode="auto">
          <a:xfrm>
            <a:off x="304800" y="2209800"/>
            <a:ext cx="1600200" cy="1066800"/>
          </a:xfrm>
          <a:prstGeom prst="rect">
            <a:avLst/>
          </a:prstGeom>
        </p:spPr>
        <p:txBody>
          <a:bodyPr wrap="none" fromWordArt="1">
            <a:prstTxWarp prst="textPlain">
              <a:avLst>
                <a:gd name="adj" fmla="val 45931"/>
              </a:avLst>
            </a:prstTxWarp>
          </a:bodyPr>
          <a:lstStyle/>
          <a:p>
            <a:r>
              <a:rPr lang="en-US" sz="3600" kern="10" dirty="0">
                <a:ln w="9525">
                  <a:noFill/>
                  <a:round/>
                  <a:headEnd/>
                  <a:tailEnd/>
                </a:ln>
                <a:solidFill>
                  <a:srgbClr val="FF0000"/>
                </a:solidFill>
                <a:effectLst>
                  <a:outerShdw dist="45791" dir="2021404" algn="ctr" rotWithShape="0">
                    <a:srgbClr val="C0C0C0"/>
                  </a:outerShdw>
                </a:effectLst>
                <a:latin typeface="Times New Roman"/>
                <a:cs typeface="Times New Roman"/>
              </a:rPr>
              <a:t>X</a:t>
            </a:r>
          </a:p>
        </p:txBody>
      </p:sp>
      <p:sp>
        <p:nvSpPr>
          <p:cNvPr id="42" name="Text Box 29"/>
          <p:cNvSpPr txBox="1">
            <a:spLocks noChangeArrowheads="1"/>
          </p:cNvSpPr>
          <p:nvPr/>
        </p:nvSpPr>
        <p:spPr bwMode="auto">
          <a:xfrm>
            <a:off x="1676400" y="5925621"/>
            <a:ext cx="2438873" cy="369332"/>
          </a:xfrm>
          <a:prstGeom prst="rect">
            <a:avLst/>
          </a:prstGeom>
          <a:solidFill>
            <a:schemeClr val="bg1"/>
          </a:solidFill>
          <a:ln w="28575">
            <a:solidFill>
              <a:schemeClr val="tx1"/>
            </a:solidFill>
            <a:miter lim="800000"/>
            <a:headEnd/>
            <a:tailEnd/>
          </a:ln>
          <a:effectLst/>
        </p:spPr>
        <p:txBody>
          <a:bodyPr wrap="none" anchor="ctr">
            <a:spAutoFit/>
          </a:bodyPr>
          <a:lstStyle/>
          <a:p>
            <a:pPr eaLnBrk="0" hangingPunct="0"/>
            <a:r>
              <a:rPr lang="en-US" dirty="0" smtClean="0">
                <a:latin typeface="Times New Roman" pitchFamily="18" charset="0"/>
              </a:rPr>
              <a:t>New Member, Person  </a:t>
            </a:r>
            <a:r>
              <a:rPr lang="en-US" dirty="0">
                <a:latin typeface="Times New Roman" pitchFamily="18" charset="0"/>
              </a:rPr>
              <a:t>F</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9"/>
                                        </p:tgtEl>
                                        <p:attrNameLst>
                                          <p:attrName>style.visibility</p:attrName>
                                        </p:attrNameLst>
                                      </p:cBhvr>
                                      <p:to>
                                        <p:strVal val="visible"/>
                                      </p:to>
                                    </p:set>
                                    <p:animEffect transition="in" filter="wipe(left)">
                                      <p:cBhvr>
                                        <p:cTn id="7" dur="2000"/>
                                        <p:tgtEl>
                                          <p:spTgt spid="430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020"/>
                                        </p:tgtEl>
                                        <p:attrNameLst>
                                          <p:attrName>style.visibility</p:attrName>
                                        </p:attrNameLst>
                                      </p:cBhvr>
                                      <p:to>
                                        <p:strVal val="visible"/>
                                      </p:to>
                                    </p:set>
                                    <p:animEffect transition="in" filter="wipe(left)">
                                      <p:cBhvr>
                                        <p:cTn id="10" dur="2000"/>
                                        <p:tgtEl>
                                          <p:spTgt spid="4302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3021"/>
                                        </p:tgtEl>
                                        <p:attrNameLst>
                                          <p:attrName>style.visibility</p:attrName>
                                        </p:attrNameLst>
                                      </p:cBhvr>
                                      <p:to>
                                        <p:strVal val="visible"/>
                                      </p:to>
                                    </p:set>
                                    <p:animEffect transition="in" filter="wipe(left)">
                                      <p:cBhvr>
                                        <p:cTn id="13" dur="2000"/>
                                        <p:tgtEl>
                                          <p:spTgt spid="430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3025"/>
                                        </p:tgtEl>
                                        <p:attrNameLst>
                                          <p:attrName>style.visibility</p:attrName>
                                        </p:attrNameLst>
                                      </p:cBhvr>
                                      <p:to>
                                        <p:strVal val="visible"/>
                                      </p:to>
                                    </p:set>
                                    <p:animEffect transition="in" filter="wipe(left)">
                                      <p:cBhvr>
                                        <p:cTn id="18" dur="2000"/>
                                        <p:tgtEl>
                                          <p:spTgt spid="4302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3026"/>
                                        </p:tgtEl>
                                        <p:attrNameLst>
                                          <p:attrName>style.visibility</p:attrName>
                                        </p:attrNameLst>
                                      </p:cBhvr>
                                      <p:to>
                                        <p:strVal val="visible"/>
                                      </p:to>
                                    </p:set>
                                    <p:animEffect transition="in" filter="wipe(left)">
                                      <p:cBhvr>
                                        <p:cTn id="21" dur="2000"/>
                                        <p:tgtEl>
                                          <p:spTgt spid="4302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3027"/>
                                        </p:tgtEl>
                                        <p:attrNameLst>
                                          <p:attrName>style.visibility</p:attrName>
                                        </p:attrNameLst>
                                      </p:cBhvr>
                                      <p:to>
                                        <p:strVal val="visible"/>
                                      </p:to>
                                    </p:set>
                                    <p:animEffect transition="in" filter="wipe(left)">
                                      <p:cBhvr>
                                        <p:cTn id="24" dur="2000"/>
                                        <p:tgtEl>
                                          <p:spTgt spid="430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3031"/>
                                        </p:tgtEl>
                                        <p:attrNameLst>
                                          <p:attrName>style.visibility</p:attrName>
                                        </p:attrNameLst>
                                      </p:cBhvr>
                                      <p:to>
                                        <p:strVal val="visible"/>
                                      </p:to>
                                    </p:set>
                                    <p:animEffect transition="in" filter="wipe(left)">
                                      <p:cBhvr>
                                        <p:cTn id="29" dur="2000"/>
                                        <p:tgtEl>
                                          <p:spTgt spid="4303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3029"/>
                                        </p:tgtEl>
                                        <p:attrNameLst>
                                          <p:attrName>style.visibility</p:attrName>
                                        </p:attrNameLst>
                                      </p:cBhvr>
                                      <p:to>
                                        <p:strVal val="visible"/>
                                      </p:to>
                                    </p:set>
                                    <p:animEffect transition="in" filter="wipe(left)">
                                      <p:cBhvr>
                                        <p:cTn id="32" dur="2000"/>
                                        <p:tgtEl>
                                          <p:spTgt spid="4302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3030"/>
                                        </p:tgtEl>
                                        <p:attrNameLst>
                                          <p:attrName>style.visibility</p:attrName>
                                        </p:attrNameLst>
                                      </p:cBhvr>
                                      <p:to>
                                        <p:strVal val="visible"/>
                                      </p:to>
                                    </p:set>
                                    <p:animEffect transition="in" filter="wipe(left)">
                                      <p:cBhvr>
                                        <p:cTn id="35" dur="2000"/>
                                        <p:tgtEl>
                                          <p:spTgt spid="43030"/>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43049"/>
                                        </p:tgtEl>
                                        <p:attrNameLst>
                                          <p:attrName>style.visibility</p:attrName>
                                        </p:attrNameLst>
                                      </p:cBhvr>
                                      <p:to>
                                        <p:strVal val="visible"/>
                                      </p:to>
                                    </p:set>
                                    <p:anim calcmode="lin" valueType="num">
                                      <p:cBhvr>
                                        <p:cTn id="40" dur="500" fill="hold"/>
                                        <p:tgtEl>
                                          <p:spTgt spid="43049"/>
                                        </p:tgtEl>
                                        <p:attrNameLst>
                                          <p:attrName>ppt_w</p:attrName>
                                        </p:attrNameLst>
                                      </p:cBhvr>
                                      <p:tavLst>
                                        <p:tav tm="0">
                                          <p:val>
                                            <p:fltVal val="0"/>
                                          </p:val>
                                        </p:tav>
                                        <p:tav tm="100000">
                                          <p:val>
                                            <p:strVal val="#ppt_w"/>
                                          </p:val>
                                        </p:tav>
                                      </p:tavLst>
                                    </p:anim>
                                    <p:anim calcmode="lin" valueType="num">
                                      <p:cBhvr>
                                        <p:cTn id="41" dur="500" fill="hold"/>
                                        <p:tgtEl>
                                          <p:spTgt spid="43049"/>
                                        </p:tgtEl>
                                        <p:attrNameLst>
                                          <p:attrName>ppt_h</p:attrName>
                                        </p:attrNameLst>
                                      </p:cBhvr>
                                      <p:tavLst>
                                        <p:tav tm="0">
                                          <p:val>
                                            <p:fltVal val="0"/>
                                          </p:val>
                                        </p:tav>
                                        <p:tav tm="100000">
                                          <p:val>
                                            <p:strVal val="#ppt_h"/>
                                          </p:val>
                                        </p:tav>
                                      </p:tavLst>
                                    </p:anim>
                                    <p:anim calcmode="lin" valueType="num">
                                      <p:cBhvr>
                                        <p:cTn id="42" dur="500" fill="hold"/>
                                        <p:tgtEl>
                                          <p:spTgt spid="43049"/>
                                        </p:tgtEl>
                                        <p:attrNameLst>
                                          <p:attrName>ppt_x</p:attrName>
                                        </p:attrNameLst>
                                      </p:cBhvr>
                                      <p:tavLst>
                                        <p:tav tm="0">
                                          <p:val>
                                            <p:fltVal val="0.5"/>
                                          </p:val>
                                        </p:tav>
                                        <p:tav tm="100000">
                                          <p:val>
                                            <p:strVal val="#ppt_x"/>
                                          </p:val>
                                        </p:tav>
                                      </p:tavLst>
                                    </p:anim>
                                    <p:anim calcmode="lin" valueType="num">
                                      <p:cBhvr>
                                        <p:cTn id="43" dur="500" fill="hold"/>
                                        <p:tgtEl>
                                          <p:spTgt spid="43049"/>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49" presetClass="entr" presetSubtype="0" decel="10000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 calcmode="lin" valueType="num">
                                      <p:cBhvr>
                                        <p:cTn id="49" dur="500" fill="hold"/>
                                        <p:tgtEl>
                                          <p:spTgt spid="42"/>
                                        </p:tgtEl>
                                        <p:attrNameLst>
                                          <p:attrName>style.rotation</p:attrName>
                                        </p:attrNameLst>
                                      </p:cBhvr>
                                      <p:tavLst>
                                        <p:tav tm="0">
                                          <p:val>
                                            <p:fltVal val="360"/>
                                          </p:val>
                                        </p:tav>
                                        <p:tav tm="100000">
                                          <p:val>
                                            <p:fltVal val="0"/>
                                          </p:val>
                                        </p:tav>
                                      </p:tavLst>
                                    </p:anim>
                                    <p:animEffect transition="in" filter="fade">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9" grpId="0" animBg="1"/>
      <p:bldP spid="43020" grpId="0" animBg="1"/>
      <p:bldP spid="43021" grpId="0" animBg="1"/>
      <p:bldP spid="43025" grpId="0" animBg="1"/>
      <p:bldP spid="43026" grpId="0" animBg="1"/>
      <p:bldP spid="43027" grpId="0" animBg="1"/>
      <p:bldP spid="43029" grpId="0" animBg="1"/>
      <p:bldP spid="43030" grpId="0" animBg="1"/>
      <p:bldP spid="43031" grpId="0" animBg="1"/>
      <p:bldP spid="43049"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65000"/>
          </a:schemeClr>
        </a:solidFill>
        <a:effectLst/>
      </p:bgPr>
    </p:bg>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791200" y="5851525"/>
            <a:ext cx="3352800" cy="1006475"/>
          </a:xfrm>
          <a:prstGeom prst="rect">
            <a:avLst/>
          </a:prstGeom>
          <a:solidFill>
            <a:schemeClr val="tx1">
              <a:lumMod val="50000"/>
              <a:lumOff val="50000"/>
            </a:schemeClr>
          </a:solidFill>
          <a:ln w="28575">
            <a:noFill/>
            <a:miter lim="800000"/>
            <a:headEnd/>
            <a:tailEnd/>
          </a:ln>
          <a:effectLst/>
        </p:spPr>
        <p:txBody>
          <a:bodyPr anchor="ctr">
            <a:spAutoFit/>
          </a:bodyPr>
          <a:lstStyle/>
          <a:p>
            <a:pPr algn="l" eaLnBrk="0" hangingPunct="0"/>
            <a:r>
              <a:rPr lang="en-US" sz="2000" dirty="0">
                <a:solidFill>
                  <a:schemeClr val="tx2"/>
                </a:solidFill>
                <a:latin typeface="Times New Roman" pitchFamily="18" charset="0"/>
              </a:rPr>
              <a:t>Even when the confederate was replaced, the norm remained</a:t>
            </a:r>
          </a:p>
        </p:txBody>
      </p:sp>
      <p:sp>
        <p:nvSpPr>
          <p:cNvPr id="44035" name="Rectangle 3"/>
          <p:cNvSpPr>
            <a:spLocks noChangeArrowheads="1"/>
          </p:cNvSpPr>
          <p:nvPr/>
        </p:nvSpPr>
        <p:spPr bwMode="auto">
          <a:xfrm>
            <a:off x="990600" y="777875"/>
            <a:ext cx="7543800" cy="4800600"/>
          </a:xfrm>
          <a:prstGeom prst="rect">
            <a:avLst/>
          </a:prstGeom>
          <a:solidFill>
            <a:schemeClr val="tx1"/>
          </a:solidFill>
          <a:ln w="9525">
            <a:solidFill>
              <a:srgbClr val="FFFF99"/>
            </a:solidFill>
            <a:miter lim="800000"/>
            <a:headEnd/>
            <a:tailEnd/>
          </a:ln>
          <a:effectLst/>
        </p:spPr>
        <p:txBody>
          <a:bodyPr wrap="none" anchor="ctr"/>
          <a:lstStyle/>
          <a:p>
            <a:pPr eaLnBrk="0" hangingPunct="0"/>
            <a:endParaRPr lang="en-US">
              <a:latin typeface="Times New Roman" pitchFamily="18" charset="0"/>
            </a:endParaRPr>
          </a:p>
        </p:txBody>
      </p:sp>
      <p:sp>
        <p:nvSpPr>
          <p:cNvPr id="44036" name="Rectangle 4"/>
          <p:cNvSpPr>
            <a:spLocks noChangeArrowheads="1"/>
          </p:cNvSpPr>
          <p:nvPr/>
        </p:nvSpPr>
        <p:spPr bwMode="auto">
          <a:xfrm>
            <a:off x="2590800" y="1387475"/>
            <a:ext cx="5486400" cy="3581400"/>
          </a:xfrm>
          <a:prstGeom prst="rect">
            <a:avLst/>
          </a:prstGeom>
          <a:noFill/>
          <a:ln w="9525">
            <a:solidFill>
              <a:srgbClr val="FFFFCC"/>
            </a:solidFill>
            <a:miter lim="800000"/>
            <a:headEnd/>
            <a:tailEnd/>
          </a:ln>
          <a:effectLst/>
        </p:spPr>
        <p:txBody>
          <a:bodyPr wrap="none" anchor="ctr"/>
          <a:lstStyle/>
          <a:p>
            <a:endParaRPr lang="en-US"/>
          </a:p>
        </p:txBody>
      </p:sp>
      <p:sp>
        <p:nvSpPr>
          <p:cNvPr id="44037" name="Line 5"/>
          <p:cNvSpPr>
            <a:spLocks noChangeShapeType="1"/>
          </p:cNvSpPr>
          <p:nvPr/>
        </p:nvSpPr>
        <p:spPr bwMode="auto">
          <a:xfrm>
            <a:off x="4724400" y="1387475"/>
            <a:ext cx="0" cy="3581400"/>
          </a:xfrm>
          <a:prstGeom prst="line">
            <a:avLst/>
          </a:prstGeom>
          <a:noFill/>
          <a:ln w="38100">
            <a:solidFill>
              <a:srgbClr val="FFFFCC"/>
            </a:solidFill>
            <a:round/>
            <a:headEnd/>
            <a:tailEnd/>
          </a:ln>
          <a:effectLst/>
        </p:spPr>
        <p:txBody>
          <a:bodyPr wrap="none" anchor="ctr"/>
          <a:lstStyle/>
          <a:p>
            <a:endParaRPr lang="en-US"/>
          </a:p>
        </p:txBody>
      </p:sp>
      <p:sp>
        <p:nvSpPr>
          <p:cNvPr id="44038" name="Line 6"/>
          <p:cNvSpPr>
            <a:spLocks noChangeShapeType="1"/>
          </p:cNvSpPr>
          <p:nvPr/>
        </p:nvSpPr>
        <p:spPr bwMode="auto">
          <a:xfrm>
            <a:off x="6096000" y="1387475"/>
            <a:ext cx="0" cy="3581400"/>
          </a:xfrm>
          <a:prstGeom prst="line">
            <a:avLst/>
          </a:prstGeom>
          <a:noFill/>
          <a:ln w="38100">
            <a:solidFill>
              <a:srgbClr val="FFFFCC"/>
            </a:solidFill>
            <a:round/>
            <a:headEnd/>
            <a:tailEnd/>
          </a:ln>
          <a:effectLst/>
        </p:spPr>
        <p:txBody>
          <a:bodyPr wrap="none" anchor="ctr"/>
          <a:lstStyle/>
          <a:p>
            <a:endParaRPr lang="en-US"/>
          </a:p>
        </p:txBody>
      </p:sp>
      <p:sp>
        <p:nvSpPr>
          <p:cNvPr id="44039" name="Line 7"/>
          <p:cNvSpPr>
            <a:spLocks noChangeShapeType="1"/>
          </p:cNvSpPr>
          <p:nvPr/>
        </p:nvSpPr>
        <p:spPr bwMode="auto">
          <a:xfrm>
            <a:off x="7239000" y="1387475"/>
            <a:ext cx="0" cy="3581400"/>
          </a:xfrm>
          <a:prstGeom prst="line">
            <a:avLst/>
          </a:prstGeom>
          <a:noFill/>
          <a:ln w="38100">
            <a:solidFill>
              <a:srgbClr val="FFFFCC"/>
            </a:solidFill>
            <a:round/>
            <a:headEnd/>
            <a:tailEnd/>
          </a:ln>
          <a:effectLst/>
        </p:spPr>
        <p:txBody>
          <a:bodyPr wrap="none" anchor="ctr"/>
          <a:lstStyle/>
          <a:p>
            <a:endParaRPr lang="en-US"/>
          </a:p>
        </p:txBody>
      </p:sp>
      <p:sp>
        <p:nvSpPr>
          <p:cNvPr id="44040" name="Oval 8"/>
          <p:cNvSpPr>
            <a:spLocks noChangeArrowheads="1"/>
          </p:cNvSpPr>
          <p:nvPr/>
        </p:nvSpPr>
        <p:spPr bwMode="auto">
          <a:xfrm>
            <a:off x="4652962" y="2073275"/>
            <a:ext cx="157163" cy="152400"/>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44041" name="Oval 9"/>
          <p:cNvSpPr>
            <a:spLocks noChangeArrowheads="1"/>
          </p:cNvSpPr>
          <p:nvPr/>
        </p:nvSpPr>
        <p:spPr bwMode="auto">
          <a:xfrm>
            <a:off x="4648200" y="4130675"/>
            <a:ext cx="152400" cy="152400"/>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44042" name="Line 10"/>
          <p:cNvSpPr>
            <a:spLocks noChangeShapeType="1"/>
          </p:cNvSpPr>
          <p:nvPr/>
        </p:nvSpPr>
        <p:spPr bwMode="auto">
          <a:xfrm>
            <a:off x="3357562" y="1997075"/>
            <a:ext cx="1295400" cy="152400"/>
          </a:xfrm>
          <a:prstGeom prst="line">
            <a:avLst/>
          </a:prstGeom>
          <a:noFill/>
          <a:ln w="28575">
            <a:solidFill>
              <a:srgbClr val="00FFFF"/>
            </a:solidFill>
            <a:round/>
            <a:headEnd/>
            <a:tailEnd/>
          </a:ln>
          <a:effectLst/>
        </p:spPr>
        <p:txBody>
          <a:bodyPr wrap="none" anchor="ctr"/>
          <a:lstStyle/>
          <a:p>
            <a:endParaRPr lang="en-US"/>
          </a:p>
        </p:txBody>
      </p:sp>
      <p:sp>
        <p:nvSpPr>
          <p:cNvPr id="44043" name="Line 11"/>
          <p:cNvSpPr>
            <a:spLocks noChangeShapeType="1"/>
          </p:cNvSpPr>
          <p:nvPr/>
        </p:nvSpPr>
        <p:spPr bwMode="auto">
          <a:xfrm flipV="1">
            <a:off x="3357562" y="2149475"/>
            <a:ext cx="1371600" cy="76200"/>
          </a:xfrm>
          <a:prstGeom prst="line">
            <a:avLst/>
          </a:prstGeom>
          <a:noFill/>
          <a:ln w="28575">
            <a:solidFill>
              <a:srgbClr val="00FFFF"/>
            </a:solidFill>
            <a:round/>
            <a:headEnd/>
            <a:tailEnd/>
          </a:ln>
          <a:effectLst/>
        </p:spPr>
        <p:txBody>
          <a:bodyPr wrap="none" anchor="ctr"/>
          <a:lstStyle/>
          <a:p>
            <a:endParaRPr lang="en-US"/>
          </a:p>
        </p:txBody>
      </p:sp>
      <p:sp>
        <p:nvSpPr>
          <p:cNvPr id="44044" name="Line 12"/>
          <p:cNvSpPr>
            <a:spLocks noChangeShapeType="1"/>
          </p:cNvSpPr>
          <p:nvPr/>
        </p:nvSpPr>
        <p:spPr bwMode="auto">
          <a:xfrm flipV="1">
            <a:off x="3352800" y="4206875"/>
            <a:ext cx="1371600" cy="304800"/>
          </a:xfrm>
          <a:prstGeom prst="line">
            <a:avLst/>
          </a:prstGeom>
          <a:noFill/>
          <a:ln w="28575">
            <a:solidFill>
              <a:srgbClr val="00FFFF"/>
            </a:solidFill>
            <a:round/>
            <a:headEnd/>
            <a:tailEnd/>
          </a:ln>
          <a:effectLst/>
        </p:spPr>
        <p:txBody>
          <a:bodyPr wrap="none" anchor="ctr"/>
          <a:lstStyle/>
          <a:p>
            <a:endParaRPr lang="en-US"/>
          </a:p>
        </p:txBody>
      </p:sp>
      <p:sp>
        <p:nvSpPr>
          <p:cNvPr id="44045" name="Oval 13"/>
          <p:cNvSpPr>
            <a:spLocks noChangeArrowheads="1"/>
          </p:cNvSpPr>
          <p:nvPr/>
        </p:nvSpPr>
        <p:spPr bwMode="auto">
          <a:xfrm>
            <a:off x="6024562" y="2149475"/>
            <a:ext cx="152400" cy="152400"/>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44046" name="Oval 14"/>
          <p:cNvSpPr>
            <a:spLocks noChangeArrowheads="1"/>
          </p:cNvSpPr>
          <p:nvPr/>
        </p:nvSpPr>
        <p:spPr bwMode="auto">
          <a:xfrm>
            <a:off x="6024562" y="3368675"/>
            <a:ext cx="152400" cy="152400"/>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44047" name="Line 15"/>
          <p:cNvSpPr>
            <a:spLocks noChangeShapeType="1"/>
          </p:cNvSpPr>
          <p:nvPr/>
        </p:nvSpPr>
        <p:spPr bwMode="auto">
          <a:xfrm>
            <a:off x="4729162" y="2149475"/>
            <a:ext cx="1295400" cy="76200"/>
          </a:xfrm>
          <a:prstGeom prst="line">
            <a:avLst/>
          </a:prstGeom>
          <a:noFill/>
          <a:ln w="28575">
            <a:solidFill>
              <a:srgbClr val="00FFFF"/>
            </a:solidFill>
            <a:round/>
            <a:headEnd/>
            <a:tailEnd/>
          </a:ln>
          <a:effectLst/>
        </p:spPr>
        <p:txBody>
          <a:bodyPr wrap="none" anchor="ctr"/>
          <a:lstStyle/>
          <a:p>
            <a:endParaRPr lang="en-US"/>
          </a:p>
        </p:txBody>
      </p:sp>
      <p:sp>
        <p:nvSpPr>
          <p:cNvPr id="44048" name="Line 16"/>
          <p:cNvSpPr>
            <a:spLocks noChangeShapeType="1"/>
          </p:cNvSpPr>
          <p:nvPr/>
        </p:nvSpPr>
        <p:spPr bwMode="auto">
          <a:xfrm flipV="1">
            <a:off x="4729162" y="3444875"/>
            <a:ext cx="1371600" cy="762000"/>
          </a:xfrm>
          <a:prstGeom prst="line">
            <a:avLst/>
          </a:prstGeom>
          <a:noFill/>
          <a:ln w="28575">
            <a:solidFill>
              <a:srgbClr val="00FFFF"/>
            </a:solidFill>
            <a:round/>
            <a:headEnd/>
            <a:tailEnd/>
          </a:ln>
          <a:effectLst/>
        </p:spPr>
        <p:txBody>
          <a:bodyPr wrap="none" anchor="ctr"/>
          <a:lstStyle/>
          <a:p>
            <a:endParaRPr lang="en-US"/>
          </a:p>
        </p:txBody>
      </p:sp>
      <p:sp>
        <p:nvSpPr>
          <p:cNvPr id="44049" name="Oval 17"/>
          <p:cNvSpPr>
            <a:spLocks noChangeArrowheads="1"/>
          </p:cNvSpPr>
          <p:nvPr/>
        </p:nvSpPr>
        <p:spPr bwMode="auto">
          <a:xfrm>
            <a:off x="7091362" y="2530475"/>
            <a:ext cx="152400" cy="152400"/>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44050" name="Line 18"/>
          <p:cNvSpPr>
            <a:spLocks noChangeShapeType="1"/>
          </p:cNvSpPr>
          <p:nvPr/>
        </p:nvSpPr>
        <p:spPr bwMode="auto">
          <a:xfrm flipV="1">
            <a:off x="6176962" y="2682875"/>
            <a:ext cx="990600" cy="762000"/>
          </a:xfrm>
          <a:prstGeom prst="line">
            <a:avLst/>
          </a:prstGeom>
          <a:noFill/>
          <a:ln w="28575">
            <a:solidFill>
              <a:srgbClr val="00FFFF"/>
            </a:solidFill>
            <a:round/>
            <a:headEnd/>
            <a:tailEnd/>
          </a:ln>
          <a:effectLst/>
        </p:spPr>
        <p:txBody>
          <a:bodyPr wrap="none" anchor="ctr"/>
          <a:lstStyle/>
          <a:p>
            <a:endParaRPr lang="en-US"/>
          </a:p>
        </p:txBody>
      </p:sp>
      <p:sp>
        <p:nvSpPr>
          <p:cNvPr id="44051" name="Line 19"/>
          <p:cNvSpPr>
            <a:spLocks noChangeShapeType="1"/>
          </p:cNvSpPr>
          <p:nvPr/>
        </p:nvSpPr>
        <p:spPr bwMode="auto">
          <a:xfrm>
            <a:off x="6024562" y="2225675"/>
            <a:ext cx="1219200" cy="381000"/>
          </a:xfrm>
          <a:prstGeom prst="line">
            <a:avLst/>
          </a:prstGeom>
          <a:noFill/>
          <a:ln w="28575">
            <a:solidFill>
              <a:srgbClr val="00FFFF"/>
            </a:solidFill>
            <a:round/>
            <a:headEnd/>
            <a:tailEnd/>
          </a:ln>
          <a:effectLst/>
        </p:spPr>
        <p:txBody>
          <a:bodyPr wrap="none" anchor="ctr"/>
          <a:lstStyle/>
          <a:p>
            <a:endParaRPr lang="en-US"/>
          </a:p>
        </p:txBody>
      </p:sp>
      <p:sp>
        <p:nvSpPr>
          <p:cNvPr id="44052" name="Line 20"/>
          <p:cNvSpPr>
            <a:spLocks noChangeShapeType="1"/>
          </p:cNvSpPr>
          <p:nvPr/>
        </p:nvSpPr>
        <p:spPr bwMode="auto">
          <a:xfrm>
            <a:off x="3357562" y="1387475"/>
            <a:ext cx="0" cy="3581400"/>
          </a:xfrm>
          <a:prstGeom prst="line">
            <a:avLst/>
          </a:prstGeom>
          <a:noFill/>
          <a:ln w="38100">
            <a:solidFill>
              <a:srgbClr val="FFFFCC"/>
            </a:solidFill>
            <a:round/>
            <a:headEnd/>
            <a:tailEnd/>
          </a:ln>
          <a:effectLst/>
        </p:spPr>
        <p:txBody>
          <a:bodyPr wrap="none" anchor="ctr"/>
          <a:lstStyle/>
          <a:p>
            <a:endParaRPr lang="en-US"/>
          </a:p>
        </p:txBody>
      </p:sp>
      <p:sp>
        <p:nvSpPr>
          <p:cNvPr id="44053" name="Oval 21"/>
          <p:cNvSpPr>
            <a:spLocks noChangeArrowheads="1"/>
          </p:cNvSpPr>
          <p:nvPr/>
        </p:nvSpPr>
        <p:spPr bwMode="auto">
          <a:xfrm>
            <a:off x="3281362" y="4435475"/>
            <a:ext cx="152400" cy="152400"/>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44054" name="Oval 22"/>
          <p:cNvSpPr>
            <a:spLocks noChangeArrowheads="1"/>
          </p:cNvSpPr>
          <p:nvPr/>
        </p:nvSpPr>
        <p:spPr bwMode="auto">
          <a:xfrm>
            <a:off x="3281362" y="2149475"/>
            <a:ext cx="152400" cy="152400"/>
          </a:xfrm>
          <a:prstGeom prst="ellipse">
            <a:avLst/>
          </a:prstGeom>
          <a:solidFill>
            <a:srgbClr val="FFFFFF"/>
          </a:solidFill>
          <a:ln w="9525">
            <a:solidFill>
              <a:srgbClr val="FFFFCC"/>
            </a:solidFill>
            <a:round/>
            <a:headEnd/>
            <a:tailEnd/>
          </a:ln>
          <a:effectLst/>
        </p:spPr>
        <p:txBody>
          <a:bodyPr wrap="none" anchor="ctr"/>
          <a:lstStyle/>
          <a:p>
            <a:endParaRPr lang="en-US"/>
          </a:p>
        </p:txBody>
      </p:sp>
      <p:sp>
        <p:nvSpPr>
          <p:cNvPr id="44055" name="Oval 23"/>
          <p:cNvSpPr>
            <a:spLocks noChangeArrowheads="1"/>
          </p:cNvSpPr>
          <p:nvPr/>
        </p:nvSpPr>
        <p:spPr bwMode="auto">
          <a:xfrm>
            <a:off x="3281362" y="1920875"/>
            <a:ext cx="152400" cy="152400"/>
          </a:xfrm>
          <a:prstGeom prst="ellipse">
            <a:avLst/>
          </a:prstGeom>
          <a:solidFill>
            <a:srgbClr val="FFFFFF"/>
          </a:solidFill>
          <a:ln w="9525">
            <a:solidFill>
              <a:srgbClr val="FFFFCC"/>
            </a:solidFill>
            <a:round/>
            <a:headEnd/>
            <a:tailEnd/>
          </a:ln>
          <a:effectLst/>
        </p:spPr>
        <p:txBody>
          <a:bodyPr wrap="none" anchor="ctr"/>
          <a:lstStyle/>
          <a:p>
            <a:endParaRPr lang="en-US"/>
          </a:p>
        </p:txBody>
      </p:sp>
      <p:pic>
        <p:nvPicPr>
          <p:cNvPr id="44056" name="Picture 24"/>
          <p:cNvPicPr>
            <a:picLocks noChangeAspect="1" noChangeArrowheads="1"/>
          </p:cNvPicPr>
          <p:nvPr/>
        </p:nvPicPr>
        <p:blipFill>
          <a:blip r:embed="rId3" cstate="email"/>
          <a:srcRect/>
          <a:stretch>
            <a:fillRect/>
          </a:stretch>
        </p:blipFill>
        <p:spPr bwMode="auto">
          <a:xfrm>
            <a:off x="990600" y="4283075"/>
            <a:ext cx="720725" cy="1295400"/>
          </a:xfrm>
          <a:prstGeom prst="rect">
            <a:avLst/>
          </a:prstGeom>
          <a:noFill/>
          <a:ln w="9525">
            <a:noFill/>
            <a:miter lim="800000"/>
            <a:headEnd/>
            <a:tailEnd/>
          </a:ln>
          <a:effectLst/>
        </p:spPr>
      </p:pic>
      <p:pic>
        <p:nvPicPr>
          <p:cNvPr id="44057" name="Picture 25"/>
          <p:cNvPicPr>
            <a:picLocks noChangeAspect="1" noChangeArrowheads="1"/>
          </p:cNvPicPr>
          <p:nvPr/>
        </p:nvPicPr>
        <p:blipFill>
          <a:blip r:embed="rId3" cstate="email"/>
          <a:srcRect/>
          <a:stretch>
            <a:fillRect/>
          </a:stretch>
        </p:blipFill>
        <p:spPr bwMode="auto">
          <a:xfrm>
            <a:off x="995362" y="2301875"/>
            <a:ext cx="763588" cy="1371600"/>
          </a:xfrm>
          <a:prstGeom prst="rect">
            <a:avLst/>
          </a:prstGeom>
          <a:noFill/>
          <a:ln w="9525">
            <a:noFill/>
            <a:miter lim="800000"/>
            <a:headEnd/>
            <a:tailEnd/>
          </a:ln>
          <a:effectLst/>
        </p:spPr>
      </p:pic>
      <p:pic>
        <p:nvPicPr>
          <p:cNvPr id="44058" name="Picture 26"/>
          <p:cNvPicPr>
            <a:picLocks noChangeAspect="1" noChangeArrowheads="1"/>
          </p:cNvPicPr>
          <p:nvPr/>
        </p:nvPicPr>
        <p:blipFill>
          <a:blip r:embed="rId3" cstate="email"/>
          <a:srcRect/>
          <a:stretch>
            <a:fillRect/>
          </a:stretch>
        </p:blipFill>
        <p:spPr bwMode="auto">
          <a:xfrm>
            <a:off x="990600" y="1082675"/>
            <a:ext cx="722312" cy="1295400"/>
          </a:xfrm>
          <a:prstGeom prst="rect">
            <a:avLst/>
          </a:prstGeom>
          <a:noFill/>
          <a:ln w="9525">
            <a:noFill/>
            <a:miter lim="800000"/>
            <a:headEnd/>
            <a:tailEnd/>
          </a:ln>
          <a:effectLst/>
        </p:spPr>
      </p:pic>
      <p:sp>
        <p:nvSpPr>
          <p:cNvPr id="44059" name="Text Box 27"/>
          <p:cNvSpPr txBox="1">
            <a:spLocks noChangeArrowheads="1"/>
          </p:cNvSpPr>
          <p:nvPr/>
        </p:nvSpPr>
        <p:spPr bwMode="auto">
          <a:xfrm>
            <a:off x="2046287" y="2530475"/>
            <a:ext cx="184150" cy="457200"/>
          </a:xfrm>
          <a:prstGeom prst="rect">
            <a:avLst/>
          </a:prstGeom>
          <a:noFill/>
          <a:ln w="9525">
            <a:noFill/>
            <a:miter lim="800000"/>
            <a:headEnd/>
            <a:tailEnd/>
          </a:ln>
          <a:effectLst/>
        </p:spPr>
        <p:txBody>
          <a:bodyPr wrap="none" anchor="ctr">
            <a:spAutoFit/>
          </a:bodyPr>
          <a:lstStyle/>
          <a:p>
            <a:pPr eaLnBrk="0" hangingPunct="0"/>
            <a:endParaRPr lang="en-US">
              <a:latin typeface="Times New Roman" pitchFamily="18" charset="0"/>
            </a:endParaRPr>
          </a:p>
        </p:txBody>
      </p:sp>
      <p:sp>
        <p:nvSpPr>
          <p:cNvPr id="44060" name="Text Box 28"/>
          <p:cNvSpPr txBox="1">
            <a:spLocks noChangeArrowheads="1"/>
          </p:cNvSpPr>
          <p:nvPr/>
        </p:nvSpPr>
        <p:spPr bwMode="auto">
          <a:xfrm>
            <a:off x="1833562" y="1692275"/>
            <a:ext cx="1322388" cy="485775"/>
          </a:xfrm>
          <a:prstGeom prst="rect">
            <a:avLst/>
          </a:prstGeom>
          <a:solidFill>
            <a:schemeClr val="bg1"/>
          </a:solidFill>
          <a:ln w="28575">
            <a:solidFill>
              <a:schemeClr val="tx1"/>
            </a:solidFill>
            <a:miter lim="800000"/>
            <a:headEnd/>
            <a:tailEnd/>
          </a:ln>
          <a:effectLst/>
        </p:spPr>
        <p:txBody>
          <a:bodyPr wrap="none" anchor="ctr">
            <a:spAutoFit/>
          </a:bodyPr>
          <a:lstStyle/>
          <a:p>
            <a:pPr eaLnBrk="0" hangingPunct="0"/>
            <a:r>
              <a:rPr lang="en-US">
                <a:latin typeface="Times New Roman" pitchFamily="18" charset="0"/>
              </a:rPr>
              <a:t>Person B</a:t>
            </a:r>
          </a:p>
        </p:txBody>
      </p:sp>
      <p:sp>
        <p:nvSpPr>
          <p:cNvPr id="44061" name="Text Box 29"/>
          <p:cNvSpPr txBox="1">
            <a:spLocks noChangeArrowheads="1"/>
          </p:cNvSpPr>
          <p:nvPr/>
        </p:nvSpPr>
        <p:spPr bwMode="auto">
          <a:xfrm>
            <a:off x="1825625" y="4206875"/>
            <a:ext cx="1339850" cy="485775"/>
          </a:xfrm>
          <a:prstGeom prst="rect">
            <a:avLst/>
          </a:prstGeom>
          <a:solidFill>
            <a:srgbClr val="FFFFCC"/>
          </a:solidFill>
          <a:ln w="28575">
            <a:solidFill>
              <a:schemeClr val="tx1"/>
            </a:solidFill>
            <a:miter lim="800000"/>
            <a:headEnd/>
            <a:tailEnd/>
          </a:ln>
          <a:effectLst/>
        </p:spPr>
        <p:txBody>
          <a:bodyPr wrap="none" anchor="ctr">
            <a:spAutoFit/>
          </a:bodyPr>
          <a:lstStyle/>
          <a:p>
            <a:pPr eaLnBrk="0" hangingPunct="0"/>
            <a:r>
              <a:rPr lang="en-US">
                <a:latin typeface="Times New Roman" pitchFamily="18" charset="0"/>
              </a:rPr>
              <a:t>Person D</a:t>
            </a:r>
          </a:p>
        </p:txBody>
      </p:sp>
      <p:sp>
        <p:nvSpPr>
          <p:cNvPr id="44062" name="Text Box 30"/>
          <p:cNvSpPr txBox="1">
            <a:spLocks noChangeArrowheads="1"/>
          </p:cNvSpPr>
          <p:nvPr/>
        </p:nvSpPr>
        <p:spPr bwMode="auto">
          <a:xfrm>
            <a:off x="1833562" y="2225675"/>
            <a:ext cx="1322388" cy="485775"/>
          </a:xfrm>
          <a:prstGeom prst="rect">
            <a:avLst/>
          </a:prstGeom>
          <a:solidFill>
            <a:schemeClr val="bg1"/>
          </a:solidFill>
          <a:ln w="28575">
            <a:solidFill>
              <a:schemeClr val="tx1"/>
            </a:solidFill>
            <a:miter lim="800000"/>
            <a:headEnd/>
            <a:tailEnd/>
          </a:ln>
          <a:effectLst/>
        </p:spPr>
        <p:txBody>
          <a:bodyPr wrap="none" anchor="ctr">
            <a:spAutoFit/>
          </a:bodyPr>
          <a:lstStyle/>
          <a:p>
            <a:pPr eaLnBrk="0" hangingPunct="0"/>
            <a:r>
              <a:rPr lang="en-US">
                <a:latin typeface="Times New Roman" pitchFamily="18" charset="0"/>
              </a:rPr>
              <a:t>Person C</a:t>
            </a:r>
          </a:p>
        </p:txBody>
      </p:sp>
      <p:sp>
        <p:nvSpPr>
          <p:cNvPr id="44063" name="Text Box 31"/>
          <p:cNvSpPr txBox="1">
            <a:spLocks noChangeArrowheads="1"/>
          </p:cNvSpPr>
          <p:nvPr/>
        </p:nvSpPr>
        <p:spPr bwMode="auto">
          <a:xfrm>
            <a:off x="2976562" y="5045075"/>
            <a:ext cx="862013" cy="517525"/>
          </a:xfrm>
          <a:prstGeom prst="rect">
            <a:avLst/>
          </a:prstGeom>
          <a:noFill/>
          <a:ln w="28575">
            <a:noFill/>
            <a:miter lim="800000"/>
            <a:headEnd/>
            <a:tailEnd/>
          </a:ln>
          <a:effectLst/>
        </p:spPr>
        <p:txBody>
          <a:bodyPr wrap="none" anchor="ctr">
            <a:spAutoFit/>
          </a:bodyPr>
          <a:lstStyle/>
          <a:p>
            <a:pPr eaLnBrk="0" hangingPunct="0"/>
            <a:r>
              <a:rPr lang="en-US" sz="1400">
                <a:solidFill>
                  <a:srgbClr val="FFFFCC"/>
                </a:solidFill>
                <a:latin typeface="Times New Roman" pitchFamily="18" charset="0"/>
              </a:rPr>
              <a:t>Group </a:t>
            </a:r>
          </a:p>
          <a:p>
            <a:pPr eaLnBrk="0" hangingPunct="0"/>
            <a:r>
              <a:rPr lang="en-US" sz="1400">
                <a:solidFill>
                  <a:srgbClr val="FFFFCC"/>
                </a:solidFill>
                <a:latin typeface="Times New Roman" pitchFamily="18" charset="0"/>
              </a:rPr>
              <a:t>Session 4</a:t>
            </a:r>
            <a:endParaRPr lang="en-US">
              <a:latin typeface="Times New Roman" pitchFamily="18" charset="0"/>
            </a:endParaRPr>
          </a:p>
        </p:txBody>
      </p:sp>
      <p:sp>
        <p:nvSpPr>
          <p:cNvPr id="44064" name="Text Box 32"/>
          <p:cNvSpPr txBox="1">
            <a:spLocks noChangeArrowheads="1"/>
          </p:cNvSpPr>
          <p:nvPr/>
        </p:nvSpPr>
        <p:spPr bwMode="auto">
          <a:xfrm>
            <a:off x="4343400" y="5045075"/>
            <a:ext cx="862012" cy="517525"/>
          </a:xfrm>
          <a:prstGeom prst="rect">
            <a:avLst/>
          </a:prstGeom>
          <a:noFill/>
          <a:ln w="28575">
            <a:noFill/>
            <a:miter lim="800000"/>
            <a:headEnd/>
            <a:tailEnd/>
          </a:ln>
          <a:effectLst/>
        </p:spPr>
        <p:txBody>
          <a:bodyPr wrap="none" anchor="ctr">
            <a:spAutoFit/>
          </a:bodyPr>
          <a:lstStyle/>
          <a:p>
            <a:pPr eaLnBrk="0" hangingPunct="0"/>
            <a:r>
              <a:rPr lang="en-US" sz="1400">
                <a:solidFill>
                  <a:schemeClr val="bg1"/>
                </a:solidFill>
                <a:latin typeface="Times New Roman" pitchFamily="18" charset="0"/>
              </a:rPr>
              <a:t>Group</a:t>
            </a:r>
          </a:p>
          <a:p>
            <a:pPr eaLnBrk="0" hangingPunct="0"/>
            <a:r>
              <a:rPr lang="en-US" sz="1400">
                <a:solidFill>
                  <a:schemeClr val="bg1"/>
                </a:solidFill>
                <a:latin typeface="Times New Roman" pitchFamily="18" charset="0"/>
              </a:rPr>
              <a:t>Session 1</a:t>
            </a:r>
            <a:endParaRPr lang="en-US">
              <a:latin typeface="Times New Roman" pitchFamily="18" charset="0"/>
            </a:endParaRPr>
          </a:p>
        </p:txBody>
      </p:sp>
      <p:sp>
        <p:nvSpPr>
          <p:cNvPr id="44065" name="Text Box 33"/>
          <p:cNvSpPr txBox="1">
            <a:spLocks noChangeArrowheads="1"/>
          </p:cNvSpPr>
          <p:nvPr/>
        </p:nvSpPr>
        <p:spPr bwMode="auto">
          <a:xfrm>
            <a:off x="6781800" y="5045075"/>
            <a:ext cx="862012" cy="517525"/>
          </a:xfrm>
          <a:prstGeom prst="rect">
            <a:avLst/>
          </a:prstGeom>
          <a:noFill/>
          <a:ln w="28575">
            <a:noFill/>
            <a:miter lim="800000"/>
            <a:headEnd/>
            <a:tailEnd/>
          </a:ln>
          <a:effectLst/>
        </p:spPr>
        <p:txBody>
          <a:bodyPr wrap="none" anchor="ctr">
            <a:spAutoFit/>
          </a:bodyPr>
          <a:lstStyle/>
          <a:p>
            <a:pPr eaLnBrk="0" hangingPunct="0"/>
            <a:r>
              <a:rPr lang="en-US" sz="1400">
                <a:solidFill>
                  <a:schemeClr val="bg1"/>
                </a:solidFill>
                <a:latin typeface="Times New Roman" pitchFamily="18" charset="0"/>
              </a:rPr>
              <a:t>Group</a:t>
            </a:r>
          </a:p>
          <a:p>
            <a:pPr eaLnBrk="0" hangingPunct="0"/>
            <a:r>
              <a:rPr lang="en-US" sz="1400">
                <a:solidFill>
                  <a:schemeClr val="bg1"/>
                </a:solidFill>
                <a:latin typeface="Times New Roman" pitchFamily="18" charset="0"/>
              </a:rPr>
              <a:t>Session 3</a:t>
            </a:r>
            <a:endParaRPr lang="en-US">
              <a:latin typeface="Times New Roman" pitchFamily="18" charset="0"/>
            </a:endParaRPr>
          </a:p>
        </p:txBody>
      </p:sp>
      <p:sp>
        <p:nvSpPr>
          <p:cNvPr id="44066" name="Text Box 34"/>
          <p:cNvSpPr txBox="1">
            <a:spLocks noChangeArrowheads="1"/>
          </p:cNvSpPr>
          <p:nvPr/>
        </p:nvSpPr>
        <p:spPr bwMode="auto">
          <a:xfrm>
            <a:off x="5638800" y="5045075"/>
            <a:ext cx="862012" cy="517525"/>
          </a:xfrm>
          <a:prstGeom prst="rect">
            <a:avLst/>
          </a:prstGeom>
          <a:noFill/>
          <a:ln w="28575">
            <a:noFill/>
            <a:miter lim="800000"/>
            <a:headEnd/>
            <a:tailEnd/>
          </a:ln>
          <a:effectLst/>
        </p:spPr>
        <p:txBody>
          <a:bodyPr wrap="none" anchor="ctr">
            <a:spAutoFit/>
          </a:bodyPr>
          <a:lstStyle/>
          <a:p>
            <a:pPr eaLnBrk="0" hangingPunct="0"/>
            <a:r>
              <a:rPr lang="en-US" sz="1400">
                <a:solidFill>
                  <a:schemeClr val="bg1"/>
                </a:solidFill>
                <a:latin typeface="Times New Roman" pitchFamily="18" charset="0"/>
              </a:rPr>
              <a:t>Group</a:t>
            </a:r>
          </a:p>
          <a:p>
            <a:pPr eaLnBrk="0" hangingPunct="0"/>
            <a:r>
              <a:rPr lang="en-US" sz="1400">
                <a:solidFill>
                  <a:schemeClr val="bg1"/>
                </a:solidFill>
                <a:latin typeface="Times New Roman" pitchFamily="18" charset="0"/>
              </a:rPr>
              <a:t>Session 2</a:t>
            </a:r>
            <a:endParaRPr lang="en-US">
              <a:latin typeface="Times New Roman" pitchFamily="18" charset="0"/>
            </a:endParaRPr>
          </a:p>
        </p:txBody>
      </p:sp>
      <p:sp>
        <p:nvSpPr>
          <p:cNvPr id="44067" name="Text Box 35"/>
          <p:cNvSpPr txBox="1">
            <a:spLocks noChangeArrowheads="1"/>
          </p:cNvSpPr>
          <p:nvPr/>
        </p:nvSpPr>
        <p:spPr bwMode="auto">
          <a:xfrm rot="16200000">
            <a:off x="1536700" y="3132137"/>
            <a:ext cx="1416050" cy="517525"/>
          </a:xfrm>
          <a:prstGeom prst="rect">
            <a:avLst/>
          </a:prstGeom>
          <a:noFill/>
          <a:ln w="28575">
            <a:noFill/>
            <a:miter lim="800000"/>
            <a:headEnd/>
            <a:tailEnd/>
          </a:ln>
          <a:effectLst/>
        </p:spPr>
        <p:txBody>
          <a:bodyPr anchor="ctr">
            <a:spAutoFit/>
          </a:bodyPr>
          <a:lstStyle/>
          <a:p>
            <a:pPr eaLnBrk="0" hangingPunct="0"/>
            <a:r>
              <a:rPr lang="en-US" sz="1400">
                <a:solidFill>
                  <a:srgbClr val="FFFFCC"/>
                </a:solidFill>
                <a:latin typeface="Times New Roman" pitchFamily="18" charset="0"/>
              </a:rPr>
              <a:t>Average distance</a:t>
            </a:r>
          </a:p>
          <a:p>
            <a:pPr eaLnBrk="0" hangingPunct="0"/>
            <a:r>
              <a:rPr lang="en-US" sz="1400">
                <a:solidFill>
                  <a:srgbClr val="FFFFCC"/>
                </a:solidFill>
                <a:latin typeface="Times New Roman" pitchFamily="18" charset="0"/>
              </a:rPr>
              <a:t> estimates</a:t>
            </a:r>
            <a:endParaRPr lang="en-US">
              <a:latin typeface="Times New Roman" pitchFamily="18" charset="0"/>
            </a:endParaRPr>
          </a:p>
        </p:txBody>
      </p:sp>
      <p:sp>
        <p:nvSpPr>
          <p:cNvPr id="44068" name="Oval 36"/>
          <p:cNvSpPr>
            <a:spLocks noChangeArrowheads="1"/>
          </p:cNvSpPr>
          <p:nvPr/>
        </p:nvSpPr>
        <p:spPr bwMode="auto">
          <a:xfrm>
            <a:off x="538162" y="4054475"/>
            <a:ext cx="3429000" cy="1981200"/>
          </a:xfrm>
          <a:prstGeom prst="ellipse">
            <a:avLst/>
          </a:prstGeom>
          <a:noFill/>
          <a:ln w="28575">
            <a:solidFill>
              <a:srgbClr val="FFFF00"/>
            </a:solidFill>
            <a:round/>
            <a:headEnd/>
            <a:tailEnd/>
          </a:ln>
          <a:effectLst/>
        </p:spPr>
        <p:txBody>
          <a:bodyPr wrap="none" anchor="ctr">
            <a:spAutoFit/>
          </a:bodyPr>
          <a:lstStyle/>
          <a:p>
            <a:endParaRPr lang="en-US"/>
          </a:p>
        </p:txBody>
      </p:sp>
      <p:sp>
        <p:nvSpPr>
          <p:cNvPr id="44069" name="Text Box 37"/>
          <p:cNvSpPr txBox="1">
            <a:spLocks noChangeArrowheads="1"/>
          </p:cNvSpPr>
          <p:nvPr/>
        </p:nvSpPr>
        <p:spPr bwMode="auto">
          <a:xfrm>
            <a:off x="476250" y="6127750"/>
            <a:ext cx="1042987" cy="730250"/>
          </a:xfrm>
          <a:prstGeom prst="rect">
            <a:avLst/>
          </a:prstGeom>
          <a:solidFill>
            <a:srgbClr val="FFFFCC"/>
          </a:solidFill>
          <a:ln w="28575">
            <a:solidFill>
              <a:schemeClr val="tx1"/>
            </a:solidFill>
            <a:miter lim="800000"/>
            <a:headEnd/>
            <a:tailEnd/>
          </a:ln>
          <a:effectLst/>
        </p:spPr>
        <p:txBody>
          <a:bodyPr wrap="none" anchor="ctr">
            <a:spAutoFit/>
          </a:bodyPr>
          <a:lstStyle/>
          <a:p>
            <a:pPr eaLnBrk="0" hangingPunct="0"/>
            <a:r>
              <a:rPr lang="en-US" sz="2000">
                <a:latin typeface="Times New Roman" pitchFamily="18" charset="0"/>
              </a:rPr>
              <a:t>New</a:t>
            </a:r>
          </a:p>
          <a:p>
            <a:pPr eaLnBrk="0" hangingPunct="0"/>
            <a:r>
              <a:rPr lang="en-US" sz="2000">
                <a:latin typeface="Times New Roman" pitchFamily="18" charset="0"/>
              </a:rPr>
              <a:t>member</a:t>
            </a:r>
            <a:endParaRPr lang="en-US">
              <a:latin typeface="Times New Roman" pitchFamily="18" charset="0"/>
            </a:endParaRPr>
          </a:p>
        </p:txBody>
      </p:sp>
      <p:cxnSp>
        <p:nvCxnSpPr>
          <p:cNvPr id="44070" name="AutoShape 38"/>
          <p:cNvCxnSpPr>
            <a:cxnSpLocks noChangeShapeType="1"/>
            <a:stCxn id="44069" idx="3"/>
            <a:endCxn id="44068" idx="4"/>
          </p:cNvCxnSpPr>
          <p:nvPr/>
        </p:nvCxnSpPr>
        <p:spPr bwMode="auto">
          <a:xfrm flipV="1">
            <a:off x="1533525" y="6049963"/>
            <a:ext cx="719137" cy="442912"/>
          </a:xfrm>
          <a:prstGeom prst="curvedConnector2">
            <a:avLst/>
          </a:prstGeom>
          <a:noFill/>
          <a:ln w="28575">
            <a:solidFill>
              <a:schemeClr val="tx1"/>
            </a:solidFill>
            <a:round/>
            <a:headEnd/>
            <a:tailEnd type="triangle" w="med" len="med"/>
          </a:ln>
          <a:effectLst/>
        </p:spPr>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4495800" y="5715000"/>
            <a:ext cx="3124200" cy="954107"/>
          </a:xfrm>
          <a:prstGeom prst="rect">
            <a:avLst/>
          </a:prstGeom>
          <a:solidFill>
            <a:schemeClr val="tx1">
              <a:lumMod val="50000"/>
              <a:lumOff val="50000"/>
            </a:schemeClr>
          </a:solidFill>
          <a:ln w="28575">
            <a:noFill/>
            <a:miter lim="800000"/>
            <a:headEnd/>
            <a:tailEnd/>
          </a:ln>
          <a:effectLst/>
        </p:spPr>
        <p:txBody>
          <a:bodyPr wrap="square" anchor="ctr">
            <a:spAutoFit/>
          </a:bodyPr>
          <a:lstStyle/>
          <a:p>
            <a:pPr algn="l" eaLnBrk="0" hangingPunct="0"/>
            <a:r>
              <a:rPr lang="en-US" dirty="0">
                <a:solidFill>
                  <a:schemeClr val="tx2"/>
                </a:solidFill>
                <a:latin typeface="Times New Roman" pitchFamily="18" charset="0"/>
              </a:rPr>
              <a:t>The exaggerated norm lasted for many “generations” of replacements</a:t>
            </a:r>
            <a:endParaRPr lang="en-US" sz="2000" dirty="0">
              <a:solidFill>
                <a:schemeClr val="tx2"/>
              </a:solidFill>
              <a:latin typeface="Times New Roman" pitchFamily="18" charset="0"/>
            </a:endParaRPr>
          </a:p>
        </p:txBody>
      </p:sp>
      <p:sp>
        <p:nvSpPr>
          <p:cNvPr id="45059" name="Rectangle 3"/>
          <p:cNvSpPr>
            <a:spLocks noChangeArrowheads="1"/>
          </p:cNvSpPr>
          <p:nvPr/>
        </p:nvSpPr>
        <p:spPr bwMode="auto">
          <a:xfrm>
            <a:off x="990600" y="685800"/>
            <a:ext cx="7543800" cy="4800600"/>
          </a:xfrm>
          <a:prstGeom prst="rect">
            <a:avLst/>
          </a:prstGeom>
          <a:solidFill>
            <a:schemeClr val="tx1"/>
          </a:solidFill>
          <a:ln w="9525">
            <a:solidFill>
              <a:srgbClr val="FFFF99"/>
            </a:solidFill>
            <a:miter lim="800000"/>
            <a:headEnd/>
            <a:tailEnd/>
          </a:ln>
          <a:effectLst/>
        </p:spPr>
        <p:txBody>
          <a:bodyPr wrap="none" anchor="ctr"/>
          <a:lstStyle/>
          <a:p>
            <a:pPr eaLnBrk="0" hangingPunct="0"/>
            <a:endParaRPr lang="en-US">
              <a:latin typeface="Times New Roman" pitchFamily="18" charset="0"/>
            </a:endParaRPr>
          </a:p>
        </p:txBody>
      </p:sp>
      <p:sp>
        <p:nvSpPr>
          <p:cNvPr id="45060" name="Rectangle 4"/>
          <p:cNvSpPr>
            <a:spLocks noChangeArrowheads="1"/>
          </p:cNvSpPr>
          <p:nvPr/>
        </p:nvSpPr>
        <p:spPr bwMode="auto">
          <a:xfrm>
            <a:off x="2590800" y="1295400"/>
            <a:ext cx="5486400" cy="3581400"/>
          </a:xfrm>
          <a:prstGeom prst="rect">
            <a:avLst/>
          </a:prstGeom>
          <a:solidFill>
            <a:schemeClr val="tx1"/>
          </a:solidFill>
          <a:ln w="9525">
            <a:solidFill>
              <a:srgbClr val="FFFFCC"/>
            </a:solidFill>
            <a:miter lim="800000"/>
            <a:headEnd/>
            <a:tailEnd/>
          </a:ln>
          <a:effectLst/>
        </p:spPr>
        <p:txBody>
          <a:bodyPr wrap="none" anchor="ctr"/>
          <a:lstStyle/>
          <a:p>
            <a:endParaRPr lang="en-US"/>
          </a:p>
        </p:txBody>
      </p:sp>
      <p:sp>
        <p:nvSpPr>
          <p:cNvPr id="45061" name="Line 5"/>
          <p:cNvSpPr>
            <a:spLocks noChangeShapeType="1"/>
          </p:cNvSpPr>
          <p:nvPr/>
        </p:nvSpPr>
        <p:spPr bwMode="auto">
          <a:xfrm>
            <a:off x="4724400" y="1295400"/>
            <a:ext cx="0" cy="3581400"/>
          </a:xfrm>
          <a:prstGeom prst="line">
            <a:avLst/>
          </a:prstGeom>
          <a:noFill/>
          <a:ln w="38100">
            <a:solidFill>
              <a:srgbClr val="FFFFCC"/>
            </a:solidFill>
            <a:round/>
            <a:headEnd/>
            <a:tailEnd/>
          </a:ln>
          <a:effectLst/>
        </p:spPr>
        <p:txBody>
          <a:bodyPr wrap="none" anchor="ctr"/>
          <a:lstStyle/>
          <a:p>
            <a:endParaRPr lang="en-US"/>
          </a:p>
        </p:txBody>
      </p:sp>
      <p:sp>
        <p:nvSpPr>
          <p:cNvPr id="45062" name="Line 6"/>
          <p:cNvSpPr>
            <a:spLocks noChangeShapeType="1"/>
          </p:cNvSpPr>
          <p:nvPr/>
        </p:nvSpPr>
        <p:spPr bwMode="auto">
          <a:xfrm>
            <a:off x="6096000" y="1295400"/>
            <a:ext cx="0" cy="3581400"/>
          </a:xfrm>
          <a:prstGeom prst="line">
            <a:avLst/>
          </a:prstGeom>
          <a:noFill/>
          <a:ln w="38100">
            <a:solidFill>
              <a:srgbClr val="FFFFCC"/>
            </a:solidFill>
            <a:round/>
            <a:headEnd/>
            <a:tailEnd/>
          </a:ln>
          <a:effectLst/>
        </p:spPr>
        <p:txBody>
          <a:bodyPr wrap="none" anchor="ctr"/>
          <a:lstStyle/>
          <a:p>
            <a:endParaRPr lang="en-US"/>
          </a:p>
        </p:txBody>
      </p:sp>
      <p:sp>
        <p:nvSpPr>
          <p:cNvPr id="45063" name="Line 7"/>
          <p:cNvSpPr>
            <a:spLocks noChangeShapeType="1"/>
          </p:cNvSpPr>
          <p:nvPr/>
        </p:nvSpPr>
        <p:spPr bwMode="auto">
          <a:xfrm>
            <a:off x="7239000" y="1295400"/>
            <a:ext cx="0" cy="3581400"/>
          </a:xfrm>
          <a:prstGeom prst="line">
            <a:avLst/>
          </a:prstGeom>
          <a:noFill/>
          <a:ln w="38100">
            <a:solidFill>
              <a:srgbClr val="FFFFCC"/>
            </a:solidFill>
            <a:round/>
            <a:headEnd/>
            <a:tailEnd/>
          </a:ln>
          <a:effectLst/>
        </p:spPr>
        <p:txBody>
          <a:bodyPr wrap="none" anchor="ctr"/>
          <a:lstStyle/>
          <a:p>
            <a:endParaRPr lang="en-US"/>
          </a:p>
        </p:txBody>
      </p:sp>
      <p:sp>
        <p:nvSpPr>
          <p:cNvPr id="45064" name="Oval 8"/>
          <p:cNvSpPr>
            <a:spLocks noChangeArrowheads="1"/>
          </p:cNvSpPr>
          <p:nvPr/>
        </p:nvSpPr>
        <p:spPr bwMode="auto">
          <a:xfrm>
            <a:off x="4652962" y="1981200"/>
            <a:ext cx="157163" cy="152400"/>
          </a:xfrm>
          <a:prstGeom prst="ellipse">
            <a:avLst/>
          </a:prstGeom>
          <a:solidFill>
            <a:schemeClr val="tx1"/>
          </a:solidFill>
          <a:ln w="9525">
            <a:solidFill>
              <a:srgbClr val="FFFFCC"/>
            </a:solidFill>
            <a:round/>
            <a:headEnd/>
            <a:tailEnd/>
          </a:ln>
          <a:effectLst/>
        </p:spPr>
        <p:txBody>
          <a:bodyPr wrap="none" anchor="ctr"/>
          <a:lstStyle/>
          <a:p>
            <a:endParaRPr lang="en-US"/>
          </a:p>
        </p:txBody>
      </p:sp>
      <p:sp>
        <p:nvSpPr>
          <p:cNvPr id="45065" name="Oval 9"/>
          <p:cNvSpPr>
            <a:spLocks noChangeArrowheads="1"/>
          </p:cNvSpPr>
          <p:nvPr/>
        </p:nvSpPr>
        <p:spPr bwMode="auto">
          <a:xfrm>
            <a:off x="4648200" y="4038600"/>
            <a:ext cx="152400" cy="152400"/>
          </a:xfrm>
          <a:prstGeom prst="ellipse">
            <a:avLst/>
          </a:prstGeom>
          <a:solidFill>
            <a:schemeClr val="tx1"/>
          </a:solidFill>
          <a:ln w="9525">
            <a:solidFill>
              <a:srgbClr val="FFFFCC"/>
            </a:solidFill>
            <a:round/>
            <a:headEnd/>
            <a:tailEnd/>
          </a:ln>
          <a:effectLst/>
        </p:spPr>
        <p:txBody>
          <a:bodyPr wrap="none" anchor="ctr"/>
          <a:lstStyle/>
          <a:p>
            <a:endParaRPr lang="en-US"/>
          </a:p>
        </p:txBody>
      </p:sp>
      <p:sp>
        <p:nvSpPr>
          <p:cNvPr id="45066" name="Line 10"/>
          <p:cNvSpPr>
            <a:spLocks noChangeShapeType="1"/>
          </p:cNvSpPr>
          <p:nvPr/>
        </p:nvSpPr>
        <p:spPr bwMode="auto">
          <a:xfrm>
            <a:off x="3357562" y="1905000"/>
            <a:ext cx="1295400" cy="152400"/>
          </a:xfrm>
          <a:prstGeom prst="line">
            <a:avLst/>
          </a:prstGeom>
          <a:noFill/>
          <a:ln w="28575">
            <a:solidFill>
              <a:srgbClr val="00FFFF"/>
            </a:solidFill>
            <a:round/>
            <a:headEnd/>
            <a:tailEnd/>
          </a:ln>
          <a:effectLst/>
        </p:spPr>
        <p:txBody>
          <a:bodyPr wrap="none" anchor="ctr"/>
          <a:lstStyle/>
          <a:p>
            <a:endParaRPr lang="en-US"/>
          </a:p>
        </p:txBody>
      </p:sp>
      <p:sp>
        <p:nvSpPr>
          <p:cNvPr id="45067" name="Line 11"/>
          <p:cNvSpPr>
            <a:spLocks noChangeShapeType="1"/>
          </p:cNvSpPr>
          <p:nvPr/>
        </p:nvSpPr>
        <p:spPr bwMode="auto">
          <a:xfrm flipV="1">
            <a:off x="3357562" y="2057400"/>
            <a:ext cx="1371600" cy="76200"/>
          </a:xfrm>
          <a:prstGeom prst="line">
            <a:avLst/>
          </a:prstGeom>
          <a:noFill/>
          <a:ln w="28575">
            <a:solidFill>
              <a:srgbClr val="00FFFF"/>
            </a:solidFill>
            <a:round/>
            <a:headEnd/>
            <a:tailEnd/>
          </a:ln>
          <a:effectLst/>
        </p:spPr>
        <p:txBody>
          <a:bodyPr wrap="none" anchor="ctr"/>
          <a:lstStyle/>
          <a:p>
            <a:endParaRPr lang="en-US"/>
          </a:p>
        </p:txBody>
      </p:sp>
      <p:sp>
        <p:nvSpPr>
          <p:cNvPr id="45068" name="Line 12"/>
          <p:cNvSpPr>
            <a:spLocks noChangeShapeType="1"/>
          </p:cNvSpPr>
          <p:nvPr/>
        </p:nvSpPr>
        <p:spPr bwMode="auto">
          <a:xfrm flipV="1">
            <a:off x="3352800" y="4114800"/>
            <a:ext cx="1371600" cy="304800"/>
          </a:xfrm>
          <a:prstGeom prst="line">
            <a:avLst/>
          </a:prstGeom>
          <a:noFill/>
          <a:ln w="28575">
            <a:solidFill>
              <a:srgbClr val="00FFFF"/>
            </a:solidFill>
            <a:round/>
            <a:headEnd/>
            <a:tailEnd/>
          </a:ln>
          <a:effectLst/>
        </p:spPr>
        <p:txBody>
          <a:bodyPr wrap="none" anchor="ctr"/>
          <a:lstStyle/>
          <a:p>
            <a:endParaRPr lang="en-US"/>
          </a:p>
        </p:txBody>
      </p:sp>
      <p:sp>
        <p:nvSpPr>
          <p:cNvPr id="45069" name="Oval 13"/>
          <p:cNvSpPr>
            <a:spLocks noChangeArrowheads="1"/>
          </p:cNvSpPr>
          <p:nvPr/>
        </p:nvSpPr>
        <p:spPr bwMode="auto">
          <a:xfrm>
            <a:off x="6024562" y="2057400"/>
            <a:ext cx="152400" cy="152400"/>
          </a:xfrm>
          <a:prstGeom prst="ellipse">
            <a:avLst/>
          </a:prstGeom>
          <a:solidFill>
            <a:schemeClr val="tx1"/>
          </a:solidFill>
          <a:ln w="9525">
            <a:solidFill>
              <a:srgbClr val="FFFFCC"/>
            </a:solidFill>
            <a:round/>
            <a:headEnd/>
            <a:tailEnd/>
          </a:ln>
          <a:effectLst/>
        </p:spPr>
        <p:txBody>
          <a:bodyPr wrap="none" anchor="ctr"/>
          <a:lstStyle/>
          <a:p>
            <a:endParaRPr lang="en-US"/>
          </a:p>
        </p:txBody>
      </p:sp>
      <p:sp>
        <p:nvSpPr>
          <p:cNvPr id="45070" name="Oval 14"/>
          <p:cNvSpPr>
            <a:spLocks noChangeArrowheads="1"/>
          </p:cNvSpPr>
          <p:nvPr/>
        </p:nvSpPr>
        <p:spPr bwMode="auto">
          <a:xfrm>
            <a:off x="6024562" y="3276600"/>
            <a:ext cx="152400" cy="152400"/>
          </a:xfrm>
          <a:prstGeom prst="ellipse">
            <a:avLst/>
          </a:prstGeom>
          <a:solidFill>
            <a:schemeClr val="tx1"/>
          </a:solidFill>
          <a:ln w="9525">
            <a:solidFill>
              <a:srgbClr val="FFFFCC"/>
            </a:solidFill>
            <a:round/>
            <a:headEnd/>
            <a:tailEnd/>
          </a:ln>
          <a:effectLst/>
        </p:spPr>
        <p:txBody>
          <a:bodyPr wrap="none" anchor="ctr"/>
          <a:lstStyle/>
          <a:p>
            <a:endParaRPr lang="en-US"/>
          </a:p>
        </p:txBody>
      </p:sp>
      <p:sp>
        <p:nvSpPr>
          <p:cNvPr id="45071" name="Line 15"/>
          <p:cNvSpPr>
            <a:spLocks noChangeShapeType="1"/>
          </p:cNvSpPr>
          <p:nvPr/>
        </p:nvSpPr>
        <p:spPr bwMode="auto">
          <a:xfrm>
            <a:off x="4729162" y="2057400"/>
            <a:ext cx="1295400" cy="76200"/>
          </a:xfrm>
          <a:prstGeom prst="line">
            <a:avLst/>
          </a:prstGeom>
          <a:noFill/>
          <a:ln w="28575">
            <a:solidFill>
              <a:srgbClr val="00FFFF"/>
            </a:solidFill>
            <a:round/>
            <a:headEnd/>
            <a:tailEnd/>
          </a:ln>
          <a:effectLst/>
        </p:spPr>
        <p:txBody>
          <a:bodyPr wrap="none" anchor="ctr"/>
          <a:lstStyle/>
          <a:p>
            <a:endParaRPr lang="en-US"/>
          </a:p>
        </p:txBody>
      </p:sp>
      <p:sp>
        <p:nvSpPr>
          <p:cNvPr id="45072" name="Line 16"/>
          <p:cNvSpPr>
            <a:spLocks noChangeShapeType="1"/>
          </p:cNvSpPr>
          <p:nvPr/>
        </p:nvSpPr>
        <p:spPr bwMode="auto">
          <a:xfrm flipV="1">
            <a:off x="4729162" y="3352800"/>
            <a:ext cx="1371600" cy="762000"/>
          </a:xfrm>
          <a:prstGeom prst="line">
            <a:avLst/>
          </a:prstGeom>
          <a:noFill/>
          <a:ln w="28575">
            <a:solidFill>
              <a:srgbClr val="00FFFF"/>
            </a:solidFill>
            <a:round/>
            <a:headEnd/>
            <a:tailEnd/>
          </a:ln>
          <a:effectLst/>
        </p:spPr>
        <p:txBody>
          <a:bodyPr wrap="none" anchor="ctr"/>
          <a:lstStyle/>
          <a:p>
            <a:endParaRPr lang="en-US"/>
          </a:p>
        </p:txBody>
      </p:sp>
      <p:sp>
        <p:nvSpPr>
          <p:cNvPr id="45073" name="Oval 17"/>
          <p:cNvSpPr>
            <a:spLocks noChangeArrowheads="1"/>
          </p:cNvSpPr>
          <p:nvPr/>
        </p:nvSpPr>
        <p:spPr bwMode="auto">
          <a:xfrm>
            <a:off x="7091362" y="2438400"/>
            <a:ext cx="152400" cy="152400"/>
          </a:xfrm>
          <a:prstGeom prst="ellipse">
            <a:avLst/>
          </a:prstGeom>
          <a:solidFill>
            <a:schemeClr val="tx1"/>
          </a:solidFill>
          <a:ln w="9525">
            <a:solidFill>
              <a:srgbClr val="FFFFCC"/>
            </a:solidFill>
            <a:round/>
            <a:headEnd/>
            <a:tailEnd/>
          </a:ln>
          <a:effectLst/>
        </p:spPr>
        <p:txBody>
          <a:bodyPr wrap="none" anchor="ctr"/>
          <a:lstStyle/>
          <a:p>
            <a:endParaRPr lang="en-US"/>
          </a:p>
        </p:txBody>
      </p:sp>
      <p:sp>
        <p:nvSpPr>
          <p:cNvPr id="45074" name="Line 18"/>
          <p:cNvSpPr>
            <a:spLocks noChangeShapeType="1"/>
          </p:cNvSpPr>
          <p:nvPr/>
        </p:nvSpPr>
        <p:spPr bwMode="auto">
          <a:xfrm flipV="1">
            <a:off x="6176962" y="2590800"/>
            <a:ext cx="990600" cy="762000"/>
          </a:xfrm>
          <a:prstGeom prst="line">
            <a:avLst/>
          </a:prstGeom>
          <a:noFill/>
          <a:ln w="28575">
            <a:solidFill>
              <a:srgbClr val="00FFFF"/>
            </a:solidFill>
            <a:round/>
            <a:headEnd/>
            <a:tailEnd/>
          </a:ln>
          <a:effectLst/>
        </p:spPr>
        <p:txBody>
          <a:bodyPr wrap="none" anchor="ctr"/>
          <a:lstStyle/>
          <a:p>
            <a:endParaRPr lang="en-US"/>
          </a:p>
        </p:txBody>
      </p:sp>
      <p:sp>
        <p:nvSpPr>
          <p:cNvPr id="45075" name="Line 19"/>
          <p:cNvSpPr>
            <a:spLocks noChangeShapeType="1"/>
          </p:cNvSpPr>
          <p:nvPr/>
        </p:nvSpPr>
        <p:spPr bwMode="auto">
          <a:xfrm>
            <a:off x="6024562" y="2133600"/>
            <a:ext cx="1219200" cy="381000"/>
          </a:xfrm>
          <a:prstGeom prst="line">
            <a:avLst/>
          </a:prstGeom>
          <a:noFill/>
          <a:ln w="28575">
            <a:solidFill>
              <a:srgbClr val="00FFFF"/>
            </a:solidFill>
            <a:round/>
            <a:headEnd/>
            <a:tailEnd/>
          </a:ln>
          <a:effectLst/>
        </p:spPr>
        <p:txBody>
          <a:bodyPr wrap="none" anchor="ctr"/>
          <a:lstStyle/>
          <a:p>
            <a:endParaRPr lang="en-US"/>
          </a:p>
        </p:txBody>
      </p:sp>
      <p:sp>
        <p:nvSpPr>
          <p:cNvPr id="45076" name="Line 20"/>
          <p:cNvSpPr>
            <a:spLocks noChangeShapeType="1"/>
          </p:cNvSpPr>
          <p:nvPr/>
        </p:nvSpPr>
        <p:spPr bwMode="auto">
          <a:xfrm>
            <a:off x="3357562" y="1295400"/>
            <a:ext cx="0" cy="3581400"/>
          </a:xfrm>
          <a:prstGeom prst="line">
            <a:avLst/>
          </a:prstGeom>
          <a:noFill/>
          <a:ln w="38100">
            <a:solidFill>
              <a:srgbClr val="FFFFCC"/>
            </a:solidFill>
            <a:round/>
            <a:headEnd/>
            <a:tailEnd/>
          </a:ln>
          <a:effectLst/>
        </p:spPr>
        <p:txBody>
          <a:bodyPr wrap="none" anchor="ctr"/>
          <a:lstStyle/>
          <a:p>
            <a:endParaRPr lang="en-US"/>
          </a:p>
        </p:txBody>
      </p:sp>
      <p:sp>
        <p:nvSpPr>
          <p:cNvPr id="45077" name="Oval 21"/>
          <p:cNvSpPr>
            <a:spLocks noChangeArrowheads="1"/>
          </p:cNvSpPr>
          <p:nvPr/>
        </p:nvSpPr>
        <p:spPr bwMode="auto">
          <a:xfrm>
            <a:off x="3281362" y="4343400"/>
            <a:ext cx="152400" cy="152400"/>
          </a:xfrm>
          <a:prstGeom prst="ellipse">
            <a:avLst/>
          </a:prstGeom>
          <a:solidFill>
            <a:schemeClr val="tx1"/>
          </a:solidFill>
          <a:ln w="9525">
            <a:solidFill>
              <a:srgbClr val="FFFFCC"/>
            </a:solidFill>
            <a:round/>
            <a:headEnd/>
            <a:tailEnd/>
          </a:ln>
          <a:effectLst/>
        </p:spPr>
        <p:txBody>
          <a:bodyPr wrap="none" anchor="ctr"/>
          <a:lstStyle/>
          <a:p>
            <a:endParaRPr lang="en-US"/>
          </a:p>
        </p:txBody>
      </p:sp>
      <p:sp>
        <p:nvSpPr>
          <p:cNvPr id="45078" name="Oval 22"/>
          <p:cNvSpPr>
            <a:spLocks noChangeArrowheads="1"/>
          </p:cNvSpPr>
          <p:nvPr/>
        </p:nvSpPr>
        <p:spPr bwMode="auto">
          <a:xfrm>
            <a:off x="3281362" y="2057400"/>
            <a:ext cx="152400" cy="152400"/>
          </a:xfrm>
          <a:prstGeom prst="ellipse">
            <a:avLst/>
          </a:prstGeom>
          <a:solidFill>
            <a:schemeClr val="tx1"/>
          </a:solidFill>
          <a:ln w="9525">
            <a:solidFill>
              <a:srgbClr val="FFFFCC"/>
            </a:solidFill>
            <a:round/>
            <a:headEnd/>
            <a:tailEnd/>
          </a:ln>
          <a:effectLst/>
        </p:spPr>
        <p:txBody>
          <a:bodyPr wrap="none" anchor="ctr"/>
          <a:lstStyle/>
          <a:p>
            <a:endParaRPr lang="en-US"/>
          </a:p>
        </p:txBody>
      </p:sp>
      <p:sp>
        <p:nvSpPr>
          <p:cNvPr id="45079" name="Oval 23"/>
          <p:cNvSpPr>
            <a:spLocks noChangeArrowheads="1"/>
          </p:cNvSpPr>
          <p:nvPr/>
        </p:nvSpPr>
        <p:spPr bwMode="auto">
          <a:xfrm>
            <a:off x="3281362" y="1828800"/>
            <a:ext cx="152400" cy="152400"/>
          </a:xfrm>
          <a:prstGeom prst="ellipse">
            <a:avLst/>
          </a:prstGeom>
          <a:solidFill>
            <a:schemeClr val="tx1"/>
          </a:solidFill>
          <a:ln w="9525">
            <a:solidFill>
              <a:srgbClr val="FFFFCC"/>
            </a:solidFill>
            <a:round/>
            <a:headEnd/>
            <a:tailEnd/>
          </a:ln>
          <a:effectLst/>
        </p:spPr>
        <p:txBody>
          <a:bodyPr wrap="none" anchor="ctr"/>
          <a:lstStyle/>
          <a:p>
            <a:endParaRPr lang="en-US"/>
          </a:p>
        </p:txBody>
      </p:sp>
      <p:pic>
        <p:nvPicPr>
          <p:cNvPr id="45080" name="Picture 24"/>
          <p:cNvPicPr>
            <a:picLocks noChangeAspect="1" noChangeArrowheads="1"/>
          </p:cNvPicPr>
          <p:nvPr/>
        </p:nvPicPr>
        <p:blipFill>
          <a:blip r:embed="rId3" cstate="email"/>
          <a:srcRect/>
          <a:stretch>
            <a:fillRect/>
          </a:stretch>
        </p:blipFill>
        <p:spPr bwMode="auto">
          <a:xfrm>
            <a:off x="990600" y="4191000"/>
            <a:ext cx="720725" cy="1295400"/>
          </a:xfrm>
          <a:prstGeom prst="rect">
            <a:avLst/>
          </a:prstGeom>
          <a:solidFill>
            <a:schemeClr val="tx1"/>
          </a:solidFill>
          <a:ln w="9525">
            <a:noFill/>
            <a:miter lim="800000"/>
            <a:headEnd/>
            <a:tailEnd/>
          </a:ln>
          <a:effectLst/>
        </p:spPr>
      </p:pic>
      <p:pic>
        <p:nvPicPr>
          <p:cNvPr id="45081" name="Picture 25"/>
          <p:cNvPicPr>
            <a:picLocks noChangeAspect="1" noChangeArrowheads="1"/>
          </p:cNvPicPr>
          <p:nvPr/>
        </p:nvPicPr>
        <p:blipFill>
          <a:blip r:embed="rId3" cstate="email"/>
          <a:srcRect/>
          <a:stretch>
            <a:fillRect/>
          </a:stretch>
        </p:blipFill>
        <p:spPr bwMode="auto">
          <a:xfrm>
            <a:off x="995362" y="2209800"/>
            <a:ext cx="763588" cy="1371600"/>
          </a:xfrm>
          <a:prstGeom prst="rect">
            <a:avLst/>
          </a:prstGeom>
          <a:solidFill>
            <a:schemeClr val="tx1"/>
          </a:solidFill>
          <a:ln w="9525">
            <a:noFill/>
            <a:miter lim="800000"/>
            <a:headEnd/>
            <a:tailEnd/>
          </a:ln>
          <a:effectLst/>
        </p:spPr>
      </p:pic>
      <p:pic>
        <p:nvPicPr>
          <p:cNvPr id="45082" name="Picture 26"/>
          <p:cNvPicPr>
            <a:picLocks noChangeAspect="1" noChangeArrowheads="1"/>
          </p:cNvPicPr>
          <p:nvPr/>
        </p:nvPicPr>
        <p:blipFill>
          <a:blip r:embed="rId3" cstate="email"/>
          <a:srcRect/>
          <a:stretch>
            <a:fillRect/>
          </a:stretch>
        </p:blipFill>
        <p:spPr bwMode="auto">
          <a:xfrm>
            <a:off x="990600" y="990600"/>
            <a:ext cx="722312" cy="1295400"/>
          </a:xfrm>
          <a:prstGeom prst="rect">
            <a:avLst/>
          </a:prstGeom>
          <a:solidFill>
            <a:schemeClr val="tx1"/>
          </a:solidFill>
          <a:ln w="9525">
            <a:noFill/>
            <a:miter lim="800000"/>
            <a:headEnd/>
            <a:tailEnd/>
          </a:ln>
          <a:effectLst/>
        </p:spPr>
      </p:pic>
      <p:sp>
        <p:nvSpPr>
          <p:cNvPr id="45083" name="Text Box 27"/>
          <p:cNvSpPr txBox="1">
            <a:spLocks noChangeArrowheads="1"/>
          </p:cNvSpPr>
          <p:nvPr/>
        </p:nvSpPr>
        <p:spPr bwMode="auto">
          <a:xfrm>
            <a:off x="2046287" y="2438400"/>
            <a:ext cx="184150" cy="457200"/>
          </a:xfrm>
          <a:prstGeom prst="rect">
            <a:avLst/>
          </a:prstGeom>
          <a:solidFill>
            <a:schemeClr val="tx1"/>
          </a:solidFill>
          <a:ln w="9525">
            <a:noFill/>
            <a:miter lim="800000"/>
            <a:headEnd/>
            <a:tailEnd/>
          </a:ln>
          <a:effectLst/>
        </p:spPr>
        <p:txBody>
          <a:bodyPr wrap="none" anchor="ctr">
            <a:spAutoFit/>
          </a:bodyPr>
          <a:lstStyle/>
          <a:p>
            <a:pPr eaLnBrk="0" hangingPunct="0"/>
            <a:endParaRPr lang="en-US">
              <a:latin typeface="Times New Roman" pitchFamily="18" charset="0"/>
            </a:endParaRPr>
          </a:p>
        </p:txBody>
      </p:sp>
      <p:sp>
        <p:nvSpPr>
          <p:cNvPr id="45084" name="Text Box 28"/>
          <p:cNvSpPr txBox="1">
            <a:spLocks noChangeArrowheads="1"/>
          </p:cNvSpPr>
          <p:nvPr/>
        </p:nvSpPr>
        <p:spPr bwMode="auto">
          <a:xfrm>
            <a:off x="1833562" y="1600200"/>
            <a:ext cx="1322388" cy="485775"/>
          </a:xfrm>
          <a:prstGeom prst="rect">
            <a:avLst/>
          </a:prstGeom>
          <a:solidFill>
            <a:schemeClr val="bg1"/>
          </a:solidFill>
          <a:ln w="28575">
            <a:solidFill>
              <a:schemeClr val="tx1"/>
            </a:solidFill>
            <a:miter lim="800000"/>
            <a:headEnd/>
            <a:tailEnd/>
          </a:ln>
          <a:effectLst/>
        </p:spPr>
        <p:txBody>
          <a:bodyPr wrap="none" anchor="ctr">
            <a:spAutoFit/>
          </a:bodyPr>
          <a:lstStyle/>
          <a:p>
            <a:pPr eaLnBrk="0" hangingPunct="0"/>
            <a:r>
              <a:rPr lang="en-US">
                <a:latin typeface="Times New Roman" pitchFamily="18" charset="0"/>
              </a:rPr>
              <a:t>Person C</a:t>
            </a:r>
          </a:p>
        </p:txBody>
      </p:sp>
      <p:sp>
        <p:nvSpPr>
          <p:cNvPr id="45085" name="Text Box 29"/>
          <p:cNvSpPr txBox="1">
            <a:spLocks noChangeArrowheads="1"/>
          </p:cNvSpPr>
          <p:nvPr/>
        </p:nvSpPr>
        <p:spPr bwMode="auto">
          <a:xfrm>
            <a:off x="1851025" y="4114800"/>
            <a:ext cx="1289050" cy="485775"/>
          </a:xfrm>
          <a:prstGeom prst="rect">
            <a:avLst/>
          </a:prstGeom>
          <a:solidFill>
            <a:schemeClr val="bg1"/>
          </a:solidFill>
          <a:ln w="28575">
            <a:solidFill>
              <a:schemeClr val="tx1"/>
            </a:solidFill>
            <a:miter lim="800000"/>
            <a:headEnd/>
            <a:tailEnd/>
          </a:ln>
          <a:effectLst/>
        </p:spPr>
        <p:txBody>
          <a:bodyPr wrap="none" anchor="ctr">
            <a:spAutoFit/>
          </a:bodyPr>
          <a:lstStyle/>
          <a:p>
            <a:pPr eaLnBrk="0" hangingPunct="0"/>
            <a:r>
              <a:rPr lang="en-US" dirty="0">
                <a:latin typeface="Times New Roman" pitchFamily="18" charset="0"/>
              </a:rPr>
              <a:t>Person F</a:t>
            </a:r>
          </a:p>
        </p:txBody>
      </p:sp>
      <p:sp>
        <p:nvSpPr>
          <p:cNvPr id="45086" name="Text Box 30"/>
          <p:cNvSpPr txBox="1">
            <a:spLocks noChangeArrowheads="1"/>
          </p:cNvSpPr>
          <p:nvPr/>
        </p:nvSpPr>
        <p:spPr bwMode="auto">
          <a:xfrm>
            <a:off x="1825625" y="2133600"/>
            <a:ext cx="1339850" cy="485775"/>
          </a:xfrm>
          <a:prstGeom prst="rect">
            <a:avLst/>
          </a:prstGeom>
          <a:solidFill>
            <a:schemeClr val="bg1"/>
          </a:solidFill>
          <a:ln w="28575">
            <a:solidFill>
              <a:schemeClr val="tx1"/>
            </a:solidFill>
            <a:miter lim="800000"/>
            <a:headEnd/>
            <a:tailEnd/>
          </a:ln>
          <a:effectLst/>
        </p:spPr>
        <p:txBody>
          <a:bodyPr wrap="none" anchor="ctr">
            <a:spAutoFit/>
          </a:bodyPr>
          <a:lstStyle/>
          <a:p>
            <a:pPr eaLnBrk="0" hangingPunct="0"/>
            <a:r>
              <a:rPr lang="en-US" dirty="0">
                <a:latin typeface="Times New Roman" pitchFamily="18" charset="0"/>
              </a:rPr>
              <a:t>Person D</a:t>
            </a:r>
          </a:p>
        </p:txBody>
      </p:sp>
      <p:sp>
        <p:nvSpPr>
          <p:cNvPr id="45087" name="Text Box 31"/>
          <p:cNvSpPr txBox="1">
            <a:spLocks noChangeArrowheads="1"/>
          </p:cNvSpPr>
          <p:nvPr/>
        </p:nvSpPr>
        <p:spPr bwMode="auto">
          <a:xfrm>
            <a:off x="2976562" y="4953000"/>
            <a:ext cx="862013" cy="517525"/>
          </a:xfrm>
          <a:prstGeom prst="rect">
            <a:avLst/>
          </a:prstGeom>
          <a:solidFill>
            <a:schemeClr val="tx1"/>
          </a:solidFill>
          <a:ln w="28575">
            <a:noFill/>
            <a:miter lim="800000"/>
            <a:headEnd/>
            <a:tailEnd/>
          </a:ln>
          <a:effectLst/>
        </p:spPr>
        <p:txBody>
          <a:bodyPr wrap="none" anchor="ctr">
            <a:spAutoFit/>
          </a:bodyPr>
          <a:lstStyle/>
          <a:p>
            <a:pPr eaLnBrk="0" hangingPunct="0"/>
            <a:r>
              <a:rPr lang="en-US" sz="1400">
                <a:solidFill>
                  <a:srgbClr val="FFFFCC"/>
                </a:solidFill>
                <a:latin typeface="Times New Roman" pitchFamily="18" charset="0"/>
              </a:rPr>
              <a:t>Group </a:t>
            </a:r>
          </a:p>
          <a:p>
            <a:pPr eaLnBrk="0" hangingPunct="0"/>
            <a:r>
              <a:rPr lang="en-US" sz="1400">
                <a:solidFill>
                  <a:srgbClr val="FFFFCC"/>
                </a:solidFill>
                <a:latin typeface="Times New Roman" pitchFamily="18" charset="0"/>
              </a:rPr>
              <a:t>Session 4</a:t>
            </a:r>
            <a:endParaRPr lang="en-US">
              <a:latin typeface="Times New Roman" pitchFamily="18" charset="0"/>
            </a:endParaRPr>
          </a:p>
        </p:txBody>
      </p:sp>
      <p:sp>
        <p:nvSpPr>
          <p:cNvPr id="45088" name="Text Box 32"/>
          <p:cNvSpPr txBox="1">
            <a:spLocks noChangeArrowheads="1"/>
          </p:cNvSpPr>
          <p:nvPr/>
        </p:nvSpPr>
        <p:spPr bwMode="auto">
          <a:xfrm>
            <a:off x="4343400" y="4953000"/>
            <a:ext cx="862012" cy="517525"/>
          </a:xfrm>
          <a:prstGeom prst="rect">
            <a:avLst/>
          </a:prstGeom>
          <a:solidFill>
            <a:schemeClr val="tx1"/>
          </a:solidFill>
          <a:ln w="28575">
            <a:noFill/>
            <a:miter lim="800000"/>
            <a:headEnd/>
            <a:tailEnd/>
          </a:ln>
          <a:effectLst/>
        </p:spPr>
        <p:txBody>
          <a:bodyPr wrap="none" anchor="ctr">
            <a:spAutoFit/>
          </a:bodyPr>
          <a:lstStyle/>
          <a:p>
            <a:pPr eaLnBrk="0" hangingPunct="0"/>
            <a:r>
              <a:rPr lang="en-US" sz="1400">
                <a:solidFill>
                  <a:schemeClr val="bg1"/>
                </a:solidFill>
                <a:latin typeface="Times New Roman" pitchFamily="18" charset="0"/>
              </a:rPr>
              <a:t>Group</a:t>
            </a:r>
          </a:p>
          <a:p>
            <a:pPr eaLnBrk="0" hangingPunct="0"/>
            <a:r>
              <a:rPr lang="en-US" sz="1400">
                <a:solidFill>
                  <a:schemeClr val="bg1"/>
                </a:solidFill>
                <a:latin typeface="Times New Roman" pitchFamily="18" charset="0"/>
              </a:rPr>
              <a:t>Session 1</a:t>
            </a:r>
            <a:endParaRPr lang="en-US">
              <a:latin typeface="Times New Roman" pitchFamily="18" charset="0"/>
            </a:endParaRPr>
          </a:p>
        </p:txBody>
      </p:sp>
      <p:sp>
        <p:nvSpPr>
          <p:cNvPr id="45089" name="Text Box 33"/>
          <p:cNvSpPr txBox="1">
            <a:spLocks noChangeArrowheads="1"/>
          </p:cNvSpPr>
          <p:nvPr/>
        </p:nvSpPr>
        <p:spPr bwMode="auto">
          <a:xfrm>
            <a:off x="6781800" y="4953000"/>
            <a:ext cx="862012" cy="517525"/>
          </a:xfrm>
          <a:prstGeom prst="rect">
            <a:avLst/>
          </a:prstGeom>
          <a:solidFill>
            <a:schemeClr val="tx1"/>
          </a:solidFill>
          <a:ln w="28575">
            <a:noFill/>
            <a:miter lim="800000"/>
            <a:headEnd/>
            <a:tailEnd/>
          </a:ln>
          <a:effectLst/>
        </p:spPr>
        <p:txBody>
          <a:bodyPr wrap="none" anchor="ctr">
            <a:spAutoFit/>
          </a:bodyPr>
          <a:lstStyle/>
          <a:p>
            <a:pPr eaLnBrk="0" hangingPunct="0"/>
            <a:r>
              <a:rPr lang="en-US" sz="1400">
                <a:solidFill>
                  <a:schemeClr val="bg1"/>
                </a:solidFill>
                <a:latin typeface="Times New Roman" pitchFamily="18" charset="0"/>
              </a:rPr>
              <a:t>Group</a:t>
            </a:r>
          </a:p>
          <a:p>
            <a:pPr eaLnBrk="0" hangingPunct="0"/>
            <a:r>
              <a:rPr lang="en-US" sz="1400">
                <a:solidFill>
                  <a:schemeClr val="bg1"/>
                </a:solidFill>
                <a:latin typeface="Times New Roman" pitchFamily="18" charset="0"/>
              </a:rPr>
              <a:t>Session 3</a:t>
            </a:r>
            <a:endParaRPr lang="en-US">
              <a:latin typeface="Times New Roman" pitchFamily="18" charset="0"/>
            </a:endParaRPr>
          </a:p>
        </p:txBody>
      </p:sp>
      <p:sp>
        <p:nvSpPr>
          <p:cNvPr id="45090" name="Text Box 34"/>
          <p:cNvSpPr txBox="1">
            <a:spLocks noChangeArrowheads="1"/>
          </p:cNvSpPr>
          <p:nvPr/>
        </p:nvSpPr>
        <p:spPr bwMode="auto">
          <a:xfrm>
            <a:off x="5638800" y="4953000"/>
            <a:ext cx="862012" cy="517525"/>
          </a:xfrm>
          <a:prstGeom prst="rect">
            <a:avLst/>
          </a:prstGeom>
          <a:solidFill>
            <a:schemeClr val="tx1"/>
          </a:solidFill>
          <a:ln w="28575">
            <a:noFill/>
            <a:miter lim="800000"/>
            <a:headEnd/>
            <a:tailEnd/>
          </a:ln>
          <a:effectLst/>
        </p:spPr>
        <p:txBody>
          <a:bodyPr wrap="none" anchor="ctr">
            <a:spAutoFit/>
          </a:bodyPr>
          <a:lstStyle/>
          <a:p>
            <a:pPr eaLnBrk="0" hangingPunct="0"/>
            <a:r>
              <a:rPr lang="en-US" sz="1400">
                <a:solidFill>
                  <a:schemeClr val="bg1"/>
                </a:solidFill>
                <a:latin typeface="Times New Roman" pitchFamily="18" charset="0"/>
              </a:rPr>
              <a:t>Group</a:t>
            </a:r>
          </a:p>
          <a:p>
            <a:pPr eaLnBrk="0" hangingPunct="0"/>
            <a:r>
              <a:rPr lang="en-US" sz="1400">
                <a:solidFill>
                  <a:schemeClr val="bg1"/>
                </a:solidFill>
                <a:latin typeface="Times New Roman" pitchFamily="18" charset="0"/>
              </a:rPr>
              <a:t>Session 2</a:t>
            </a:r>
            <a:endParaRPr lang="en-US">
              <a:latin typeface="Times New Roman" pitchFamily="18" charset="0"/>
            </a:endParaRPr>
          </a:p>
        </p:txBody>
      </p:sp>
      <p:sp>
        <p:nvSpPr>
          <p:cNvPr id="45091" name="Text Box 35"/>
          <p:cNvSpPr txBox="1">
            <a:spLocks noChangeArrowheads="1"/>
          </p:cNvSpPr>
          <p:nvPr/>
        </p:nvSpPr>
        <p:spPr bwMode="auto">
          <a:xfrm rot="16200000">
            <a:off x="1536700" y="3040062"/>
            <a:ext cx="1416050" cy="517525"/>
          </a:xfrm>
          <a:prstGeom prst="rect">
            <a:avLst/>
          </a:prstGeom>
          <a:solidFill>
            <a:schemeClr val="tx1"/>
          </a:solidFill>
          <a:ln w="28575">
            <a:noFill/>
            <a:miter lim="800000"/>
            <a:headEnd/>
            <a:tailEnd/>
          </a:ln>
          <a:effectLst/>
        </p:spPr>
        <p:txBody>
          <a:bodyPr anchor="ctr">
            <a:spAutoFit/>
          </a:bodyPr>
          <a:lstStyle/>
          <a:p>
            <a:pPr eaLnBrk="0" hangingPunct="0"/>
            <a:r>
              <a:rPr lang="en-US" sz="1400" dirty="0">
                <a:solidFill>
                  <a:srgbClr val="FFFFCC"/>
                </a:solidFill>
                <a:latin typeface="Times New Roman" pitchFamily="18" charset="0"/>
              </a:rPr>
              <a:t>Average distance</a:t>
            </a:r>
          </a:p>
          <a:p>
            <a:pPr eaLnBrk="0" hangingPunct="0"/>
            <a:r>
              <a:rPr lang="en-US" sz="1400" dirty="0">
                <a:solidFill>
                  <a:srgbClr val="FFFFCC"/>
                </a:solidFill>
                <a:latin typeface="Times New Roman" pitchFamily="18" charset="0"/>
              </a:rPr>
              <a:t> estimates</a:t>
            </a:r>
            <a:endParaRPr lang="en-US" dirty="0">
              <a:latin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219200" y="457200"/>
            <a:ext cx="6553200" cy="2209800"/>
            <a:chOff x="768" y="288"/>
            <a:chExt cx="4128" cy="1392"/>
          </a:xfrm>
        </p:grpSpPr>
        <p:grpSp>
          <p:nvGrpSpPr>
            <p:cNvPr id="3" name="Group 17"/>
            <p:cNvGrpSpPr>
              <a:grpSpLocks/>
            </p:cNvGrpSpPr>
            <p:nvPr/>
          </p:nvGrpSpPr>
          <p:grpSpPr bwMode="auto">
            <a:xfrm>
              <a:off x="1344" y="816"/>
              <a:ext cx="3024" cy="384"/>
              <a:chOff x="1344" y="816"/>
              <a:chExt cx="3024" cy="384"/>
            </a:xfrm>
          </p:grpSpPr>
          <p:sp>
            <p:nvSpPr>
              <p:cNvPr id="8" name="Line 13"/>
              <p:cNvSpPr>
                <a:spLocks noChangeShapeType="1"/>
              </p:cNvSpPr>
              <p:nvPr/>
            </p:nvSpPr>
            <p:spPr bwMode="auto">
              <a:xfrm>
                <a:off x="2832" y="816"/>
                <a:ext cx="0" cy="384"/>
              </a:xfrm>
              <a:prstGeom prst="line">
                <a:avLst/>
              </a:prstGeom>
              <a:noFill/>
              <a:ln w="9525">
                <a:solidFill>
                  <a:schemeClr val="tx1"/>
                </a:solidFill>
                <a:round/>
                <a:headEnd/>
                <a:tailEnd/>
              </a:ln>
              <a:effectLst/>
            </p:spPr>
            <p:txBody>
              <a:bodyPr/>
              <a:lstStyle/>
              <a:p>
                <a:endParaRPr lang="en-US"/>
              </a:p>
            </p:txBody>
          </p:sp>
          <p:sp>
            <p:nvSpPr>
              <p:cNvPr id="9" name="Line 14"/>
              <p:cNvSpPr>
                <a:spLocks noChangeShapeType="1"/>
              </p:cNvSpPr>
              <p:nvPr/>
            </p:nvSpPr>
            <p:spPr bwMode="auto">
              <a:xfrm>
                <a:off x="1344" y="960"/>
                <a:ext cx="3024" cy="0"/>
              </a:xfrm>
              <a:prstGeom prst="line">
                <a:avLst/>
              </a:prstGeom>
              <a:noFill/>
              <a:ln w="9525">
                <a:solidFill>
                  <a:schemeClr val="tx1"/>
                </a:solidFill>
                <a:round/>
                <a:headEnd/>
                <a:tailEnd/>
              </a:ln>
              <a:effectLst/>
            </p:spPr>
            <p:txBody>
              <a:bodyPr/>
              <a:lstStyle/>
              <a:p>
                <a:endParaRPr lang="en-US"/>
              </a:p>
            </p:txBody>
          </p:sp>
          <p:sp>
            <p:nvSpPr>
              <p:cNvPr id="10" name="Line 15"/>
              <p:cNvSpPr>
                <a:spLocks noChangeShapeType="1"/>
              </p:cNvSpPr>
              <p:nvPr/>
            </p:nvSpPr>
            <p:spPr bwMode="auto">
              <a:xfrm>
                <a:off x="1344" y="960"/>
                <a:ext cx="0" cy="240"/>
              </a:xfrm>
              <a:prstGeom prst="line">
                <a:avLst/>
              </a:prstGeom>
              <a:noFill/>
              <a:ln w="9525">
                <a:solidFill>
                  <a:schemeClr val="tx1"/>
                </a:solidFill>
                <a:round/>
                <a:headEnd/>
                <a:tailEnd/>
              </a:ln>
              <a:effectLst/>
            </p:spPr>
            <p:txBody>
              <a:bodyPr/>
              <a:lstStyle/>
              <a:p>
                <a:endParaRPr lang="en-US"/>
              </a:p>
            </p:txBody>
          </p:sp>
          <p:sp>
            <p:nvSpPr>
              <p:cNvPr id="11" name="Line 16"/>
              <p:cNvSpPr>
                <a:spLocks noChangeShapeType="1"/>
              </p:cNvSpPr>
              <p:nvPr/>
            </p:nvSpPr>
            <p:spPr bwMode="auto">
              <a:xfrm>
                <a:off x="4368" y="960"/>
                <a:ext cx="0" cy="240"/>
              </a:xfrm>
              <a:prstGeom prst="line">
                <a:avLst/>
              </a:prstGeom>
              <a:noFill/>
              <a:ln w="9525">
                <a:solidFill>
                  <a:schemeClr val="tx1"/>
                </a:solidFill>
                <a:round/>
                <a:headEnd/>
                <a:tailEnd/>
              </a:ln>
              <a:effectLst/>
            </p:spPr>
            <p:txBody>
              <a:bodyPr/>
              <a:lstStyle/>
              <a:p>
                <a:endParaRPr lang="en-US"/>
              </a:p>
            </p:txBody>
          </p:sp>
        </p:grpSp>
        <p:sp>
          <p:nvSpPr>
            <p:cNvPr id="4" name="Rectangle 9"/>
            <p:cNvSpPr>
              <a:spLocks noChangeArrowheads="1"/>
            </p:cNvSpPr>
            <p:nvPr/>
          </p:nvSpPr>
          <p:spPr bwMode="auto">
            <a:xfrm>
              <a:off x="2304" y="288"/>
              <a:ext cx="1104" cy="528"/>
            </a:xfrm>
            <a:prstGeom prst="rect">
              <a:avLst/>
            </a:prstGeom>
            <a:solidFill>
              <a:srgbClr val="99CCFF"/>
            </a:solidFill>
            <a:ln w="9525">
              <a:solidFill>
                <a:schemeClr val="tx1"/>
              </a:solidFill>
              <a:miter lim="800000"/>
              <a:headEnd/>
              <a:tailEnd/>
            </a:ln>
            <a:effectLst/>
          </p:spPr>
          <p:txBody>
            <a:bodyPr wrap="none" anchor="ctr"/>
            <a:lstStyle/>
            <a:p>
              <a:pPr algn="ctr"/>
              <a:r>
                <a:rPr lang="en-US" b="1" dirty="0">
                  <a:latin typeface="Bookman Old Style" pitchFamily="18" charset="0"/>
                </a:rPr>
                <a:t>Group</a:t>
              </a:r>
            </a:p>
            <a:p>
              <a:pPr algn="ctr"/>
              <a:r>
                <a:rPr lang="en-US" b="1" dirty="0">
                  <a:latin typeface="Bookman Old Style" pitchFamily="18" charset="0"/>
                </a:rPr>
                <a:t>Structure</a:t>
              </a:r>
            </a:p>
          </p:txBody>
        </p:sp>
        <p:sp>
          <p:nvSpPr>
            <p:cNvPr id="5" name="Rectangle 10"/>
            <p:cNvSpPr>
              <a:spLocks noChangeArrowheads="1"/>
            </p:cNvSpPr>
            <p:nvPr/>
          </p:nvSpPr>
          <p:spPr bwMode="auto">
            <a:xfrm>
              <a:off x="768" y="1152"/>
              <a:ext cx="1104" cy="528"/>
            </a:xfrm>
            <a:prstGeom prst="rect">
              <a:avLst/>
            </a:prstGeom>
            <a:solidFill>
              <a:schemeClr val="accent1"/>
            </a:solidFill>
            <a:ln w="9525">
              <a:solidFill>
                <a:schemeClr val="tx1"/>
              </a:solidFill>
              <a:miter lim="800000"/>
              <a:headEnd/>
              <a:tailEnd/>
            </a:ln>
            <a:effectLst/>
          </p:spPr>
          <p:txBody>
            <a:bodyPr wrap="none" anchor="ctr"/>
            <a:lstStyle/>
            <a:p>
              <a:pPr algn="ctr"/>
              <a:r>
                <a:rPr lang="en-US" b="1" dirty="0">
                  <a:latin typeface="Verdana" pitchFamily="34" charset="0"/>
                </a:rPr>
                <a:t>Norms</a:t>
              </a:r>
            </a:p>
          </p:txBody>
        </p:sp>
        <p:sp>
          <p:nvSpPr>
            <p:cNvPr id="6" name="Rectangle 11"/>
            <p:cNvSpPr>
              <a:spLocks noChangeArrowheads="1"/>
            </p:cNvSpPr>
            <p:nvPr/>
          </p:nvSpPr>
          <p:spPr bwMode="auto">
            <a:xfrm>
              <a:off x="2304" y="1152"/>
              <a:ext cx="1104" cy="528"/>
            </a:xfrm>
            <a:prstGeom prst="rect">
              <a:avLst/>
            </a:prstGeom>
            <a:solidFill>
              <a:schemeClr val="accent1"/>
            </a:solidFill>
            <a:ln w="9525">
              <a:solidFill>
                <a:schemeClr val="tx1"/>
              </a:solidFill>
              <a:miter lim="800000"/>
              <a:headEnd/>
              <a:tailEnd/>
            </a:ln>
            <a:effectLst/>
          </p:spPr>
          <p:txBody>
            <a:bodyPr wrap="none" anchor="ctr"/>
            <a:lstStyle/>
            <a:p>
              <a:pPr algn="ctr"/>
              <a:r>
                <a:rPr lang="en-US" b="1" dirty="0">
                  <a:latin typeface="Verdana" pitchFamily="34" charset="0"/>
                </a:rPr>
                <a:t>Roles</a:t>
              </a:r>
            </a:p>
          </p:txBody>
        </p:sp>
        <p:sp>
          <p:nvSpPr>
            <p:cNvPr id="7" name="Rectangle 12"/>
            <p:cNvSpPr>
              <a:spLocks noChangeArrowheads="1"/>
            </p:cNvSpPr>
            <p:nvPr/>
          </p:nvSpPr>
          <p:spPr bwMode="auto">
            <a:xfrm>
              <a:off x="3792" y="1152"/>
              <a:ext cx="1104" cy="528"/>
            </a:xfrm>
            <a:prstGeom prst="rect">
              <a:avLst/>
            </a:prstGeom>
            <a:solidFill>
              <a:schemeClr val="accent1"/>
            </a:solidFill>
            <a:ln w="9525">
              <a:solidFill>
                <a:schemeClr val="tx1"/>
              </a:solidFill>
              <a:miter lim="800000"/>
              <a:headEnd/>
              <a:tailEnd/>
            </a:ln>
            <a:effectLst/>
          </p:spPr>
          <p:txBody>
            <a:bodyPr wrap="none" anchor="ctr"/>
            <a:lstStyle/>
            <a:p>
              <a:r>
                <a:rPr lang="en-US" sz="1600" b="1" dirty="0">
                  <a:latin typeface="Verdana" pitchFamily="34" charset="0"/>
                </a:rPr>
                <a:t>Intermember</a:t>
              </a:r>
            </a:p>
            <a:p>
              <a:r>
                <a:rPr lang="en-US" b="1" dirty="0">
                  <a:latin typeface="Verdana" pitchFamily="34" charset="0"/>
                </a:rPr>
                <a:t>Relations</a:t>
              </a:r>
            </a:p>
          </p:txBody>
        </p:sp>
      </p:grpSp>
      <p:grpSp>
        <p:nvGrpSpPr>
          <p:cNvPr id="12" name="Group 43"/>
          <p:cNvGrpSpPr>
            <a:grpSpLocks/>
          </p:cNvGrpSpPr>
          <p:nvPr/>
        </p:nvGrpSpPr>
        <p:grpSpPr bwMode="auto">
          <a:xfrm>
            <a:off x="685800" y="2667000"/>
            <a:ext cx="5181600" cy="2133600"/>
            <a:chOff x="432" y="1680"/>
            <a:chExt cx="3264" cy="1344"/>
          </a:xfrm>
        </p:grpSpPr>
        <p:sp>
          <p:nvSpPr>
            <p:cNvPr id="13" name="Rectangle 18"/>
            <p:cNvSpPr>
              <a:spLocks noChangeArrowheads="1"/>
            </p:cNvSpPr>
            <p:nvPr/>
          </p:nvSpPr>
          <p:spPr bwMode="auto">
            <a:xfrm>
              <a:off x="432" y="1920"/>
              <a:ext cx="672" cy="432"/>
            </a:xfrm>
            <a:prstGeom prst="rect">
              <a:avLst/>
            </a:prstGeom>
            <a:solidFill>
              <a:schemeClr val="accent1"/>
            </a:solidFill>
            <a:ln w="9525">
              <a:solidFill>
                <a:schemeClr val="tx1"/>
              </a:solidFill>
              <a:miter lim="800000"/>
              <a:headEnd/>
              <a:tailEnd/>
            </a:ln>
            <a:effectLst/>
          </p:spPr>
          <p:txBody>
            <a:bodyPr wrap="none" anchor="ctr"/>
            <a:lstStyle/>
            <a:p>
              <a:r>
                <a:rPr lang="en-US" sz="1600" b="1">
                  <a:latin typeface="Verdana" pitchFamily="34" charset="0"/>
                </a:rPr>
                <a:t>Sherif</a:t>
              </a:r>
            </a:p>
            <a:p>
              <a:r>
                <a:rPr lang="en-US" sz="1600" b="1">
                  <a:latin typeface="Verdana" pitchFamily="34" charset="0"/>
                </a:rPr>
                <a:t>Study</a:t>
              </a:r>
            </a:p>
          </p:txBody>
        </p:sp>
        <p:sp>
          <p:nvSpPr>
            <p:cNvPr id="14" name="Rectangle 19"/>
            <p:cNvSpPr>
              <a:spLocks noChangeArrowheads="1"/>
            </p:cNvSpPr>
            <p:nvPr/>
          </p:nvSpPr>
          <p:spPr bwMode="auto">
            <a:xfrm>
              <a:off x="1296" y="1920"/>
              <a:ext cx="672" cy="432"/>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Examples</a:t>
              </a:r>
            </a:p>
          </p:txBody>
        </p:sp>
        <p:sp>
          <p:nvSpPr>
            <p:cNvPr id="15" name="Rectangle 20"/>
            <p:cNvSpPr>
              <a:spLocks noChangeArrowheads="1"/>
            </p:cNvSpPr>
            <p:nvPr/>
          </p:nvSpPr>
          <p:spPr bwMode="auto">
            <a:xfrm>
              <a:off x="2208" y="1920"/>
              <a:ext cx="672" cy="432"/>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Role</a:t>
              </a:r>
            </a:p>
            <a:p>
              <a:r>
                <a:rPr lang="en-US" sz="900" b="1">
                  <a:latin typeface="Verdana" pitchFamily="34" charset="0"/>
                </a:rPr>
                <a:t>Differentiation</a:t>
              </a:r>
            </a:p>
          </p:txBody>
        </p:sp>
        <p:sp>
          <p:nvSpPr>
            <p:cNvPr id="16" name="Rectangle 21"/>
            <p:cNvSpPr>
              <a:spLocks noChangeArrowheads="1"/>
            </p:cNvSpPr>
            <p:nvPr/>
          </p:nvSpPr>
          <p:spPr bwMode="auto">
            <a:xfrm>
              <a:off x="2256" y="2592"/>
              <a:ext cx="1296" cy="432"/>
            </a:xfrm>
            <a:prstGeom prst="rect">
              <a:avLst/>
            </a:prstGeom>
            <a:solidFill>
              <a:schemeClr val="accent1"/>
            </a:solidFill>
            <a:ln w="9525">
              <a:solidFill>
                <a:schemeClr val="tx1"/>
              </a:solidFill>
              <a:miter lim="800000"/>
              <a:headEnd/>
              <a:tailEnd/>
            </a:ln>
            <a:effectLst/>
          </p:spPr>
          <p:txBody>
            <a:bodyPr wrap="none" anchor="ctr"/>
            <a:lstStyle/>
            <a:p>
              <a:pPr algn="ctr"/>
              <a:r>
                <a:rPr lang="en-US" sz="1400" b="1" dirty="0">
                  <a:latin typeface="Verdana" pitchFamily="34" charset="0"/>
                </a:rPr>
                <a:t>Group</a:t>
              </a:r>
            </a:p>
            <a:p>
              <a:pPr algn="ctr"/>
              <a:r>
                <a:rPr lang="en-US" sz="1400" b="1" dirty="0">
                  <a:latin typeface="Verdana" pitchFamily="34" charset="0"/>
                </a:rPr>
                <a:t>Socialization</a:t>
              </a:r>
            </a:p>
          </p:txBody>
        </p:sp>
        <p:sp>
          <p:nvSpPr>
            <p:cNvPr id="17" name="Rectangle 22"/>
            <p:cNvSpPr>
              <a:spLocks noChangeArrowheads="1"/>
            </p:cNvSpPr>
            <p:nvPr/>
          </p:nvSpPr>
          <p:spPr bwMode="auto">
            <a:xfrm>
              <a:off x="3024" y="1920"/>
              <a:ext cx="672" cy="432"/>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Role</a:t>
              </a:r>
            </a:p>
            <a:p>
              <a:r>
                <a:rPr lang="en-US" sz="1400" b="1">
                  <a:latin typeface="Verdana" pitchFamily="34" charset="0"/>
                </a:rPr>
                <a:t>Stress</a:t>
              </a:r>
            </a:p>
          </p:txBody>
        </p:sp>
        <p:sp>
          <p:nvSpPr>
            <p:cNvPr id="18" name="Line 26"/>
            <p:cNvSpPr>
              <a:spLocks noChangeShapeType="1"/>
            </p:cNvSpPr>
            <p:nvPr/>
          </p:nvSpPr>
          <p:spPr bwMode="auto">
            <a:xfrm>
              <a:off x="1248" y="1680"/>
              <a:ext cx="0" cy="96"/>
            </a:xfrm>
            <a:prstGeom prst="line">
              <a:avLst/>
            </a:prstGeom>
            <a:noFill/>
            <a:ln w="9525">
              <a:solidFill>
                <a:schemeClr val="tx1"/>
              </a:solidFill>
              <a:round/>
              <a:headEnd/>
              <a:tailEnd/>
            </a:ln>
            <a:effectLst/>
          </p:spPr>
          <p:txBody>
            <a:bodyPr/>
            <a:lstStyle/>
            <a:p>
              <a:endParaRPr lang="en-US"/>
            </a:p>
          </p:txBody>
        </p:sp>
        <p:sp>
          <p:nvSpPr>
            <p:cNvPr id="19" name="Line 27"/>
            <p:cNvSpPr>
              <a:spLocks noChangeShapeType="1"/>
            </p:cNvSpPr>
            <p:nvPr/>
          </p:nvSpPr>
          <p:spPr bwMode="auto">
            <a:xfrm>
              <a:off x="2832" y="1680"/>
              <a:ext cx="0" cy="96"/>
            </a:xfrm>
            <a:prstGeom prst="line">
              <a:avLst/>
            </a:prstGeom>
            <a:noFill/>
            <a:ln w="9525">
              <a:solidFill>
                <a:schemeClr val="tx1"/>
              </a:solidFill>
              <a:round/>
              <a:headEnd/>
              <a:tailEnd/>
            </a:ln>
            <a:effectLst/>
          </p:spPr>
          <p:txBody>
            <a:bodyPr/>
            <a:lstStyle/>
            <a:p>
              <a:endParaRPr lang="en-US"/>
            </a:p>
          </p:txBody>
        </p:sp>
        <p:sp>
          <p:nvSpPr>
            <p:cNvPr id="20" name="Line 28"/>
            <p:cNvSpPr>
              <a:spLocks noChangeShapeType="1"/>
            </p:cNvSpPr>
            <p:nvPr/>
          </p:nvSpPr>
          <p:spPr bwMode="auto">
            <a:xfrm>
              <a:off x="2976" y="1776"/>
              <a:ext cx="0" cy="816"/>
            </a:xfrm>
            <a:prstGeom prst="line">
              <a:avLst/>
            </a:prstGeom>
            <a:noFill/>
            <a:ln w="9525">
              <a:solidFill>
                <a:schemeClr val="tx1"/>
              </a:solidFill>
              <a:round/>
              <a:headEnd/>
              <a:tailEnd/>
            </a:ln>
            <a:effectLst/>
          </p:spPr>
          <p:txBody>
            <a:bodyPr/>
            <a:lstStyle/>
            <a:p>
              <a:endParaRPr lang="en-US"/>
            </a:p>
          </p:txBody>
        </p:sp>
        <p:sp>
          <p:nvSpPr>
            <p:cNvPr id="21" name="Line 30"/>
            <p:cNvSpPr>
              <a:spLocks noChangeShapeType="1"/>
            </p:cNvSpPr>
            <p:nvPr/>
          </p:nvSpPr>
          <p:spPr bwMode="auto">
            <a:xfrm>
              <a:off x="672" y="1776"/>
              <a:ext cx="960" cy="0"/>
            </a:xfrm>
            <a:prstGeom prst="line">
              <a:avLst/>
            </a:prstGeom>
            <a:noFill/>
            <a:ln w="9525">
              <a:solidFill>
                <a:schemeClr val="tx1"/>
              </a:solidFill>
              <a:round/>
              <a:headEnd/>
              <a:tailEnd/>
            </a:ln>
            <a:effectLst/>
          </p:spPr>
          <p:txBody>
            <a:bodyPr/>
            <a:lstStyle/>
            <a:p>
              <a:endParaRPr lang="en-US"/>
            </a:p>
          </p:txBody>
        </p:sp>
        <p:sp>
          <p:nvSpPr>
            <p:cNvPr id="22" name="Line 31"/>
            <p:cNvSpPr>
              <a:spLocks noChangeShapeType="1"/>
            </p:cNvSpPr>
            <p:nvPr/>
          </p:nvSpPr>
          <p:spPr bwMode="auto">
            <a:xfrm>
              <a:off x="2448" y="1776"/>
              <a:ext cx="960" cy="0"/>
            </a:xfrm>
            <a:prstGeom prst="line">
              <a:avLst/>
            </a:prstGeom>
            <a:noFill/>
            <a:ln w="9525">
              <a:solidFill>
                <a:schemeClr val="tx1"/>
              </a:solidFill>
              <a:round/>
              <a:headEnd/>
              <a:tailEnd/>
            </a:ln>
            <a:effectLst/>
          </p:spPr>
          <p:txBody>
            <a:bodyPr/>
            <a:lstStyle/>
            <a:p>
              <a:endParaRPr lang="en-US"/>
            </a:p>
          </p:txBody>
        </p:sp>
        <p:sp>
          <p:nvSpPr>
            <p:cNvPr id="23" name="Line 32"/>
            <p:cNvSpPr>
              <a:spLocks noChangeShapeType="1"/>
            </p:cNvSpPr>
            <p:nvPr/>
          </p:nvSpPr>
          <p:spPr bwMode="auto">
            <a:xfrm>
              <a:off x="672" y="1776"/>
              <a:ext cx="0" cy="96"/>
            </a:xfrm>
            <a:prstGeom prst="line">
              <a:avLst/>
            </a:prstGeom>
            <a:noFill/>
            <a:ln w="9525">
              <a:solidFill>
                <a:schemeClr val="tx1"/>
              </a:solidFill>
              <a:round/>
              <a:headEnd/>
              <a:tailEnd/>
            </a:ln>
            <a:effectLst/>
          </p:spPr>
          <p:txBody>
            <a:bodyPr/>
            <a:lstStyle/>
            <a:p>
              <a:endParaRPr lang="en-US"/>
            </a:p>
          </p:txBody>
        </p:sp>
        <p:sp>
          <p:nvSpPr>
            <p:cNvPr id="24" name="Line 33"/>
            <p:cNvSpPr>
              <a:spLocks noChangeShapeType="1"/>
            </p:cNvSpPr>
            <p:nvPr/>
          </p:nvSpPr>
          <p:spPr bwMode="auto">
            <a:xfrm>
              <a:off x="1632" y="1776"/>
              <a:ext cx="0" cy="96"/>
            </a:xfrm>
            <a:prstGeom prst="line">
              <a:avLst/>
            </a:prstGeom>
            <a:noFill/>
            <a:ln w="9525">
              <a:solidFill>
                <a:schemeClr val="tx1"/>
              </a:solidFill>
              <a:round/>
              <a:headEnd/>
              <a:tailEnd/>
            </a:ln>
            <a:effectLst/>
          </p:spPr>
          <p:txBody>
            <a:bodyPr/>
            <a:lstStyle/>
            <a:p>
              <a:endParaRPr lang="en-US"/>
            </a:p>
          </p:txBody>
        </p:sp>
        <p:sp>
          <p:nvSpPr>
            <p:cNvPr id="25" name="Line 34"/>
            <p:cNvSpPr>
              <a:spLocks noChangeShapeType="1"/>
            </p:cNvSpPr>
            <p:nvPr/>
          </p:nvSpPr>
          <p:spPr bwMode="auto">
            <a:xfrm>
              <a:off x="2448" y="1776"/>
              <a:ext cx="0" cy="96"/>
            </a:xfrm>
            <a:prstGeom prst="line">
              <a:avLst/>
            </a:prstGeom>
            <a:noFill/>
            <a:ln w="9525">
              <a:solidFill>
                <a:schemeClr val="tx1"/>
              </a:solidFill>
              <a:round/>
              <a:headEnd/>
              <a:tailEnd/>
            </a:ln>
            <a:effectLst/>
          </p:spPr>
          <p:txBody>
            <a:bodyPr/>
            <a:lstStyle/>
            <a:p>
              <a:endParaRPr lang="en-US"/>
            </a:p>
          </p:txBody>
        </p:sp>
        <p:sp>
          <p:nvSpPr>
            <p:cNvPr id="26" name="Line 35"/>
            <p:cNvSpPr>
              <a:spLocks noChangeShapeType="1"/>
            </p:cNvSpPr>
            <p:nvPr/>
          </p:nvSpPr>
          <p:spPr bwMode="auto">
            <a:xfrm>
              <a:off x="3408" y="1776"/>
              <a:ext cx="0" cy="96"/>
            </a:xfrm>
            <a:prstGeom prst="line">
              <a:avLst/>
            </a:prstGeom>
            <a:noFill/>
            <a:ln w="9525">
              <a:solidFill>
                <a:schemeClr val="tx1"/>
              </a:solidFill>
              <a:round/>
              <a:headEnd/>
              <a:tailEnd/>
            </a:ln>
            <a:effectLst/>
          </p:spPr>
          <p:txBody>
            <a:bodyPr/>
            <a:lstStyle/>
            <a:p>
              <a:endParaRPr lang="en-US"/>
            </a:p>
          </p:txBody>
        </p:sp>
      </p:grpSp>
      <p:grpSp>
        <p:nvGrpSpPr>
          <p:cNvPr id="27" name="Group 44"/>
          <p:cNvGrpSpPr>
            <a:grpSpLocks/>
          </p:cNvGrpSpPr>
          <p:nvPr/>
        </p:nvGrpSpPr>
        <p:grpSpPr bwMode="auto">
          <a:xfrm>
            <a:off x="5715000" y="2667000"/>
            <a:ext cx="2743200" cy="3657600"/>
            <a:chOff x="3600" y="1680"/>
            <a:chExt cx="1728" cy="2304"/>
          </a:xfrm>
        </p:grpSpPr>
        <p:sp>
          <p:nvSpPr>
            <p:cNvPr id="28" name="Rectangle 23"/>
            <p:cNvSpPr>
              <a:spLocks noChangeArrowheads="1"/>
            </p:cNvSpPr>
            <p:nvPr/>
          </p:nvSpPr>
          <p:spPr bwMode="auto">
            <a:xfrm>
              <a:off x="4320" y="1968"/>
              <a:ext cx="672" cy="240"/>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Status</a:t>
              </a:r>
            </a:p>
          </p:txBody>
        </p:sp>
        <p:sp>
          <p:nvSpPr>
            <p:cNvPr id="29" name="Rectangle 24"/>
            <p:cNvSpPr>
              <a:spLocks noChangeArrowheads="1"/>
            </p:cNvSpPr>
            <p:nvPr/>
          </p:nvSpPr>
          <p:spPr bwMode="auto">
            <a:xfrm>
              <a:off x="4320" y="2400"/>
              <a:ext cx="672" cy="240"/>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Attraction</a:t>
              </a:r>
            </a:p>
          </p:txBody>
        </p:sp>
        <p:sp>
          <p:nvSpPr>
            <p:cNvPr id="30" name="Rectangle 25"/>
            <p:cNvSpPr>
              <a:spLocks noChangeArrowheads="1"/>
            </p:cNvSpPr>
            <p:nvPr/>
          </p:nvSpPr>
          <p:spPr bwMode="auto">
            <a:xfrm>
              <a:off x="4320" y="2928"/>
              <a:ext cx="1008" cy="240"/>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Communication</a:t>
              </a:r>
            </a:p>
          </p:txBody>
        </p:sp>
        <p:sp>
          <p:nvSpPr>
            <p:cNvPr id="31" name="Line 29"/>
            <p:cNvSpPr>
              <a:spLocks noChangeShapeType="1"/>
            </p:cNvSpPr>
            <p:nvPr/>
          </p:nvSpPr>
          <p:spPr bwMode="auto">
            <a:xfrm>
              <a:off x="4176" y="1680"/>
              <a:ext cx="0" cy="1392"/>
            </a:xfrm>
            <a:prstGeom prst="line">
              <a:avLst/>
            </a:prstGeom>
            <a:noFill/>
            <a:ln w="9525">
              <a:solidFill>
                <a:schemeClr val="tx1"/>
              </a:solidFill>
              <a:round/>
              <a:headEnd/>
              <a:tailEnd/>
            </a:ln>
            <a:effectLst/>
          </p:spPr>
          <p:txBody>
            <a:bodyPr/>
            <a:lstStyle/>
            <a:p>
              <a:endParaRPr lang="en-US"/>
            </a:p>
          </p:txBody>
        </p:sp>
        <p:sp>
          <p:nvSpPr>
            <p:cNvPr id="32" name="Line 36"/>
            <p:cNvSpPr>
              <a:spLocks noChangeShapeType="1"/>
            </p:cNvSpPr>
            <p:nvPr/>
          </p:nvSpPr>
          <p:spPr bwMode="auto">
            <a:xfrm>
              <a:off x="4176" y="2064"/>
              <a:ext cx="144" cy="0"/>
            </a:xfrm>
            <a:prstGeom prst="line">
              <a:avLst/>
            </a:prstGeom>
            <a:noFill/>
            <a:ln w="9525">
              <a:solidFill>
                <a:schemeClr val="tx1"/>
              </a:solidFill>
              <a:round/>
              <a:headEnd/>
              <a:tailEnd/>
            </a:ln>
            <a:effectLst/>
          </p:spPr>
          <p:txBody>
            <a:bodyPr/>
            <a:lstStyle/>
            <a:p>
              <a:endParaRPr lang="en-US"/>
            </a:p>
          </p:txBody>
        </p:sp>
        <p:sp>
          <p:nvSpPr>
            <p:cNvPr id="33" name="Line 37"/>
            <p:cNvSpPr>
              <a:spLocks noChangeShapeType="1"/>
            </p:cNvSpPr>
            <p:nvPr/>
          </p:nvSpPr>
          <p:spPr bwMode="auto">
            <a:xfrm>
              <a:off x="4176" y="2496"/>
              <a:ext cx="144" cy="0"/>
            </a:xfrm>
            <a:prstGeom prst="line">
              <a:avLst/>
            </a:prstGeom>
            <a:noFill/>
            <a:ln w="9525">
              <a:solidFill>
                <a:schemeClr val="tx1"/>
              </a:solidFill>
              <a:round/>
              <a:headEnd/>
              <a:tailEnd/>
            </a:ln>
            <a:effectLst/>
          </p:spPr>
          <p:txBody>
            <a:bodyPr/>
            <a:lstStyle/>
            <a:p>
              <a:endParaRPr lang="en-US"/>
            </a:p>
          </p:txBody>
        </p:sp>
        <p:sp>
          <p:nvSpPr>
            <p:cNvPr id="34" name="Line 38"/>
            <p:cNvSpPr>
              <a:spLocks noChangeShapeType="1"/>
            </p:cNvSpPr>
            <p:nvPr/>
          </p:nvSpPr>
          <p:spPr bwMode="auto">
            <a:xfrm>
              <a:off x="4176" y="3072"/>
              <a:ext cx="144" cy="0"/>
            </a:xfrm>
            <a:prstGeom prst="line">
              <a:avLst/>
            </a:prstGeom>
            <a:noFill/>
            <a:ln w="9525">
              <a:solidFill>
                <a:schemeClr val="tx1"/>
              </a:solidFill>
              <a:round/>
              <a:headEnd/>
              <a:tailEnd/>
            </a:ln>
            <a:effectLst/>
          </p:spPr>
          <p:txBody>
            <a:bodyPr/>
            <a:lstStyle/>
            <a:p>
              <a:endParaRPr lang="en-US"/>
            </a:p>
          </p:txBody>
        </p:sp>
        <p:sp>
          <p:nvSpPr>
            <p:cNvPr id="35" name="Oval 39"/>
            <p:cNvSpPr>
              <a:spLocks noChangeArrowheads="1"/>
            </p:cNvSpPr>
            <p:nvPr/>
          </p:nvSpPr>
          <p:spPr bwMode="auto">
            <a:xfrm>
              <a:off x="3600" y="3264"/>
              <a:ext cx="1632" cy="720"/>
            </a:xfrm>
            <a:prstGeom prst="ellipse">
              <a:avLst/>
            </a:prstGeom>
            <a:solidFill>
              <a:schemeClr val="bg2"/>
            </a:solidFill>
            <a:ln w="9525">
              <a:solidFill>
                <a:schemeClr val="tx1"/>
              </a:solidFill>
              <a:round/>
              <a:headEnd/>
              <a:tailEnd/>
            </a:ln>
            <a:effectLst/>
          </p:spPr>
          <p:txBody>
            <a:bodyPr wrap="none" anchor="ctr"/>
            <a:lstStyle/>
            <a:p>
              <a:pPr algn="ctr"/>
              <a:r>
                <a:rPr lang="en-US" sz="1800" b="1" dirty="0">
                  <a:solidFill>
                    <a:srgbClr val="FFFFCC"/>
                  </a:solidFill>
                </a:rPr>
                <a:t>Social network</a:t>
              </a:r>
            </a:p>
            <a:p>
              <a:pPr algn="ctr"/>
              <a:r>
                <a:rPr lang="en-US" sz="1800" b="1" dirty="0">
                  <a:solidFill>
                    <a:srgbClr val="FFFFCC"/>
                  </a:solidFill>
                </a:rPr>
                <a:t>analysis</a:t>
              </a:r>
            </a:p>
          </p:txBody>
        </p:sp>
      </p:grpSp>
      <p:pic>
        <p:nvPicPr>
          <p:cNvPr id="36" name="Picture 40"/>
          <p:cNvPicPr>
            <a:picLocks noChangeAspect="1" noChangeArrowheads="1"/>
          </p:cNvPicPr>
          <p:nvPr/>
        </p:nvPicPr>
        <p:blipFill>
          <a:blip r:embed="rId3" cstate="email"/>
          <a:srcRect/>
          <a:stretch>
            <a:fillRect/>
          </a:stretch>
        </p:blipFill>
        <p:spPr bwMode="auto">
          <a:xfrm>
            <a:off x="685800" y="4572000"/>
            <a:ext cx="2590800" cy="1589088"/>
          </a:xfrm>
          <a:prstGeom prst="rect">
            <a:avLst/>
          </a:prstGeom>
          <a:noFill/>
          <a:ln w="9525">
            <a:noFill/>
            <a:miter lim="800000"/>
            <a:headEnd/>
            <a:tailEnd/>
          </a:ln>
          <a:effectLst/>
        </p:spPr>
      </p:pic>
      <p:sp>
        <p:nvSpPr>
          <p:cNvPr id="37" name="Oval 37"/>
          <p:cNvSpPr>
            <a:spLocks noChangeArrowheads="1"/>
          </p:cNvSpPr>
          <p:nvPr/>
        </p:nvSpPr>
        <p:spPr bwMode="auto">
          <a:xfrm>
            <a:off x="3048000" y="1219200"/>
            <a:ext cx="3200400" cy="4267200"/>
          </a:xfrm>
          <a:prstGeom prst="ellipse">
            <a:avLst/>
          </a:prstGeom>
          <a:noFill/>
          <a:ln w="28575" algn="ctr">
            <a:solidFill>
              <a:srgbClr val="FF00FF"/>
            </a:solidFill>
            <a:round/>
            <a:headEnd/>
            <a:tailEnd/>
          </a:ln>
          <a:effec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ppt_w*0.7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animEffect transition="in" filter="fade">
                                      <p:cBhvr>
                                        <p:cTn id="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solidFill>
                  <a:schemeClr val="tx1"/>
                </a:solidFill>
                <a:cs typeface="Times New Roman" pitchFamily="18" charset="0"/>
              </a:rPr>
              <a:t>What Are Roles?</a:t>
            </a:r>
            <a:r>
              <a:rPr lang="en-US" dirty="0">
                <a:solidFill>
                  <a:schemeClr val="tx1"/>
                </a:solidFill>
              </a:rPr>
              <a:t> </a:t>
            </a:r>
          </a:p>
        </p:txBody>
      </p:sp>
      <p:sp>
        <p:nvSpPr>
          <p:cNvPr id="7171" name="Rectangle 3"/>
          <p:cNvSpPr>
            <a:spLocks noGrp="1" noChangeArrowheads="1"/>
          </p:cNvSpPr>
          <p:nvPr>
            <p:ph type="body" idx="1"/>
          </p:nvPr>
        </p:nvSpPr>
        <p:spPr>
          <a:xfrm>
            <a:off x="685800" y="1676400"/>
            <a:ext cx="7848600" cy="4114800"/>
          </a:xfrm>
        </p:spPr>
        <p:txBody>
          <a:bodyPr/>
          <a:lstStyle/>
          <a:p>
            <a:pPr>
              <a:buNone/>
            </a:pPr>
            <a:r>
              <a:rPr lang="en-US" sz="2800" dirty="0">
                <a:solidFill>
                  <a:schemeClr val="tx1"/>
                </a:solidFill>
                <a:cs typeface="Times New Roman" pitchFamily="18" charset="0"/>
              </a:rPr>
              <a:t>Roles: The types of behaviors expected of individuals who occupy particular positions within the group (e.g., roles in a play)</a:t>
            </a:r>
            <a:endParaRPr lang="en-US" sz="2800" dirty="0">
              <a:solidFill>
                <a:schemeClr val="tx1"/>
              </a:solidFill>
            </a:endParaRPr>
          </a:p>
          <a:p>
            <a:pPr lvl="1"/>
            <a:r>
              <a:rPr lang="en-US" dirty="0">
                <a:solidFill>
                  <a:schemeClr val="tx1"/>
                </a:solidFill>
                <a:cs typeface="Times New Roman" pitchFamily="18" charset="0"/>
              </a:rPr>
              <a:t>Independent of individuals</a:t>
            </a:r>
          </a:p>
          <a:p>
            <a:pPr lvl="1"/>
            <a:r>
              <a:rPr lang="en-US" dirty="0">
                <a:solidFill>
                  <a:schemeClr val="tx1"/>
                </a:solidFill>
                <a:cs typeface="Times New Roman" pitchFamily="18" charset="0"/>
              </a:rPr>
              <a:t>Flexible, to an extent</a:t>
            </a:r>
          </a:p>
          <a:p>
            <a:pPr lvl="1"/>
            <a:r>
              <a:rPr lang="en-US" dirty="0">
                <a:solidFill>
                  <a:schemeClr val="tx1"/>
                </a:solidFill>
                <a:cs typeface="Times New Roman" pitchFamily="18" charset="0"/>
              </a:rPr>
              <a:t>Structure interaction, create patterns of action</a:t>
            </a:r>
            <a:r>
              <a:rPr lang="en-US" dirty="0">
                <a:solidFill>
                  <a:schemeClr val="tx1"/>
                </a:solidFill>
              </a:rPr>
              <a:t> </a:t>
            </a:r>
          </a:p>
        </p:txBody>
      </p:sp>
      <p:sp>
        <p:nvSpPr>
          <p:cNvPr id="7172" name="Text Box 4"/>
          <p:cNvSpPr txBox="1">
            <a:spLocks noChangeArrowheads="1"/>
          </p:cNvSpPr>
          <p:nvPr/>
        </p:nvSpPr>
        <p:spPr bwMode="auto">
          <a:xfrm>
            <a:off x="5334000" y="5486400"/>
            <a:ext cx="2133600" cy="457200"/>
          </a:xfrm>
          <a:prstGeom prst="rect">
            <a:avLst/>
          </a:prstGeom>
          <a:noFill/>
          <a:ln w="9525" algn="ctr">
            <a:noFill/>
            <a:miter lim="800000"/>
            <a:headEnd/>
            <a:tailEnd/>
          </a:ln>
          <a:effectLst/>
        </p:spPr>
        <p:txBody>
          <a:bodyPr>
            <a:spAutoFit/>
          </a:bodyPr>
          <a:lstStyle/>
          <a:p>
            <a:pPr algn="l">
              <a:spcBef>
                <a:spcPct val="50000"/>
              </a:spcBef>
            </a:pPr>
            <a:r>
              <a:rPr lang="en-US">
                <a:solidFill>
                  <a:srgbClr val="FFFFCC"/>
                </a:solidFill>
              </a:rPr>
              <a:t>Examples:</a:t>
            </a:r>
          </a:p>
        </p:txBody>
      </p:sp>
      <p:sp>
        <p:nvSpPr>
          <p:cNvPr id="7175" name="AutoShape 7"/>
          <p:cNvSpPr>
            <a:spLocks/>
          </p:cNvSpPr>
          <p:nvPr/>
        </p:nvSpPr>
        <p:spPr bwMode="auto">
          <a:xfrm>
            <a:off x="2514600" y="4876800"/>
            <a:ext cx="533400" cy="1295400"/>
          </a:xfrm>
          <a:prstGeom prst="leftBrace">
            <a:avLst>
              <a:gd name="adj1" fmla="val 20238"/>
              <a:gd name="adj2" fmla="val 46690"/>
            </a:avLst>
          </a:prstGeom>
          <a:noFill/>
          <a:ln w="9525">
            <a:solidFill>
              <a:schemeClr val="bg1"/>
            </a:solidFill>
            <a:round/>
            <a:headEnd/>
            <a:tailEnd/>
          </a:ln>
          <a:effectLst/>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4"/>
          <p:cNvPicPr>
            <a:picLocks noChangeAspect="1" noChangeArrowheads="1"/>
          </p:cNvPicPr>
          <p:nvPr/>
        </p:nvPicPr>
        <p:blipFill>
          <a:blip r:embed="rId3" cstate="email">
            <a:lum bright="-6000" contrast="-18000"/>
          </a:blip>
          <a:srcRect/>
          <a:stretch>
            <a:fillRect/>
          </a:stretch>
        </p:blipFill>
        <p:spPr bwMode="auto">
          <a:xfrm>
            <a:off x="381000" y="228600"/>
            <a:ext cx="7772400" cy="2781300"/>
          </a:xfrm>
          <a:prstGeom prst="rect">
            <a:avLst/>
          </a:prstGeom>
          <a:noFill/>
          <a:ln w="9525">
            <a:noFill/>
            <a:miter lim="800000"/>
            <a:headEnd/>
            <a:tailEnd/>
          </a:ln>
          <a:effectLst/>
        </p:spPr>
      </p:pic>
      <p:pic>
        <p:nvPicPr>
          <p:cNvPr id="98310" name="Picture 6" descr="entourage"/>
          <p:cNvPicPr>
            <a:picLocks noChangeAspect="1" noChangeArrowheads="1"/>
          </p:cNvPicPr>
          <p:nvPr/>
        </p:nvPicPr>
        <p:blipFill>
          <a:blip r:embed="rId4" cstate="email"/>
          <a:srcRect/>
          <a:stretch>
            <a:fillRect/>
          </a:stretch>
        </p:blipFill>
        <p:spPr bwMode="auto">
          <a:xfrm>
            <a:off x="228600" y="2057400"/>
            <a:ext cx="4251325" cy="4800600"/>
          </a:xfrm>
          <a:prstGeom prst="rect">
            <a:avLst/>
          </a:prstGeom>
          <a:noFill/>
        </p:spPr>
      </p:pic>
      <p:pic>
        <p:nvPicPr>
          <p:cNvPr id="98312" name="Picture 8" descr="1152X864_house_wallpaper02"/>
          <p:cNvPicPr>
            <a:picLocks noChangeAspect="1" noChangeArrowheads="1"/>
          </p:cNvPicPr>
          <p:nvPr/>
        </p:nvPicPr>
        <p:blipFill>
          <a:blip r:embed="rId5" cstate="email"/>
          <a:srcRect/>
          <a:stretch>
            <a:fillRect/>
          </a:stretch>
        </p:blipFill>
        <p:spPr bwMode="auto">
          <a:xfrm>
            <a:off x="4572000" y="3124200"/>
            <a:ext cx="4019550" cy="30146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solidFill>
                  <a:schemeClr val="tx1"/>
                </a:solidFill>
                <a:cs typeface="Times New Roman" pitchFamily="18" charset="0"/>
              </a:rPr>
              <a:t>Role differentiation</a:t>
            </a:r>
          </a:p>
        </p:txBody>
      </p:sp>
      <p:sp>
        <p:nvSpPr>
          <p:cNvPr id="8195" name="Rectangle 3"/>
          <p:cNvSpPr>
            <a:spLocks noGrp="1" noChangeArrowheads="1"/>
          </p:cNvSpPr>
          <p:nvPr>
            <p:ph type="body" idx="1"/>
          </p:nvPr>
        </p:nvSpPr>
        <p:spPr/>
        <p:txBody>
          <a:bodyPr/>
          <a:lstStyle/>
          <a:p>
            <a:pPr>
              <a:lnSpc>
                <a:spcPct val="90000"/>
              </a:lnSpc>
              <a:buNone/>
            </a:pPr>
            <a:r>
              <a:rPr lang="en-US" sz="2800" dirty="0">
                <a:solidFill>
                  <a:schemeClr val="tx1"/>
                </a:solidFill>
                <a:cs typeface="Times New Roman" pitchFamily="18" charset="0"/>
              </a:rPr>
              <a:t>The emergence and patterning of role-related actions</a:t>
            </a:r>
            <a:r>
              <a:rPr lang="en-US" sz="2800" dirty="0">
                <a:solidFill>
                  <a:schemeClr val="tx1"/>
                </a:solidFill>
              </a:rPr>
              <a:t> </a:t>
            </a:r>
          </a:p>
          <a:p>
            <a:pPr lvl="1">
              <a:lnSpc>
                <a:spcPct val="90000"/>
              </a:lnSpc>
            </a:pPr>
            <a:r>
              <a:rPr lang="en-US" dirty="0">
                <a:solidFill>
                  <a:schemeClr val="tx1"/>
                </a:solidFill>
                <a:cs typeface="Times New Roman" pitchFamily="18" charset="0"/>
              </a:rPr>
              <a:t>Roles tend to become specialized over time</a:t>
            </a:r>
          </a:p>
          <a:p>
            <a:pPr lvl="1">
              <a:lnSpc>
                <a:spcPct val="90000"/>
              </a:lnSpc>
            </a:pPr>
            <a:endParaRPr lang="en-US" dirty="0">
              <a:solidFill>
                <a:schemeClr val="tx1"/>
              </a:solidFill>
              <a:cs typeface="Times New Roman" pitchFamily="18" charset="0"/>
            </a:endParaRPr>
          </a:p>
          <a:p>
            <a:pPr lvl="1">
              <a:lnSpc>
                <a:spcPct val="90000"/>
              </a:lnSpc>
            </a:pPr>
            <a:endParaRPr lang="en-US" dirty="0">
              <a:solidFill>
                <a:schemeClr val="tx1"/>
              </a:solidFill>
              <a:cs typeface="Times New Roman" pitchFamily="18" charset="0"/>
            </a:endParaRPr>
          </a:p>
          <a:p>
            <a:pPr lvl="1">
              <a:lnSpc>
                <a:spcPct val="90000"/>
              </a:lnSpc>
            </a:pPr>
            <a:endParaRPr lang="en-US" dirty="0">
              <a:solidFill>
                <a:schemeClr val="tx1"/>
              </a:solidFill>
              <a:cs typeface="Times New Roman" pitchFamily="18" charset="0"/>
            </a:endParaRPr>
          </a:p>
          <a:p>
            <a:pPr lvl="1">
              <a:lnSpc>
                <a:spcPct val="90000"/>
              </a:lnSpc>
            </a:pPr>
            <a:endParaRPr lang="en-US" dirty="0">
              <a:solidFill>
                <a:schemeClr val="tx1"/>
              </a:solidFill>
              <a:cs typeface="Times New Roman" pitchFamily="18" charset="0"/>
            </a:endParaRPr>
          </a:p>
          <a:p>
            <a:pPr lvl="1">
              <a:lnSpc>
                <a:spcPct val="90000"/>
              </a:lnSpc>
            </a:pPr>
            <a:r>
              <a:rPr lang="en-US" dirty="0">
                <a:solidFill>
                  <a:schemeClr val="tx1"/>
                </a:solidFill>
                <a:cs typeface="Times New Roman" pitchFamily="18" charset="0"/>
              </a:rPr>
              <a:t>Task and relationship role demands tend to be incompatible with one another</a:t>
            </a:r>
            <a:r>
              <a:rPr lang="en-US" dirty="0">
                <a:solidFill>
                  <a:schemeClr val="tx1"/>
                </a:solidFill>
              </a:rPr>
              <a:t> </a:t>
            </a:r>
          </a:p>
        </p:txBody>
      </p:sp>
      <p:sp>
        <p:nvSpPr>
          <p:cNvPr id="8196" name="Text Box 4">
            <a:hlinkClick r:id="" action="ppaction://noaction"/>
          </p:cNvPr>
          <p:cNvSpPr txBox="1">
            <a:spLocks noChangeArrowheads="1"/>
          </p:cNvSpPr>
          <p:nvPr/>
        </p:nvSpPr>
        <p:spPr bwMode="auto">
          <a:xfrm>
            <a:off x="1981200" y="3733800"/>
            <a:ext cx="1524000" cy="366713"/>
          </a:xfrm>
          <a:prstGeom prst="rect">
            <a:avLst/>
          </a:prstGeom>
          <a:solidFill>
            <a:schemeClr val="tx1"/>
          </a:solidFill>
          <a:ln w="9525" algn="ctr">
            <a:noFill/>
            <a:miter lim="800000"/>
            <a:headEnd/>
            <a:tailEnd/>
          </a:ln>
          <a:effectLst/>
        </p:spPr>
        <p:txBody>
          <a:bodyPr>
            <a:spAutoFit/>
          </a:bodyPr>
          <a:lstStyle/>
          <a:p>
            <a:pPr>
              <a:spcBef>
                <a:spcPct val="50000"/>
              </a:spcBef>
            </a:pPr>
            <a:r>
              <a:rPr lang="en-US" sz="1800" dirty="0">
                <a:solidFill>
                  <a:schemeClr val="tx2"/>
                </a:solidFill>
              </a:rPr>
              <a:t>Task Roles</a:t>
            </a:r>
          </a:p>
        </p:txBody>
      </p:sp>
      <p:sp>
        <p:nvSpPr>
          <p:cNvPr id="8197" name="Text Box 5"/>
          <p:cNvSpPr txBox="1">
            <a:spLocks noChangeArrowheads="1"/>
          </p:cNvSpPr>
          <p:nvPr/>
        </p:nvSpPr>
        <p:spPr bwMode="auto">
          <a:xfrm>
            <a:off x="4724400" y="3657600"/>
            <a:ext cx="1524000" cy="641350"/>
          </a:xfrm>
          <a:prstGeom prst="rect">
            <a:avLst/>
          </a:prstGeom>
          <a:solidFill>
            <a:schemeClr val="tx1"/>
          </a:solidFill>
          <a:ln w="9525" algn="ctr">
            <a:noFill/>
            <a:miter lim="800000"/>
            <a:headEnd/>
            <a:tailEnd/>
          </a:ln>
          <a:effectLst/>
        </p:spPr>
        <p:txBody>
          <a:bodyPr>
            <a:spAutoFit/>
          </a:bodyPr>
          <a:lstStyle/>
          <a:p>
            <a:pPr>
              <a:spcBef>
                <a:spcPct val="50000"/>
              </a:spcBef>
            </a:pPr>
            <a:r>
              <a:rPr lang="en-US" sz="1800" dirty="0">
                <a:solidFill>
                  <a:schemeClr val="tx2"/>
                </a:solidFill>
              </a:rPr>
              <a:t>Relationship Roles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219200" y="457200"/>
            <a:ext cx="6553200" cy="2209800"/>
            <a:chOff x="768" y="288"/>
            <a:chExt cx="4128" cy="1392"/>
          </a:xfrm>
        </p:grpSpPr>
        <p:grpSp>
          <p:nvGrpSpPr>
            <p:cNvPr id="3" name="Group 17"/>
            <p:cNvGrpSpPr>
              <a:grpSpLocks/>
            </p:cNvGrpSpPr>
            <p:nvPr/>
          </p:nvGrpSpPr>
          <p:grpSpPr bwMode="auto">
            <a:xfrm>
              <a:off x="1344" y="816"/>
              <a:ext cx="3024" cy="384"/>
              <a:chOff x="1344" y="816"/>
              <a:chExt cx="3024" cy="384"/>
            </a:xfrm>
          </p:grpSpPr>
          <p:sp>
            <p:nvSpPr>
              <p:cNvPr id="8" name="Line 13"/>
              <p:cNvSpPr>
                <a:spLocks noChangeShapeType="1"/>
              </p:cNvSpPr>
              <p:nvPr/>
            </p:nvSpPr>
            <p:spPr bwMode="auto">
              <a:xfrm>
                <a:off x="2832" y="816"/>
                <a:ext cx="0" cy="384"/>
              </a:xfrm>
              <a:prstGeom prst="line">
                <a:avLst/>
              </a:prstGeom>
              <a:noFill/>
              <a:ln w="9525">
                <a:solidFill>
                  <a:schemeClr val="tx1"/>
                </a:solidFill>
                <a:round/>
                <a:headEnd/>
                <a:tailEnd/>
              </a:ln>
              <a:effectLst/>
            </p:spPr>
            <p:txBody>
              <a:bodyPr/>
              <a:lstStyle/>
              <a:p>
                <a:endParaRPr lang="en-US"/>
              </a:p>
            </p:txBody>
          </p:sp>
          <p:sp>
            <p:nvSpPr>
              <p:cNvPr id="9" name="Line 14"/>
              <p:cNvSpPr>
                <a:spLocks noChangeShapeType="1"/>
              </p:cNvSpPr>
              <p:nvPr/>
            </p:nvSpPr>
            <p:spPr bwMode="auto">
              <a:xfrm>
                <a:off x="1344" y="960"/>
                <a:ext cx="3024" cy="0"/>
              </a:xfrm>
              <a:prstGeom prst="line">
                <a:avLst/>
              </a:prstGeom>
              <a:noFill/>
              <a:ln w="9525">
                <a:solidFill>
                  <a:schemeClr val="tx1"/>
                </a:solidFill>
                <a:round/>
                <a:headEnd/>
                <a:tailEnd/>
              </a:ln>
              <a:effectLst/>
            </p:spPr>
            <p:txBody>
              <a:bodyPr/>
              <a:lstStyle/>
              <a:p>
                <a:endParaRPr lang="en-US"/>
              </a:p>
            </p:txBody>
          </p:sp>
          <p:sp>
            <p:nvSpPr>
              <p:cNvPr id="10" name="Line 15"/>
              <p:cNvSpPr>
                <a:spLocks noChangeShapeType="1"/>
              </p:cNvSpPr>
              <p:nvPr/>
            </p:nvSpPr>
            <p:spPr bwMode="auto">
              <a:xfrm>
                <a:off x="1344" y="960"/>
                <a:ext cx="0" cy="240"/>
              </a:xfrm>
              <a:prstGeom prst="line">
                <a:avLst/>
              </a:prstGeom>
              <a:noFill/>
              <a:ln w="9525">
                <a:solidFill>
                  <a:schemeClr val="tx1"/>
                </a:solidFill>
                <a:round/>
                <a:headEnd/>
                <a:tailEnd/>
              </a:ln>
              <a:effectLst/>
            </p:spPr>
            <p:txBody>
              <a:bodyPr/>
              <a:lstStyle/>
              <a:p>
                <a:endParaRPr lang="en-US"/>
              </a:p>
            </p:txBody>
          </p:sp>
          <p:sp>
            <p:nvSpPr>
              <p:cNvPr id="11" name="Line 16"/>
              <p:cNvSpPr>
                <a:spLocks noChangeShapeType="1"/>
              </p:cNvSpPr>
              <p:nvPr/>
            </p:nvSpPr>
            <p:spPr bwMode="auto">
              <a:xfrm>
                <a:off x="4368" y="960"/>
                <a:ext cx="0" cy="240"/>
              </a:xfrm>
              <a:prstGeom prst="line">
                <a:avLst/>
              </a:prstGeom>
              <a:noFill/>
              <a:ln w="9525">
                <a:solidFill>
                  <a:schemeClr val="tx1"/>
                </a:solidFill>
                <a:round/>
                <a:headEnd/>
                <a:tailEnd/>
              </a:ln>
              <a:effectLst/>
            </p:spPr>
            <p:txBody>
              <a:bodyPr/>
              <a:lstStyle/>
              <a:p>
                <a:endParaRPr lang="en-US"/>
              </a:p>
            </p:txBody>
          </p:sp>
        </p:grpSp>
        <p:sp>
          <p:nvSpPr>
            <p:cNvPr id="4" name="Rectangle 9"/>
            <p:cNvSpPr>
              <a:spLocks noChangeArrowheads="1"/>
            </p:cNvSpPr>
            <p:nvPr/>
          </p:nvSpPr>
          <p:spPr bwMode="auto">
            <a:xfrm>
              <a:off x="2304" y="288"/>
              <a:ext cx="1104" cy="528"/>
            </a:xfrm>
            <a:prstGeom prst="rect">
              <a:avLst/>
            </a:prstGeom>
            <a:solidFill>
              <a:srgbClr val="99CCFF"/>
            </a:solidFill>
            <a:ln w="9525">
              <a:solidFill>
                <a:schemeClr val="tx1"/>
              </a:solidFill>
              <a:miter lim="800000"/>
              <a:headEnd/>
              <a:tailEnd/>
            </a:ln>
            <a:effectLst/>
          </p:spPr>
          <p:txBody>
            <a:bodyPr wrap="none" anchor="ctr"/>
            <a:lstStyle/>
            <a:p>
              <a:pPr algn="ctr"/>
              <a:r>
                <a:rPr lang="en-US" b="1" dirty="0">
                  <a:latin typeface="Bookman Old Style" pitchFamily="18" charset="0"/>
                </a:rPr>
                <a:t>Group</a:t>
              </a:r>
            </a:p>
            <a:p>
              <a:pPr algn="ctr"/>
              <a:r>
                <a:rPr lang="en-US" b="1" dirty="0">
                  <a:latin typeface="Bookman Old Style" pitchFamily="18" charset="0"/>
                </a:rPr>
                <a:t>Structure</a:t>
              </a:r>
            </a:p>
          </p:txBody>
        </p:sp>
        <p:sp>
          <p:nvSpPr>
            <p:cNvPr id="5" name="Rectangle 10"/>
            <p:cNvSpPr>
              <a:spLocks noChangeArrowheads="1"/>
            </p:cNvSpPr>
            <p:nvPr/>
          </p:nvSpPr>
          <p:spPr bwMode="auto">
            <a:xfrm>
              <a:off x="768" y="1152"/>
              <a:ext cx="1104" cy="528"/>
            </a:xfrm>
            <a:prstGeom prst="rect">
              <a:avLst/>
            </a:prstGeom>
            <a:solidFill>
              <a:schemeClr val="accent1"/>
            </a:solidFill>
            <a:ln w="9525">
              <a:solidFill>
                <a:schemeClr val="tx1"/>
              </a:solidFill>
              <a:miter lim="800000"/>
              <a:headEnd/>
              <a:tailEnd/>
            </a:ln>
            <a:effectLst/>
          </p:spPr>
          <p:txBody>
            <a:bodyPr wrap="none" anchor="ctr"/>
            <a:lstStyle/>
            <a:p>
              <a:pPr algn="ctr"/>
              <a:r>
                <a:rPr lang="en-US" b="1" dirty="0">
                  <a:latin typeface="Verdana" pitchFamily="34" charset="0"/>
                </a:rPr>
                <a:t>Norms</a:t>
              </a:r>
            </a:p>
          </p:txBody>
        </p:sp>
        <p:sp>
          <p:nvSpPr>
            <p:cNvPr id="6" name="Rectangle 11"/>
            <p:cNvSpPr>
              <a:spLocks noChangeArrowheads="1"/>
            </p:cNvSpPr>
            <p:nvPr/>
          </p:nvSpPr>
          <p:spPr bwMode="auto">
            <a:xfrm>
              <a:off x="2304" y="1152"/>
              <a:ext cx="1104" cy="528"/>
            </a:xfrm>
            <a:prstGeom prst="rect">
              <a:avLst/>
            </a:prstGeom>
            <a:solidFill>
              <a:schemeClr val="accent1"/>
            </a:solidFill>
            <a:ln w="9525">
              <a:solidFill>
                <a:schemeClr val="tx1"/>
              </a:solidFill>
              <a:miter lim="800000"/>
              <a:headEnd/>
              <a:tailEnd/>
            </a:ln>
            <a:effectLst/>
          </p:spPr>
          <p:txBody>
            <a:bodyPr wrap="none" anchor="ctr"/>
            <a:lstStyle/>
            <a:p>
              <a:pPr algn="ctr"/>
              <a:r>
                <a:rPr lang="en-US" b="1" dirty="0">
                  <a:latin typeface="Verdana" pitchFamily="34" charset="0"/>
                </a:rPr>
                <a:t>Roles</a:t>
              </a:r>
            </a:p>
          </p:txBody>
        </p:sp>
        <p:sp>
          <p:nvSpPr>
            <p:cNvPr id="7" name="Rectangle 12"/>
            <p:cNvSpPr>
              <a:spLocks noChangeArrowheads="1"/>
            </p:cNvSpPr>
            <p:nvPr/>
          </p:nvSpPr>
          <p:spPr bwMode="auto">
            <a:xfrm>
              <a:off x="3792" y="1152"/>
              <a:ext cx="1104" cy="528"/>
            </a:xfrm>
            <a:prstGeom prst="rect">
              <a:avLst/>
            </a:prstGeom>
            <a:solidFill>
              <a:schemeClr val="accent1"/>
            </a:solidFill>
            <a:ln w="9525">
              <a:solidFill>
                <a:schemeClr val="tx1"/>
              </a:solidFill>
              <a:miter lim="800000"/>
              <a:headEnd/>
              <a:tailEnd/>
            </a:ln>
            <a:effectLst/>
          </p:spPr>
          <p:txBody>
            <a:bodyPr wrap="none" anchor="ctr"/>
            <a:lstStyle/>
            <a:p>
              <a:r>
                <a:rPr lang="en-US" sz="1600" b="1" dirty="0">
                  <a:latin typeface="Verdana" pitchFamily="34" charset="0"/>
                </a:rPr>
                <a:t>Intermember</a:t>
              </a:r>
            </a:p>
            <a:p>
              <a:r>
                <a:rPr lang="en-US" b="1" dirty="0">
                  <a:latin typeface="Verdana" pitchFamily="34" charset="0"/>
                </a:rPr>
                <a:t>Relations</a:t>
              </a:r>
            </a:p>
          </p:txBody>
        </p:sp>
      </p:grpSp>
      <p:grpSp>
        <p:nvGrpSpPr>
          <p:cNvPr id="12" name="Group 43"/>
          <p:cNvGrpSpPr>
            <a:grpSpLocks/>
          </p:cNvGrpSpPr>
          <p:nvPr/>
        </p:nvGrpSpPr>
        <p:grpSpPr bwMode="auto">
          <a:xfrm>
            <a:off x="685800" y="2667000"/>
            <a:ext cx="5181600" cy="2133600"/>
            <a:chOff x="432" y="1680"/>
            <a:chExt cx="3264" cy="1344"/>
          </a:xfrm>
        </p:grpSpPr>
        <p:sp>
          <p:nvSpPr>
            <p:cNvPr id="13" name="Rectangle 18"/>
            <p:cNvSpPr>
              <a:spLocks noChangeArrowheads="1"/>
            </p:cNvSpPr>
            <p:nvPr/>
          </p:nvSpPr>
          <p:spPr bwMode="auto">
            <a:xfrm>
              <a:off x="432" y="1920"/>
              <a:ext cx="672" cy="432"/>
            </a:xfrm>
            <a:prstGeom prst="rect">
              <a:avLst/>
            </a:prstGeom>
            <a:solidFill>
              <a:schemeClr val="accent1"/>
            </a:solidFill>
            <a:ln w="9525">
              <a:solidFill>
                <a:schemeClr val="tx1"/>
              </a:solidFill>
              <a:miter lim="800000"/>
              <a:headEnd/>
              <a:tailEnd/>
            </a:ln>
            <a:effectLst/>
          </p:spPr>
          <p:txBody>
            <a:bodyPr wrap="none" anchor="ctr"/>
            <a:lstStyle/>
            <a:p>
              <a:r>
                <a:rPr lang="en-US" sz="1600" b="1">
                  <a:latin typeface="Verdana" pitchFamily="34" charset="0"/>
                </a:rPr>
                <a:t>Sherif</a:t>
              </a:r>
            </a:p>
            <a:p>
              <a:r>
                <a:rPr lang="en-US" sz="1600" b="1">
                  <a:latin typeface="Verdana" pitchFamily="34" charset="0"/>
                </a:rPr>
                <a:t>Study</a:t>
              </a:r>
            </a:p>
          </p:txBody>
        </p:sp>
        <p:sp>
          <p:nvSpPr>
            <p:cNvPr id="14" name="Rectangle 19"/>
            <p:cNvSpPr>
              <a:spLocks noChangeArrowheads="1"/>
            </p:cNvSpPr>
            <p:nvPr/>
          </p:nvSpPr>
          <p:spPr bwMode="auto">
            <a:xfrm>
              <a:off x="1296" y="1920"/>
              <a:ext cx="672" cy="432"/>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Examples</a:t>
              </a:r>
            </a:p>
          </p:txBody>
        </p:sp>
        <p:sp>
          <p:nvSpPr>
            <p:cNvPr id="15" name="Rectangle 20"/>
            <p:cNvSpPr>
              <a:spLocks noChangeArrowheads="1"/>
            </p:cNvSpPr>
            <p:nvPr/>
          </p:nvSpPr>
          <p:spPr bwMode="auto">
            <a:xfrm>
              <a:off x="2208" y="1920"/>
              <a:ext cx="672" cy="432"/>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Role</a:t>
              </a:r>
            </a:p>
            <a:p>
              <a:r>
                <a:rPr lang="en-US" sz="900" b="1">
                  <a:latin typeface="Verdana" pitchFamily="34" charset="0"/>
                </a:rPr>
                <a:t>Differentiation</a:t>
              </a:r>
            </a:p>
          </p:txBody>
        </p:sp>
        <p:sp>
          <p:nvSpPr>
            <p:cNvPr id="16" name="Rectangle 21"/>
            <p:cNvSpPr>
              <a:spLocks noChangeArrowheads="1"/>
            </p:cNvSpPr>
            <p:nvPr/>
          </p:nvSpPr>
          <p:spPr bwMode="auto">
            <a:xfrm>
              <a:off x="2256" y="2592"/>
              <a:ext cx="1296" cy="432"/>
            </a:xfrm>
            <a:prstGeom prst="rect">
              <a:avLst/>
            </a:prstGeom>
            <a:solidFill>
              <a:schemeClr val="accent1"/>
            </a:solidFill>
            <a:ln w="9525">
              <a:solidFill>
                <a:schemeClr val="tx1"/>
              </a:solidFill>
              <a:miter lim="800000"/>
              <a:headEnd/>
              <a:tailEnd/>
            </a:ln>
            <a:effectLst/>
          </p:spPr>
          <p:txBody>
            <a:bodyPr wrap="none" anchor="ctr"/>
            <a:lstStyle/>
            <a:p>
              <a:pPr algn="ctr"/>
              <a:r>
                <a:rPr lang="en-US" sz="1400" b="1" dirty="0">
                  <a:latin typeface="Verdana" pitchFamily="34" charset="0"/>
                </a:rPr>
                <a:t>Group</a:t>
              </a:r>
            </a:p>
            <a:p>
              <a:pPr algn="ctr"/>
              <a:r>
                <a:rPr lang="en-US" sz="1400" b="1" dirty="0">
                  <a:latin typeface="Verdana" pitchFamily="34" charset="0"/>
                </a:rPr>
                <a:t>Socialization</a:t>
              </a:r>
            </a:p>
          </p:txBody>
        </p:sp>
        <p:sp>
          <p:nvSpPr>
            <p:cNvPr id="17" name="Rectangle 22"/>
            <p:cNvSpPr>
              <a:spLocks noChangeArrowheads="1"/>
            </p:cNvSpPr>
            <p:nvPr/>
          </p:nvSpPr>
          <p:spPr bwMode="auto">
            <a:xfrm>
              <a:off x="3024" y="1920"/>
              <a:ext cx="672" cy="432"/>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Role</a:t>
              </a:r>
            </a:p>
            <a:p>
              <a:r>
                <a:rPr lang="en-US" sz="1400" b="1">
                  <a:latin typeface="Verdana" pitchFamily="34" charset="0"/>
                </a:rPr>
                <a:t>Stress</a:t>
              </a:r>
            </a:p>
          </p:txBody>
        </p:sp>
        <p:sp>
          <p:nvSpPr>
            <p:cNvPr id="18" name="Line 26"/>
            <p:cNvSpPr>
              <a:spLocks noChangeShapeType="1"/>
            </p:cNvSpPr>
            <p:nvPr/>
          </p:nvSpPr>
          <p:spPr bwMode="auto">
            <a:xfrm>
              <a:off x="1248" y="1680"/>
              <a:ext cx="0" cy="96"/>
            </a:xfrm>
            <a:prstGeom prst="line">
              <a:avLst/>
            </a:prstGeom>
            <a:noFill/>
            <a:ln w="9525">
              <a:solidFill>
                <a:schemeClr val="tx1"/>
              </a:solidFill>
              <a:round/>
              <a:headEnd/>
              <a:tailEnd/>
            </a:ln>
            <a:effectLst/>
          </p:spPr>
          <p:txBody>
            <a:bodyPr/>
            <a:lstStyle/>
            <a:p>
              <a:endParaRPr lang="en-US"/>
            </a:p>
          </p:txBody>
        </p:sp>
        <p:sp>
          <p:nvSpPr>
            <p:cNvPr id="19" name="Line 27"/>
            <p:cNvSpPr>
              <a:spLocks noChangeShapeType="1"/>
            </p:cNvSpPr>
            <p:nvPr/>
          </p:nvSpPr>
          <p:spPr bwMode="auto">
            <a:xfrm>
              <a:off x="2832" y="1680"/>
              <a:ext cx="0" cy="96"/>
            </a:xfrm>
            <a:prstGeom prst="line">
              <a:avLst/>
            </a:prstGeom>
            <a:noFill/>
            <a:ln w="9525">
              <a:solidFill>
                <a:schemeClr val="tx1"/>
              </a:solidFill>
              <a:round/>
              <a:headEnd/>
              <a:tailEnd/>
            </a:ln>
            <a:effectLst/>
          </p:spPr>
          <p:txBody>
            <a:bodyPr/>
            <a:lstStyle/>
            <a:p>
              <a:endParaRPr lang="en-US"/>
            </a:p>
          </p:txBody>
        </p:sp>
        <p:sp>
          <p:nvSpPr>
            <p:cNvPr id="20" name="Line 28"/>
            <p:cNvSpPr>
              <a:spLocks noChangeShapeType="1"/>
            </p:cNvSpPr>
            <p:nvPr/>
          </p:nvSpPr>
          <p:spPr bwMode="auto">
            <a:xfrm>
              <a:off x="2976" y="1776"/>
              <a:ext cx="0" cy="816"/>
            </a:xfrm>
            <a:prstGeom prst="line">
              <a:avLst/>
            </a:prstGeom>
            <a:noFill/>
            <a:ln w="9525">
              <a:solidFill>
                <a:schemeClr val="tx1"/>
              </a:solidFill>
              <a:round/>
              <a:headEnd/>
              <a:tailEnd/>
            </a:ln>
            <a:effectLst/>
          </p:spPr>
          <p:txBody>
            <a:bodyPr/>
            <a:lstStyle/>
            <a:p>
              <a:endParaRPr lang="en-US"/>
            </a:p>
          </p:txBody>
        </p:sp>
        <p:sp>
          <p:nvSpPr>
            <p:cNvPr id="21" name="Line 30"/>
            <p:cNvSpPr>
              <a:spLocks noChangeShapeType="1"/>
            </p:cNvSpPr>
            <p:nvPr/>
          </p:nvSpPr>
          <p:spPr bwMode="auto">
            <a:xfrm>
              <a:off x="672" y="1776"/>
              <a:ext cx="960" cy="0"/>
            </a:xfrm>
            <a:prstGeom prst="line">
              <a:avLst/>
            </a:prstGeom>
            <a:noFill/>
            <a:ln w="9525">
              <a:solidFill>
                <a:schemeClr val="tx1"/>
              </a:solidFill>
              <a:round/>
              <a:headEnd/>
              <a:tailEnd/>
            </a:ln>
            <a:effectLst/>
          </p:spPr>
          <p:txBody>
            <a:bodyPr/>
            <a:lstStyle/>
            <a:p>
              <a:endParaRPr lang="en-US"/>
            </a:p>
          </p:txBody>
        </p:sp>
        <p:sp>
          <p:nvSpPr>
            <p:cNvPr id="22" name="Line 31"/>
            <p:cNvSpPr>
              <a:spLocks noChangeShapeType="1"/>
            </p:cNvSpPr>
            <p:nvPr/>
          </p:nvSpPr>
          <p:spPr bwMode="auto">
            <a:xfrm>
              <a:off x="2448" y="1776"/>
              <a:ext cx="960" cy="0"/>
            </a:xfrm>
            <a:prstGeom prst="line">
              <a:avLst/>
            </a:prstGeom>
            <a:noFill/>
            <a:ln w="9525">
              <a:solidFill>
                <a:schemeClr val="tx1"/>
              </a:solidFill>
              <a:round/>
              <a:headEnd/>
              <a:tailEnd/>
            </a:ln>
            <a:effectLst/>
          </p:spPr>
          <p:txBody>
            <a:bodyPr/>
            <a:lstStyle/>
            <a:p>
              <a:endParaRPr lang="en-US"/>
            </a:p>
          </p:txBody>
        </p:sp>
        <p:sp>
          <p:nvSpPr>
            <p:cNvPr id="23" name="Line 32"/>
            <p:cNvSpPr>
              <a:spLocks noChangeShapeType="1"/>
            </p:cNvSpPr>
            <p:nvPr/>
          </p:nvSpPr>
          <p:spPr bwMode="auto">
            <a:xfrm>
              <a:off x="672" y="1776"/>
              <a:ext cx="0" cy="96"/>
            </a:xfrm>
            <a:prstGeom prst="line">
              <a:avLst/>
            </a:prstGeom>
            <a:noFill/>
            <a:ln w="9525">
              <a:solidFill>
                <a:schemeClr val="tx1"/>
              </a:solidFill>
              <a:round/>
              <a:headEnd/>
              <a:tailEnd/>
            </a:ln>
            <a:effectLst/>
          </p:spPr>
          <p:txBody>
            <a:bodyPr/>
            <a:lstStyle/>
            <a:p>
              <a:endParaRPr lang="en-US"/>
            </a:p>
          </p:txBody>
        </p:sp>
        <p:sp>
          <p:nvSpPr>
            <p:cNvPr id="24" name="Line 33"/>
            <p:cNvSpPr>
              <a:spLocks noChangeShapeType="1"/>
            </p:cNvSpPr>
            <p:nvPr/>
          </p:nvSpPr>
          <p:spPr bwMode="auto">
            <a:xfrm>
              <a:off x="1632" y="1776"/>
              <a:ext cx="0" cy="96"/>
            </a:xfrm>
            <a:prstGeom prst="line">
              <a:avLst/>
            </a:prstGeom>
            <a:noFill/>
            <a:ln w="9525">
              <a:solidFill>
                <a:schemeClr val="tx1"/>
              </a:solidFill>
              <a:round/>
              <a:headEnd/>
              <a:tailEnd/>
            </a:ln>
            <a:effectLst/>
          </p:spPr>
          <p:txBody>
            <a:bodyPr/>
            <a:lstStyle/>
            <a:p>
              <a:endParaRPr lang="en-US"/>
            </a:p>
          </p:txBody>
        </p:sp>
        <p:sp>
          <p:nvSpPr>
            <p:cNvPr id="25" name="Line 34"/>
            <p:cNvSpPr>
              <a:spLocks noChangeShapeType="1"/>
            </p:cNvSpPr>
            <p:nvPr/>
          </p:nvSpPr>
          <p:spPr bwMode="auto">
            <a:xfrm>
              <a:off x="2448" y="1776"/>
              <a:ext cx="0" cy="96"/>
            </a:xfrm>
            <a:prstGeom prst="line">
              <a:avLst/>
            </a:prstGeom>
            <a:noFill/>
            <a:ln w="9525">
              <a:solidFill>
                <a:schemeClr val="tx1"/>
              </a:solidFill>
              <a:round/>
              <a:headEnd/>
              <a:tailEnd/>
            </a:ln>
            <a:effectLst/>
          </p:spPr>
          <p:txBody>
            <a:bodyPr/>
            <a:lstStyle/>
            <a:p>
              <a:endParaRPr lang="en-US"/>
            </a:p>
          </p:txBody>
        </p:sp>
        <p:sp>
          <p:nvSpPr>
            <p:cNvPr id="26" name="Line 35"/>
            <p:cNvSpPr>
              <a:spLocks noChangeShapeType="1"/>
            </p:cNvSpPr>
            <p:nvPr/>
          </p:nvSpPr>
          <p:spPr bwMode="auto">
            <a:xfrm>
              <a:off x="3408" y="1776"/>
              <a:ext cx="0" cy="96"/>
            </a:xfrm>
            <a:prstGeom prst="line">
              <a:avLst/>
            </a:prstGeom>
            <a:noFill/>
            <a:ln w="9525">
              <a:solidFill>
                <a:schemeClr val="tx1"/>
              </a:solidFill>
              <a:round/>
              <a:headEnd/>
              <a:tailEnd/>
            </a:ln>
            <a:effectLst/>
          </p:spPr>
          <p:txBody>
            <a:bodyPr/>
            <a:lstStyle/>
            <a:p>
              <a:endParaRPr lang="en-US"/>
            </a:p>
          </p:txBody>
        </p:sp>
      </p:grpSp>
      <p:grpSp>
        <p:nvGrpSpPr>
          <p:cNvPr id="27" name="Group 44"/>
          <p:cNvGrpSpPr>
            <a:grpSpLocks/>
          </p:cNvGrpSpPr>
          <p:nvPr/>
        </p:nvGrpSpPr>
        <p:grpSpPr bwMode="auto">
          <a:xfrm>
            <a:off x="5715000" y="2667000"/>
            <a:ext cx="2743200" cy="3657600"/>
            <a:chOff x="3600" y="1680"/>
            <a:chExt cx="1728" cy="2304"/>
          </a:xfrm>
        </p:grpSpPr>
        <p:sp>
          <p:nvSpPr>
            <p:cNvPr id="28" name="Rectangle 23"/>
            <p:cNvSpPr>
              <a:spLocks noChangeArrowheads="1"/>
            </p:cNvSpPr>
            <p:nvPr/>
          </p:nvSpPr>
          <p:spPr bwMode="auto">
            <a:xfrm>
              <a:off x="4320" y="1968"/>
              <a:ext cx="672" cy="240"/>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Status</a:t>
              </a:r>
            </a:p>
          </p:txBody>
        </p:sp>
        <p:sp>
          <p:nvSpPr>
            <p:cNvPr id="29" name="Rectangle 24"/>
            <p:cNvSpPr>
              <a:spLocks noChangeArrowheads="1"/>
            </p:cNvSpPr>
            <p:nvPr/>
          </p:nvSpPr>
          <p:spPr bwMode="auto">
            <a:xfrm>
              <a:off x="4320" y="2400"/>
              <a:ext cx="672" cy="240"/>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Attraction</a:t>
              </a:r>
            </a:p>
          </p:txBody>
        </p:sp>
        <p:sp>
          <p:nvSpPr>
            <p:cNvPr id="30" name="Rectangle 25"/>
            <p:cNvSpPr>
              <a:spLocks noChangeArrowheads="1"/>
            </p:cNvSpPr>
            <p:nvPr/>
          </p:nvSpPr>
          <p:spPr bwMode="auto">
            <a:xfrm>
              <a:off x="4320" y="2928"/>
              <a:ext cx="1008" cy="240"/>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Communication</a:t>
              </a:r>
            </a:p>
          </p:txBody>
        </p:sp>
        <p:sp>
          <p:nvSpPr>
            <p:cNvPr id="31" name="Line 29"/>
            <p:cNvSpPr>
              <a:spLocks noChangeShapeType="1"/>
            </p:cNvSpPr>
            <p:nvPr/>
          </p:nvSpPr>
          <p:spPr bwMode="auto">
            <a:xfrm>
              <a:off x="4176" y="1680"/>
              <a:ext cx="0" cy="1392"/>
            </a:xfrm>
            <a:prstGeom prst="line">
              <a:avLst/>
            </a:prstGeom>
            <a:noFill/>
            <a:ln w="9525">
              <a:solidFill>
                <a:schemeClr val="tx1"/>
              </a:solidFill>
              <a:round/>
              <a:headEnd/>
              <a:tailEnd/>
            </a:ln>
            <a:effectLst/>
          </p:spPr>
          <p:txBody>
            <a:bodyPr/>
            <a:lstStyle/>
            <a:p>
              <a:endParaRPr lang="en-US"/>
            </a:p>
          </p:txBody>
        </p:sp>
        <p:sp>
          <p:nvSpPr>
            <p:cNvPr id="32" name="Line 36"/>
            <p:cNvSpPr>
              <a:spLocks noChangeShapeType="1"/>
            </p:cNvSpPr>
            <p:nvPr/>
          </p:nvSpPr>
          <p:spPr bwMode="auto">
            <a:xfrm>
              <a:off x="4176" y="2064"/>
              <a:ext cx="144" cy="0"/>
            </a:xfrm>
            <a:prstGeom prst="line">
              <a:avLst/>
            </a:prstGeom>
            <a:noFill/>
            <a:ln w="9525">
              <a:solidFill>
                <a:schemeClr val="tx1"/>
              </a:solidFill>
              <a:round/>
              <a:headEnd/>
              <a:tailEnd/>
            </a:ln>
            <a:effectLst/>
          </p:spPr>
          <p:txBody>
            <a:bodyPr/>
            <a:lstStyle/>
            <a:p>
              <a:endParaRPr lang="en-US"/>
            </a:p>
          </p:txBody>
        </p:sp>
        <p:sp>
          <p:nvSpPr>
            <p:cNvPr id="33" name="Line 37"/>
            <p:cNvSpPr>
              <a:spLocks noChangeShapeType="1"/>
            </p:cNvSpPr>
            <p:nvPr/>
          </p:nvSpPr>
          <p:spPr bwMode="auto">
            <a:xfrm>
              <a:off x="4176" y="2496"/>
              <a:ext cx="144" cy="0"/>
            </a:xfrm>
            <a:prstGeom prst="line">
              <a:avLst/>
            </a:prstGeom>
            <a:noFill/>
            <a:ln w="9525">
              <a:solidFill>
                <a:schemeClr val="tx1"/>
              </a:solidFill>
              <a:round/>
              <a:headEnd/>
              <a:tailEnd/>
            </a:ln>
            <a:effectLst/>
          </p:spPr>
          <p:txBody>
            <a:bodyPr/>
            <a:lstStyle/>
            <a:p>
              <a:endParaRPr lang="en-US"/>
            </a:p>
          </p:txBody>
        </p:sp>
        <p:sp>
          <p:nvSpPr>
            <p:cNvPr id="34" name="Line 38"/>
            <p:cNvSpPr>
              <a:spLocks noChangeShapeType="1"/>
            </p:cNvSpPr>
            <p:nvPr/>
          </p:nvSpPr>
          <p:spPr bwMode="auto">
            <a:xfrm>
              <a:off x="4176" y="3072"/>
              <a:ext cx="144" cy="0"/>
            </a:xfrm>
            <a:prstGeom prst="line">
              <a:avLst/>
            </a:prstGeom>
            <a:noFill/>
            <a:ln w="9525">
              <a:solidFill>
                <a:schemeClr val="tx1"/>
              </a:solidFill>
              <a:round/>
              <a:headEnd/>
              <a:tailEnd/>
            </a:ln>
            <a:effectLst/>
          </p:spPr>
          <p:txBody>
            <a:bodyPr/>
            <a:lstStyle/>
            <a:p>
              <a:endParaRPr lang="en-US"/>
            </a:p>
          </p:txBody>
        </p:sp>
        <p:sp>
          <p:nvSpPr>
            <p:cNvPr id="35" name="Oval 39"/>
            <p:cNvSpPr>
              <a:spLocks noChangeArrowheads="1"/>
            </p:cNvSpPr>
            <p:nvPr/>
          </p:nvSpPr>
          <p:spPr bwMode="auto">
            <a:xfrm>
              <a:off x="3600" y="3264"/>
              <a:ext cx="1632" cy="720"/>
            </a:xfrm>
            <a:prstGeom prst="ellipse">
              <a:avLst/>
            </a:prstGeom>
            <a:solidFill>
              <a:schemeClr val="bg2"/>
            </a:solidFill>
            <a:ln w="9525">
              <a:solidFill>
                <a:schemeClr val="tx1"/>
              </a:solidFill>
              <a:round/>
              <a:headEnd/>
              <a:tailEnd/>
            </a:ln>
            <a:effectLst/>
          </p:spPr>
          <p:txBody>
            <a:bodyPr wrap="none" anchor="ctr"/>
            <a:lstStyle/>
            <a:p>
              <a:pPr algn="ctr"/>
              <a:r>
                <a:rPr lang="en-US" sz="1800" b="1" dirty="0">
                  <a:solidFill>
                    <a:srgbClr val="FFFFCC"/>
                  </a:solidFill>
                </a:rPr>
                <a:t>Social network</a:t>
              </a:r>
            </a:p>
            <a:p>
              <a:pPr algn="ctr"/>
              <a:r>
                <a:rPr lang="en-US" sz="1800" b="1" dirty="0">
                  <a:solidFill>
                    <a:srgbClr val="FFFFCC"/>
                  </a:solidFill>
                </a:rPr>
                <a:t>analysis</a:t>
              </a:r>
            </a:p>
          </p:txBody>
        </p:sp>
      </p:grpSp>
      <p:pic>
        <p:nvPicPr>
          <p:cNvPr id="36" name="Picture 40"/>
          <p:cNvPicPr>
            <a:picLocks noChangeAspect="1" noChangeArrowheads="1"/>
          </p:cNvPicPr>
          <p:nvPr/>
        </p:nvPicPr>
        <p:blipFill>
          <a:blip r:embed="rId3" cstate="email"/>
          <a:srcRect/>
          <a:stretch>
            <a:fillRect/>
          </a:stretch>
        </p:blipFill>
        <p:spPr bwMode="auto">
          <a:xfrm>
            <a:off x="685800" y="4572000"/>
            <a:ext cx="2590800" cy="1589088"/>
          </a:xfrm>
          <a:prstGeom prst="rect">
            <a:avLst/>
          </a:prstGeom>
          <a:noFill/>
          <a:ln w="9525">
            <a:noFill/>
            <a:miter lim="800000"/>
            <a:headEnd/>
            <a:tailEnd/>
          </a:ln>
          <a:effectLst/>
        </p:spPr>
      </p:pic>
      <p:sp>
        <p:nvSpPr>
          <p:cNvPr id="37" name="Rectangle 2"/>
          <p:cNvSpPr txBox="1">
            <a:spLocks noChangeArrowheads="1"/>
          </p:cNvSpPr>
          <p:nvPr/>
        </p:nvSpPr>
        <p:spPr bwMode="auto">
          <a:xfrm>
            <a:off x="228600"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accent3">
                    <a:lumMod val="50000"/>
                  </a:schemeClr>
                </a:solidFill>
                <a:effectLst/>
                <a:uLnTx/>
                <a:uFillTx/>
                <a:latin typeface="Garamond" pitchFamily="18" charset="0"/>
                <a:ea typeface="+mj-ea"/>
                <a:cs typeface="+mj-cs"/>
              </a:rPr>
              <a:t>Preview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fltVal val="0"/>
                                          </p:val>
                                        </p:tav>
                                        <p:tav tm="100000">
                                          <p:val>
                                            <p:strVal val="#ppt_w"/>
                                          </p:val>
                                        </p:tav>
                                      </p:tavLst>
                                    </p:anim>
                                    <p:anim calcmode="lin" valueType="num">
                                      <p:cBhvr>
                                        <p:cTn id="13" dur="1000" fill="hold"/>
                                        <p:tgtEl>
                                          <p:spTgt spid="36"/>
                                        </p:tgtEl>
                                        <p:attrNameLst>
                                          <p:attrName>ppt_h</p:attrName>
                                        </p:attrNameLst>
                                      </p:cBhvr>
                                      <p:tavLst>
                                        <p:tav tm="0">
                                          <p:val>
                                            <p:fltVal val="0"/>
                                          </p:val>
                                        </p:tav>
                                        <p:tav tm="100000">
                                          <p:val>
                                            <p:strVal val="#ppt_h"/>
                                          </p:val>
                                        </p:tav>
                                      </p:tavLst>
                                    </p:anim>
                                    <p:anim calcmode="lin" valueType="num">
                                      <p:cBhvr>
                                        <p:cTn id="14" dur="1000" fill="hold"/>
                                        <p:tgtEl>
                                          <p:spTgt spid="36"/>
                                        </p:tgtEl>
                                        <p:attrNameLst>
                                          <p:attrName>style.rotation</p:attrName>
                                        </p:attrNameLst>
                                      </p:cBhvr>
                                      <p:tavLst>
                                        <p:tav tm="0">
                                          <p:val>
                                            <p:fltVal val="90"/>
                                          </p:val>
                                        </p:tav>
                                        <p:tav tm="100000">
                                          <p:val>
                                            <p:fltVal val="0"/>
                                          </p:val>
                                        </p:tav>
                                      </p:tavLst>
                                    </p:anim>
                                    <p:animEffect transition="in" filter="fade">
                                      <p:cBhvr>
                                        <p:cTn id="15" dur="10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349" name="Group 285"/>
          <p:cNvGraphicFramePr>
            <a:graphicFrameLocks noGrp="1"/>
          </p:cNvGraphicFramePr>
          <p:nvPr/>
        </p:nvGraphicFramePr>
        <p:xfrm>
          <a:off x="228600" y="838200"/>
          <a:ext cx="8610600" cy="5741670"/>
        </p:xfrm>
        <a:graphic>
          <a:graphicData uri="http://schemas.openxmlformats.org/drawingml/2006/table">
            <a:tbl>
              <a:tblPr/>
              <a:tblGrid>
                <a:gridCol w="8610600"/>
              </a:tblGrid>
              <a:tr h="185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Initiator/contributor: </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Recommends novel ideas about the problem at hand, new ways to approach the problem, or possible solutions not yet considered</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642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Information seeker: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Emphasizes getting the facts by calling for background information from others</a:t>
                      </a:r>
                      <a:endParaRPr kumimoji="0"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4695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Opinion seeker:</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Asks for more qualitative types of data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such as attitudes, values, and feelings</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642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Information giver:</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Provides data for forming decisions, including </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facts that derive from expertise</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Opinion giver:</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Provides opinions, values, and feelings</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Elaborator: </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Gives additional information examples, rephrases</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Coordinator:</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Shows the relevance of each idea and its relationship to the topic </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Orienter: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Refocuses discussion on the topic whenever necessary</a:t>
                      </a:r>
                      <a:endParaRPr kumimoji="0"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Evaluator/critic: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Appraises the quality of the group’s methods, logic, and results</a:t>
                      </a:r>
                      <a:endParaRPr kumimoji="0"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Energizer: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Stimulates the group to continue working when discussion flags</a:t>
                      </a:r>
                      <a:endParaRPr kumimoji="0"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5013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Procedural technician: </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Cares for operational details, </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such as materials, machinery, and so on</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506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Recorder: </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Takes notes and maintains records</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bl>
          </a:graphicData>
        </a:graphic>
      </p:graphicFrame>
      <p:sp>
        <p:nvSpPr>
          <p:cNvPr id="88350" name="Text Box 286"/>
          <p:cNvSpPr txBox="1">
            <a:spLocks noChangeArrowheads="1"/>
          </p:cNvSpPr>
          <p:nvPr/>
        </p:nvSpPr>
        <p:spPr bwMode="auto">
          <a:xfrm>
            <a:off x="0" y="228600"/>
            <a:ext cx="1816100" cy="457200"/>
          </a:xfrm>
          <a:prstGeom prst="rect">
            <a:avLst/>
          </a:prstGeom>
          <a:solidFill>
            <a:schemeClr val="bg1"/>
          </a:solidFill>
          <a:ln w="9525" algn="ctr">
            <a:noFill/>
            <a:miter lim="800000"/>
            <a:headEnd/>
            <a:tailEnd/>
          </a:ln>
          <a:effectLst/>
        </p:spPr>
        <p:txBody>
          <a:bodyPr wrap="none">
            <a:spAutoFit/>
          </a:bodyPr>
          <a:lstStyle/>
          <a:p>
            <a:pPr algn="l">
              <a:buFontTx/>
              <a:buChar char="•"/>
            </a:pPr>
            <a:r>
              <a:rPr lang="en-US" dirty="0"/>
              <a:t>Task Roles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36" name="Group 76"/>
          <p:cNvGraphicFramePr>
            <a:graphicFrameLocks noGrp="1"/>
          </p:cNvGraphicFramePr>
          <p:nvPr/>
        </p:nvGraphicFramePr>
        <p:xfrm>
          <a:off x="381000" y="793750"/>
          <a:ext cx="7798117" cy="5212717"/>
        </p:xfrm>
        <a:graphic>
          <a:graphicData uri="http://schemas.openxmlformats.org/drawingml/2006/table">
            <a:tbl>
              <a:tblPr/>
              <a:tblGrid>
                <a:gridCol w="208280"/>
                <a:gridCol w="7589837"/>
              </a:tblGrid>
              <a:tr h="180975">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FFCC"/>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Encourager: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Rewards others through agreement, warmth, and praise</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5191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Harmonizer: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Mediates conflicts among group members</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8588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Compromiser: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Shifts his or her own position on an issue in order to reduce conflict in the group</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8604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Gatekeeper/expediter: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Smooths</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communication by setting up procedures and ensuring equal participation from members</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8588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Standard setter:</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Expresses or calls for discussion of standards for evaluating the quality of the group process</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8604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Group observer/commentator: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Points out the positive and negative aspects of the group’s dynamics and calls for change if necessary</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8588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Follower:</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Accepts the ideas offered by others and serves as an audience for the group</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bl>
          </a:graphicData>
        </a:graphic>
      </p:graphicFrame>
      <p:sp>
        <p:nvSpPr>
          <p:cNvPr id="92237" name="Text Box 77"/>
          <p:cNvSpPr txBox="1">
            <a:spLocks noChangeArrowheads="1"/>
          </p:cNvSpPr>
          <p:nvPr/>
        </p:nvSpPr>
        <p:spPr bwMode="auto">
          <a:xfrm>
            <a:off x="228600" y="228600"/>
            <a:ext cx="2836863" cy="457200"/>
          </a:xfrm>
          <a:prstGeom prst="rect">
            <a:avLst/>
          </a:prstGeom>
          <a:solidFill>
            <a:schemeClr val="bg1"/>
          </a:solidFill>
          <a:ln w="9525" algn="ctr">
            <a:noFill/>
            <a:miter lim="800000"/>
            <a:headEnd/>
            <a:tailEnd/>
          </a:ln>
          <a:effectLst/>
        </p:spPr>
        <p:txBody>
          <a:bodyPr wrap="none">
            <a:spAutoFit/>
          </a:bodyPr>
          <a:lstStyle/>
          <a:p>
            <a:pPr algn="l">
              <a:buFontTx/>
              <a:buChar char="•"/>
            </a:pPr>
            <a:r>
              <a:rPr lang="en-US"/>
              <a:t>Relationship Roles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92" name="Group 84"/>
          <p:cNvGraphicFramePr>
            <a:graphicFrameLocks noGrp="1"/>
          </p:cNvGraphicFramePr>
          <p:nvPr/>
        </p:nvGraphicFramePr>
        <p:xfrm>
          <a:off x="304800" y="762000"/>
          <a:ext cx="8305800" cy="5383215"/>
        </p:xfrm>
        <a:graphic>
          <a:graphicData uri="http://schemas.openxmlformats.org/drawingml/2006/table">
            <a:tbl>
              <a:tblPr/>
              <a:tblGrid>
                <a:gridCol w="8305800"/>
              </a:tblGrid>
              <a:tr h="839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Aggressor:</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Expresses disapproval of acts, ideas, and feelings of others; attacks the group</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839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Blocker:</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Negativistic; resists the group’s influence; opposes the group unnecessarily</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Dominator:</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Asserts authority or superiority; manipulative</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9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Evader/self-confessor: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Expresses personal interests, feelings, and opinions unrelated to group goals</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Help seeker: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Expresses insecurity, confusion, and self-deprecation</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Recognition: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seeker Calls attention to him- or herself; self-aggrandizing</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Playboy/girl: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Uninvolved in the group; cynical, nonchalant</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9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Special-interest pleader:</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Remains apart from the group by acting as representative of another social group or category</a:t>
                      </a:r>
                      <a:endParaRPr kumimoji="0" lang="en-US" sz="4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4291" name="Text Box 83"/>
          <p:cNvSpPr txBox="1">
            <a:spLocks noChangeArrowheads="1"/>
          </p:cNvSpPr>
          <p:nvPr/>
        </p:nvSpPr>
        <p:spPr bwMode="auto">
          <a:xfrm>
            <a:off x="228600" y="228600"/>
            <a:ext cx="2971800" cy="457200"/>
          </a:xfrm>
          <a:prstGeom prst="rect">
            <a:avLst/>
          </a:prstGeom>
          <a:solidFill>
            <a:schemeClr val="bg1"/>
          </a:solidFill>
          <a:ln w="9525" algn="ctr">
            <a:noFill/>
            <a:miter lim="800000"/>
            <a:headEnd/>
            <a:tailEnd/>
          </a:ln>
          <a:effectLst/>
        </p:spPr>
        <p:txBody>
          <a:bodyPr wrap="none">
            <a:spAutoFit/>
          </a:bodyPr>
          <a:lstStyle/>
          <a:p>
            <a:pPr algn="l">
              <a:buFontTx/>
              <a:buChar char="•"/>
            </a:pPr>
            <a:r>
              <a:rPr lang="en-US"/>
              <a:t>Individualistic Roles</a:t>
            </a:r>
          </a:p>
        </p:txBody>
      </p:sp>
      <p:sp>
        <p:nvSpPr>
          <p:cNvPr id="94293" name="Text Box 85">
            <a:hlinkClick r:id="rId3" action="ppaction://hlinksldjump"/>
          </p:cNvPr>
          <p:cNvSpPr txBox="1">
            <a:spLocks noChangeArrowheads="1"/>
          </p:cNvSpPr>
          <p:nvPr/>
        </p:nvSpPr>
        <p:spPr bwMode="auto">
          <a:xfrm>
            <a:off x="7772400" y="6096000"/>
            <a:ext cx="1100138" cy="457200"/>
          </a:xfrm>
          <a:prstGeom prst="rect">
            <a:avLst/>
          </a:prstGeom>
          <a:noFill/>
          <a:ln w="9525" algn="ctr">
            <a:noFill/>
            <a:miter lim="800000"/>
            <a:headEnd/>
            <a:tailEnd/>
          </a:ln>
          <a:effectLst/>
        </p:spPr>
        <p:txBody>
          <a:bodyPr wrap="none">
            <a:spAutoFit/>
          </a:bodyPr>
          <a:lstStyle/>
          <a:p>
            <a:pPr algn="l"/>
            <a:r>
              <a:rPr lang="en-US">
                <a:solidFill>
                  <a:srgbClr val="FFFFCC"/>
                </a:solidFill>
              </a:rPr>
              <a:t>Return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solidFill>
                  <a:schemeClr val="tx1"/>
                </a:solidFill>
                <a:cs typeface="Times New Roman" pitchFamily="18" charset="0"/>
              </a:rPr>
              <a:t>Group Socialization</a:t>
            </a:r>
            <a:endParaRPr lang="en-US" dirty="0">
              <a:solidFill>
                <a:schemeClr val="tx1"/>
              </a:solidFill>
            </a:endParaRPr>
          </a:p>
        </p:txBody>
      </p:sp>
      <p:sp>
        <p:nvSpPr>
          <p:cNvPr id="10243" name="Rectangle 3"/>
          <p:cNvSpPr>
            <a:spLocks noGrp="1" noChangeArrowheads="1"/>
          </p:cNvSpPr>
          <p:nvPr>
            <p:ph type="body" idx="1"/>
          </p:nvPr>
        </p:nvSpPr>
        <p:spPr/>
        <p:txBody>
          <a:bodyPr/>
          <a:lstStyle/>
          <a:p>
            <a:pPr>
              <a:buNone/>
            </a:pPr>
            <a:r>
              <a:rPr lang="en-US" sz="2800" dirty="0">
                <a:solidFill>
                  <a:schemeClr val="tx1"/>
                </a:solidFill>
                <a:cs typeface="Times New Roman" pitchFamily="18" charset="0"/>
              </a:rPr>
              <a:t>Moreland and Levine's group socialization theory</a:t>
            </a:r>
            <a:r>
              <a:rPr lang="en-US" sz="2800" dirty="0">
                <a:solidFill>
                  <a:schemeClr val="tx1"/>
                </a:solidFill>
              </a:rPr>
              <a:t> </a:t>
            </a:r>
          </a:p>
          <a:p>
            <a:endParaRPr lang="en-US" sz="2800" dirty="0">
              <a:solidFill>
                <a:schemeClr val="tx1"/>
              </a:solidFill>
            </a:endParaRPr>
          </a:p>
          <a:p>
            <a:pPr lvl="1">
              <a:spcAft>
                <a:spcPct val="20000"/>
              </a:spcAft>
              <a:buFont typeface="Wingdings" pitchFamily="2" charset="2"/>
              <a:buChar char="Ø"/>
            </a:pPr>
            <a:r>
              <a:rPr lang="en-US" dirty="0">
                <a:solidFill>
                  <a:schemeClr val="tx1"/>
                </a:solidFill>
                <a:cs typeface="Times New Roman" pitchFamily="18" charset="0"/>
              </a:rPr>
              <a:t>Mutual: both individual and group change</a:t>
            </a:r>
          </a:p>
          <a:p>
            <a:pPr lvl="1">
              <a:spcAft>
                <a:spcPct val="20000"/>
              </a:spcAft>
              <a:buFont typeface="Wingdings" pitchFamily="2" charset="2"/>
              <a:buChar char="Ø"/>
            </a:pPr>
            <a:r>
              <a:rPr lang="en-US" dirty="0">
                <a:solidFill>
                  <a:schemeClr val="tx1"/>
                </a:solidFill>
                <a:cs typeface="Times New Roman" pitchFamily="18" charset="0"/>
              </a:rPr>
              <a:t>Key variables: time and commitment</a:t>
            </a:r>
          </a:p>
          <a:p>
            <a:pPr lvl="1">
              <a:spcAft>
                <a:spcPct val="20000"/>
              </a:spcAft>
              <a:buFont typeface="Wingdings" pitchFamily="2" charset="2"/>
              <a:buChar char="Ø"/>
            </a:pPr>
            <a:r>
              <a:rPr lang="en-US" dirty="0">
                <a:solidFill>
                  <a:schemeClr val="tx1"/>
                </a:solidFill>
                <a:cs typeface="Times New Roman" pitchFamily="18" charset="0"/>
              </a:rPr>
              <a:t>Key concepts: types of members, stages, processes, transition points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3" cstate="email"/>
          <a:srcRect/>
          <a:stretch>
            <a:fillRect/>
          </a:stretch>
        </p:blipFill>
        <p:spPr bwMode="auto">
          <a:xfrm>
            <a:off x="304800" y="228600"/>
            <a:ext cx="8610600" cy="5278438"/>
          </a:xfrm>
          <a:prstGeom prst="rect">
            <a:avLst/>
          </a:prstGeom>
          <a:noFill/>
          <a:ln w="9525">
            <a:noFill/>
            <a:miter lim="800000"/>
            <a:headEnd/>
            <a:tailEnd/>
          </a:ln>
          <a:effectLst/>
        </p:spPr>
      </p:pic>
      <p:sp>
        <p:nvSpPr>
          <p:cNvPr id="22533" name="AutoShape 5"/>
          <p:cNvSpPr>
            <a:spLocks noChangeArrowheads="1"/>
          </p:cNvSpPr>
          <p:nvPr/>
        </p:nvSpPr>
        <p:spPr bwMode="auto">
          <a:xfrm rot="9059822" flipH="1">
            <a:off x="990600" y="4800600"/>
            <a:ext cx="838200" cy="1371600"/>
          </a:xfrm>
          <a:prstGeom prst="rightArrowCallout">
            <a:avLst>
              <a:gd name="adj1" fmla="val 40909"/>
              <a:gd name="adj2" fmla="val 40909"/>
              <a:gd name="adj3" fmla="val 16667"/>
              <a:gd name="adj4" fmla="val 66667"/>
            </a:avLst>
          </a:prstGeom>
          <a:solidFill>
            <a:schemeClr val="accent1"/>
          </a:solidFill>
          <a:ln w="9525">
            <a:solidFill>
              <a:schemeClr val="tx1"/>
            </a:solidFill>
            <a:miter lim="800000"/>
            <a:headEnd/>
            <a:tailEnd/>
          </a:ln>
          <a:effectLst/>
        </p:spPr>
        <p:txBody>
          <a:bodyPr vert="eaVert" wrap="none" anchor="ctr"/>
          <a:lstStyle/>
          <a:p>
            <a:r>
              <a:rPr lang="en-US" sz="1800" b="1"/>
              <a:t>Processes</a:t>
            </a:r>
          </a:p>
        </p:txBody>
      </p:sp>
      <p:sp>
        <p:nvSpPr>
          <p:cNvPr id="22534" name="AutoShape 6"/>
          <p:cNvSpPr>
            <a:spLocks noChangeArrowheads="1"/>
          </p:cNvSpPr>
          <p:nvPr/>
        </p:nvSpPr>
        <p:spPr bwMode="auto">
          <a:xfrm rot="10592869" flipH="1">
            <a:off x="381000" y="3200400"/>
            <a:ext cx="838200" cy="1371600"/>
          </a:xfrm>
          <a:prstGeom prst="rightArrowCallout">
            <a:avLst>
              <a:gd name="adj1" fmla="val 40909"/>
              <a:gd name="adj2" fmla="val 40909"/>
              <a:gd name="adj3" fmla="val 16667"/>
              <a:gd name="adj4" fmla="val 66667"/>
            </a:avLst>
          </a:prstGeom>
          <a:solidFill>
            <a:schemeClr val="accent1"/>
          </a:solidFill>
          <a:ln w="9525">
            <a:solidFill>
              <a:schemeClr val="tx1"/>
            </a:solidFill>
            <a:miter lim="800000"/>
            <a:headEnd/>
            <a:tailEnd/>
          </a:ln>
          <a:effectLst/>
        </p:spPr>
        <p:txBody>
          <a:bodyPr vert="eaVert" wrap="none" anchor="ctr"/>
          <a:lstStyle/>
          <a:p>
            <a:r>
              <a:rPr lang="en-US" sz="1800" b="1"/>
              <a:t>Stages</a:t>
            </a:r>
          </a:p>
        </p:txBody>
      </p:sp>
      <p:sp>
        <p:nvSpPr>
          <p:cNvPr id="22536" name="AutoShape 8"/>
          <p:cNvSpPr>
            <a:spLocks noChangeArrowheads="1"/>
          </p:cNvSpPr>
          <p:nvPr/>
        </p:nvSpPr>
        <p:spPr bwMode="auto">
          <a:xfrm rot="9587927" flipH="1">
            <a:off x="304800" y="304800"/>
            <a:ext cx="838200" cy="1143000"/>
          </a:xfrm>
          <a:prstGeom prst="rightArrowCallout">
            <a:avLst>
              <a:gd name="adj1" fmla="val 34091"/>
              <a:gd name="adj2" fmla="val 34091"/>
              <a:gd name="adj3" fmla="val 16667"/>
              <a:gd name="adj4" fmla="val 66667"/>
            </a:avLst>
          </a:prstGeom>
          <a:solidFill>
            <a:schemeClr val="accent1"/>
          </a:solidFill>
          <a:ln w="9525">
            <a:solidFill>
              <a:schemeClr val="tx1"/>
            </a:solidFill>
            <a:miter lim="800000"/>
            <a:headEnd/>
            <a:tailEnd/>
          </a:ln>
          <a:effectLst/>
        </p:spPr>
        <p:txBody>
          <a:bodyPr vert="eaVert" wrap="none" anchor="ctr"/>
          <a:lstStyle/>
          <a:p>
            <a:r>
              <a:rPr lang="en-US" sz="1800" b="1"/>
              <a:t>Types</a:t>
            </a:r>
          </a:p>
        </p:txBody>
      </p:sp>
      <p:grpSp>
        <p:nvGrpSpPr>
          <p:cNvPr id="2" name="Group 14"/>
          <p:cNvGrpSpPr>
            <a:grpSpLocks/>
          </p:cNvGrpSpPr>
          <p:nvPr/>
        </p:nvGrpSpPr>
        <p:grpSpPr bwMode="auto">
          <a:xfrm>
            <a:off x="1295400" y="1295400"/>
            <a:ext cx="5181600" cy="1981200"/>
            <a:chOff x="816" y="816"/>
            <a:chExt cx="3264" cy="1248"/>
          </a:xfrm>
        </p:grpSpPr>
        <p:sp>
          <p:nvSpPr>
            <p:cNvPr id="22535" name="AutoShape 7"/>
            <p:cNvSpPr>
              <a:spLocks noChangeArrowheads="1"/>
            </p:cNvSpPr>
            <p:nvPr/>
          </p:nvSpPr>
          <p:spPr bwMode="auto">
            <a:xfrm rot="10800000" flipH="1">
              <a:off x="816" y="816"/>
              <a:ext cx="528" cy="864"/>
            </a:xfrm>
            <a:prstGeom prst="rightArrowCallout">
              <a:avLst>
                <a:gd name="adj1" fmla="val 40909"/>
                <a:gd name="adj2" fmla="val 40909"/>
                <a:gd name="adj3" fmla="val 16667"/>
                <a:gd name="adj4" fmla="val 66667"/>
              </a:avLst>
            </a:prstGeom>
            <a:solidFill>
              <a:schemeClr val="accent1"/>
            </a:solidFill>
            <a:ln w="9525">
              <a:solidFill>
                <a:schemeClr val="tx1"/>
              </a:solidFill>
              <a:miter lim="800000"/>
              <a:headEnd/>
              <a:tailEnd/>
            </a:ln>
            <a:effectLst/>
          </p:spPr>
          <p:txBody>
            <a:bodyPr vert="eaVert" wrap="none" anchor="ctr"/>
            <a:lstStyle/>
            <a:p>
              <a:r>
                <a:rPr lang="en-US" sz="1800" b="1"/>
                <a:t>Transitions</a:t>
              </a:r>
            </a:p>
          </p:txBody>
        </p:sp>
        <p:sp>
          <p:nvSpPr>
            <p:cNvPr id="22537" name="Line 9"/>
            <p:cNvSpPr>
              <a:spLocks noChangeShapeType="1"/>
            </p:cNvSpPr>
            <p:nvPr/>
          </p:nvSpPr>
          <p:spPr bwMode="auto">
            <a:xfrm>
              <a:off x="1344" y="1248"/>
              <a:ext cx="384" cy="576"/>
            </a:xfrm>
            <a:prstGeom prst="line">
              <a:avLst/>
            </a:prstGeom>
            <a:noFill/>
            <a:ln w="9525">
              <a:solidFill>
                <a:schemeClr val="tx1"/>
              </a:solidFill>
              <a:round/>
              <a:headEnd/>
              <a:tailEnd type="stealth" w="med" len="med"/>
            </a:ln>
            <a:effectLst/>
          </p:spPr>
          <p:txBody>
            <a:bodyPr/>
            <a:lstStyle/>
            <a:p>
              <a:endParaRPr lang="en-US"/>
            </a:p>
          </p:txBody>
        </p:sp>
        <p:sp>
          <p:nvSpPr>
            <p:cNvPr id="22538" name="Line 10"/>
            <p:cNvSpPr>
              <a:spLocks noChangeShapeType="1"/>
            </p:cNvSpPr>
            <p:nvPr/>
          </p:nvSpPr>
          <p:spPr bwMode="auto">
            <a:xfrm flipV="1">
              <a:off x="1344" y="816"/>
              <a:ext cx="1008" cy="432"/>
            </a:xfrm>
            <a:prstGeom prst="line">
              <a:avLst/>
            </a:prstGeom>
            <a:noFill/>
            <a:ln w="9525">
              <a:solidFill>
                <a:schemeClr val="tx1"/>
              </a:solidFill>
              <a:round/>
              <a:headEnd/>
              <a:tailEnd type="stealth" w="med" len="med"/>
            </a:ln>
            <a:effectLst/>
          </p:spPr>
          <p:txBody>
            <a:bodyPr/>
            <a:lstStyle/>
            <a:p>
              <a:endParaRPr lang="en-US"/>
            </a:p>
          </p:txBody>
        </p:sp>
        <p:sp>
          <p:nvSpPr>
            <p:cNvPr id="22539" name="Line 11"/>
            <p:cNvSpPr>
              <a:spLocks noChangeShapeType="1"/>
            </p:cNvSpPr>
            <p:nvPr/>
          </p:nvSpPr>
          <p:spPr bwMode="auto">
            <a:xfrm>
              <a:off x="1344" y="1248"/>
              <a:ext cx="2016" cy="48"/>
            </a:xfrm>
            <a:prstGeom prst="line">
              <a:avLst/>
            </a:prstGeom>
            <a:noFill/>
            <a:ln w="9525">
              <a:solidFill>
                <a:schemeClr val="tx1"/>
              </a:solidFill>
              <a:round/>
              <a:headEnd/>
              <a:tailEnd type="stealth" w="med" len="med"/>
            </a:ln>
            <a:effectLst/>
          </p:spPr>
          <p:txBody>
            <a:bodyPr/>
            <a:lstStyle/>
            <a:p>
              <a:endParaRPr lang="en-US"/>
            </a:p>
          </p:txBody>
        </p:sp>
        <p:sp>
          <p:nvSpPr>
            <p:cNvPr id="22540" name="Line 12"/>
            <p:cNvSpPr>
              <a:spLocks noChangeShapeType="1"/>
            </p:cNvSpPr>
            <p:nvPr/>
          </p:nvSpPr>
          <p:spPr bwMode="auto">
            <a:xfrm>
              <a:off x="1344" y="1248"/>
              <a:ext cx="2736" cy="816"/>
            </a:xfrm>
            <a:prstGeom prst="line">
              <a:avLst/>
            </a:prstGeom>
            <a:noFill/>
            <a:ln w="9525">
              <a:solidFill>
                <a:schemeClr val="tx1"/>
              </a:solidFill>
              <a:round/>
              <a:headEnd/>
              <a:tailEnd type="stealth" w="med" len="med"/>
            </a:ln>
            <a:effectLst/>
          </p:spPr>
          <p:txBody>
            <a:bodyPr/>
            <a:lstStyle/>
            <a:p>
              <a:endParaRPr lang="en-US"/>
            </a:p>
          </p:txBody>
        </p:sp>
      </p:grpSp>
      <p:sp>
        <p:nvSpPr>
          <p:cNvPr id="22543" name="Rectangle 15"/>
          <p:cNvSpPr>
            <a:spLocks noGrp="1" noChangeArrowheads="1"/>
          </p:cNvSpPr>
          <p:nvPr>
            <p:ph type="title"/>
          </p:nvPr>
        </p:nvSpPr>
        <p:spPr>
          <a:xfrm>
            <a:off x="2362200" y="5791200"/>
            <a:ext cx="6096000" cy="457200"/>
          </a:xfrm>
          <a:ln/>
        </p:spPr>
        <p:txBody>
          <a:bodyPr/>
          <a:lstStyle/>
          <a:p>
            <a:r>
              <a:rPr lang="en-US" sz="2400" dirty="0">
                <a:solidFill>
                  <a:schemeClr val="tx1"/>
                </a:solidFill>
              </a:rPr>
              <a:t>Group Socialization: Moreland &amp; Levine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22536"/>
                                        </p:tgtEl>
                                        <p:attrNameLst>
                                          <p:attrName>ppt_x</p:attrName>
                                        </p:attrNameLst>
                                      </p:cBhvr>
                                      <p:tavLst>
                                        <p:tav tm="0">
                                          <p:val>
                                            <p:strVal val="ppt_x"/>
                                          </p:val>
                                        </p:tav>
                                        <p:tav tm="100000">
                                          <p:val>
                                            <p:strVal val="ppt_x"/>
                                          </p:val>
                                        </p:tav>
                                      </p:tavLst>
                                    </p:anim>
                                    <p:anim calcmode="lin" valueType="num">
                                      <p:cBhvr additive="base">
                                        <p:cTn id="11" dur="500"/>
                                        <p:tgtEl>
                                          <p:spTgt spid="22536"/>
                                        </p:tgtEl>
                                        <p:attrNameLst>
                                          <p:attrName>ppt_y</p:attrName>
                                        </p:attrNameLst>
                                      </p:cBhvr>
                                      <p:tavLst>
                                        <p:tav tm="0">
                                          <p:val>
                                            <p:strVal val="ppt_y"/>
                                          </p:val>
                                        </p:tav>
                                        <p:tav tm="100000">
                                          <p:val>
                                            <p:strVal val="1+ppt_h/2"/>
                                          </p:val>
                                        </p:tav>
                                      </p:tavLst>
                                    </p:anim>
                                    <p:set>
                                      <p:cBhvr>
                                        <p:cTn id="12" dur="1" fill="hold">
                                          <p:stCondLst>
                                            <p:cond delay="499"/>
                                          </p:stCondLst>
                                        </p:cTn>
                                        <p:tgtEl>
                                          <p:spTgt spid="225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5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22534"/>
                                        </p:tgtEl>
                                        <p:attrNameLst>
                                          <p:attrName>ppt_x</p:attrName>
                                        </p:attrNameLst>
                                      </p:cBhvr>
                                      <p:tavLst>
                                        <p:tav tm="0">
                                          <p:val>
                                            <p:strVal val="ppt_x"/>
                                          </p:val>
                                        </p:tav>
                                        <p:tav tm="100000">
                                          <p:val>
                                            <p:strVal val="ppt_x"/>
                                          </p:val>
                                        </p:tav>
                                      </p:tavLst>
                                    </p:anim>
                                    <p:anim calcmode="lin" valueType="num">
                                      <p:cBhvr additive="base">
                                        <p:cTn id="21" dur="500"/>
                                        <p:tgtEl>
                                          <p:spTgt spid="22534"/>
                                        </p:tgtEl>
                                        <p:attrNameLst>
                                          <p:attrName>ppt_y</p:attrName>
                                        </p:attrNameLst>
                                      </p:cBhvr>
                                      <p:tavLst>
                                        <p:tav tm="0">
                                          <p:val>
                                            <p:strVal val="ppt_y"/>
                                          </p:val>
                                        </p:tav>
                                        <p:tav tm="100000">
                                          <p:val>
                                            <p:strVal val="1+ppt_h/2"/>
                                          </p:val>
                                        </p:tav>
                                      </p:tavLst>
                                    </p:anim>
                                    <p:set>
                                      <p:cBhvr>
                                        <p:cTn id="22" dur="1" fill="hold">
                                          <p:stCondLst>
                                            <p:cond delay="499"/>
                                          </p:stCondLst>
                                        </p:cTn>
                                        <p:tgtEl>
                                          <p:spTgt spid="225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animBg="1"/>
      <p:bldP spid="22534" grpId="1" animBg="1"/>
      <p:bldP spid="22536" grpId="0" animBg="1"/>
      <p:bldP spid="2253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cstate="email"/>
          <a:srcRect/>
          <a:stretch>
            <a:fillRect/>
          </a:stretch>
        </p:blipFill>
        <p:spPr bwMode="auto">
          <a:xfrm>
            <a:off x="304800" y="228600"/>
            <a:ext cx="8610600" cy="5278438"/>
          </a:xfrm>
          <a:prstGeom prst="rect">
            <a:avLst/>
          </a:prstGeom>
          <a:noFill/>
          <a:ln w="9525">
            <a:noFill/>
            <a:miter lim="800000"/>
            <a:headEnd/>
            <a:tailEnd/>
          </a:ln>
          <a:effectLst/>
        </p:spPr>
      </p:pic>
      <p:sp>
        <p:nvSpPr>
          <p:cNvPr id="81923" name="Rectangle 3"/>
          <p:cNvSpPr>
            <a:spLocks noChangeArrowheads="1"/>
          </p:cNvSpPr>
          <p:nvPr/>
        </p:nvSpPr>
        <p:spPr bwMode="auto">
          <a:xfrm>
            <a:off x="1143000" y="685800"/>
            <a:ext cx="7239000" cy="2895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81924" name="Rectangle 4"/>
          <p:cNvSpPr>
            <a:spLocks noChangeArrowheads="1"/>
          </p:cNvSpPr>
          <p:nvPr/>
        </p:nvSpPr>
        <p:spPr bwMode="auto">
          <a:xfrm>
            <a:off x="1143000" y="685800"/>
            <a:ext cx="7286625" cy="2957513"/>
          </a:xfrm>
          <a:prstGeom prst="rect">
            <a:avLst/>
          </a:prstGeom>
          <a:solidFill>
            <a:schemeClr val="bg1"/>
          </a:solidFill>
          <a:ln w="28575">
            <a:solidFill>
              <a:schemeClr val="tx1"/>
            </a:solidFill>
            <a:miter lim="800000"/>
            <a:headEnd/>
            <a:tailEnd/>
          </a:ln>
          <a:effectLst/>
        </p:spPr>
        <p:txBody>
          <a:bodyPr wrap="none" anchor="ctr"/>
          <a:lstStyle/>
          <a:p>
            <a:endParaRPr lang="en-US" sz="1800"/>
          </a:p>
        </p:txBody>
      </p:sp>
      <p:sp>
        <p:nvSpPr>
          <p:cNvPr id="81928" name="Rectangle 8"/>
          <p:cNvSpPr>
            <a:spLocks noChangeArrowheads="1"/>
          </p:cNvSpPr>
          <p:nvPr/>
        </p:nvSpPr>
        <p:spPr bwMode="auto">
          <a:xfrm>
            <a:off x="1143000" y="3505200"/>
            <a:ext cx="76200" cy="152400"/>
          </a:xfrm>
          <a:prstGeom prst="rect">
            <a:avLst/>
          </a:prstGeom>
          <a:noFill/>
          <a:ln w="9525" algn="ctr">
            <a:solidFill>
              <a:schemeClr val="tx1"/>
            </a:solidFill>
            <a:miter lim="800000"/>
            <a:headEnd/>
            <a:tailEnd/>
          </a:ln>
          <a:effectLst/>
        </p:spPr>
        <p:txBody>
          <a:bodyPr wrap="none" anchor="ctr"/>
          <a:lstStyle/>
          <a:p>
            <a:endParaRPr lang="en-US"/>
          </a:p>
        </p:txBody>
      </p:sp>
      <p:sp>
        <p:nvSpPr>
          <p:cNvPr id="81929" name="Rectangle 9"/>
          <p:cNvSpPr>
            <a:spLocks noChangeArrowheads="1"/>
          </p:cNvSpPr>
          <p:nvPr/>
        </p:nvSpPr>
        <p:spPr bwMode="auto">
          <a:xfrm>
            <a:off x="8382000" y="3505200"/>
            <a:ext cx="76200" cy="152400"/>
          </a:xfrm>
          <a:prstGeom prst="rect">
            <a:avLst/>
          </a:prstGeom>
          <a:noFill/>
          <a:ln w="9525" algn="ctr">
            <a:solidFill>
              <a:schemeClr val="tx1"/>
            </a:solidFill>
            <a:miter lim="800000"/>
            <a:headEnd/>
            <a:tailEnd/>
          </a:ln>
          <a:effectLst/>
        </p:spPr>
        <p:txBody>
          <a:bodyPr wrap="none" anchor="ctr"/>
          <a:lstStyle/>
          <a:p>
            <a:endParaRPr lang="en-US"/>
          </a:p>
        </p:txBody>
      </p:sp>
      <p:grpSp>
        <p:nvGrpSpPr>
          <p:cNvPr id="2" name="Group 21"/>
          <p:cNvGrpSpPr>
            <a:grpSpLocks/>
          </p:cNvGrpSpPr>
          <p:nvPr/>
        </p:nvGrpSpPr>
        <p:grpSpPr bwMode="auto">
          <a:xfrm>
            <a:off x="1219200" y="914400"/>
            <a:ext cx="7239000" cy="2667000"/>
            <a:chOff x="768" y="576"/>
            <a:chExt cx="4560" cy="1680"/>
          </a:xfrm>
        </p:grpSpPr>
        <p:sp>
          <p:nvSpPr>
            <p:cNvPr id="81931" name="Freeform 11"/>
            <p:cNvSpPr>
              <a:spLocks/>
            </p:cNvSpPr>
            <p:nvPr/>
          </p:nvSpPr>
          <p:spPr bwMode="auto">
            <a:xfrm>
              <a:off x="768" y="655"/>
              <a:ext cx="4560" cy="1601"/>
            </a:xfrm>
            <a:custGeom>
              <a:avLst/>
              <a:gdLst/>
              <a:ahLst/>
              <a:cxnLst>
                <a:cxn ang="0">
                  <a:pos x="0" y="1601"/>
                </a:cxn>
                <a:cxn ang="0">
                  <a:pos x="240" y="1073"/>
                </a:cxn>
                <a:cxn ang="0">
                  <a:pos x="384" y="401"/>
                </a:cxn>
                <a:cxn ang="0">
                  <a:pos x="576" y="65"/>
                </a:cxn>
                <a:cxn ang="0">
                  <a:pos x="795" y="12"/>
                </a:cxn>
                <a:cxn ang="0">
                  <a:pos x="1104" y="17"/>
                </a:cxn>
                <a:cxn ang="0">
                  <a:pos x="4560" y="17"/>
                </a:cxn>
              </a:cxnLst>
              <a:rect l="0" t="0" r="r" b="b"/>
              <a:pathLst>
                <a:path w="4560" h="1601">
                  <a:moveTo>
                    <a:pt x="0" y="1601"/>
                  </a:moveTo>
                  <a:cubicBezTo>
                    <a:pt x="88" y="1437"/>
                    <a:pt x="176" y="1273"/>
                    <a:pt x="240" y="1073"/>
                  </a:cubicBezTo>
                  <a:cubicBezTo>
                    <a:pt x="304" y="873"/>
                    <a:pt x="328" y="569"/>
                    <a:pt x="384" y="401"/>
                  </a:cubicBezTo>
                  <a:cubicBezTo>
                    <a:pt x="440" y="233"/>
                    <a:pt x="508" y="130"/>
                    <a:pt x="576" y="65"/>
                  </a:cubicBezTo>
                  <a:cubicBezTo>
                    <a:pt x="644" y="0"/>
                    <a:pt x="707" y="20"/>
                    <a:pt x="795" y="12"/>
                  </a:cubicBezTo>
                  <a:cubicBezTo>
                    <a:pt x="883" y="4"/>
                    <a:pt x="477" y="16"/>
                    <a:pt x="1104" y="17"/>
                  </a:cubicBezTo>
                  <a:cubicBezTo>
                    <a:pt x="1731" y="18"/>
                    <a:pt x="3984" y="17"/>
                    <a:pt x="4560" y="17"/>
                  </a:cubicBezTo>
                </a:path>
              </a:pathLst>
            </a:custGeom>
            <a:noFill/>
            <a:ln w="22225" cap="flat" cmpd="sng">
              <a:solidFill>
                <a:srgbClr val="993366"/>
              </a:solidFill>
              <a:prstDash val="solid"/>
              <a:round/>
              <a:headEnd type="none" w="med" len="med"/>
              <a:tailEnd type="none" w="med" len="med"/>
            </a:ln>
            <a:effectLst/>
          </p:spPr>
          <p:txBody>
            <a:bodyPr/>
            <a:lstStyle/>
            <a:p>
              <a:endParaRPr lang="en-US"/>
            </a:p>
          </p:txBody>
        </p:sp>
        <p:sp>
          <p:nvSpPr>
            <p:cNvPr id="81934" name="Text Box 14"/>
            <p:cNvSpPr txBox="1">
              <a:spLocks noChangeArrowheads="1"/>
            </p:cNvSpPr>
            <p:nvPr/>
          </p:nvSpPr>
          <p:spPr bwMode="auto">
            <a:xfrm>
              <a:off x="4128" y="576"/>
              <a:ext cx="591" cy="179"/>
            </a:xfrm>
            <a:prstGeom prst="rect">
              <a:avLst/>
            </a:prstGeom>
            <a:solidFill>
              <a:schemeClr val="bg1"/>
            </a:solidFill>
            <a:ln w="9525" algn="ctr">
              <a:solidFill>
                <a:schemeClr val="tx1"/>
              </a:solidFill>
              <a:miter lim="800000"/>
              <a:headEnd/>
              <a:tailEnd/>
            </a:ln>
            <a:effectLst/>
          </p:spPr>
          <p:txBody>
            <a:bodyPr>
              <a:spAutoFit/>
            </a:bodyPr>
            <a:lstStyle/>
            <a:p>
              <a:r>
                <a:rPr lang="en-US" sz="1200"/>
                <a:t>Member B</a:t>
              </a:r>
            </a:p>
          </p:txBody>
        </p:sp>
      </p:grpSp>
      <p:grpSp>
        <p:nvGrpSpPr>
          <p:cNvPr id="3" name="Group 22"/>
          <p:cNvGrpSpPr>
            <a:grpSpLocks/>
          </p:cNvGrpSpPr>
          <p:nvPr/>
        </p:nvGrpSpPr>
        <p:grpSpPr bwMode="auto">
          <a:xfrm>
            <a:off x="1219200" y="2438400"/>
            <a:ext cx="7185025" cy="1176338"/>
            <a:chOff x="768" y="1536"/>
            <a:chExt cx="4526" cy="741"/>
          </a:xfrm>
        </p:grpSpPr>
        <p:sp>
          <p:nvSpPr>
            <p:cNvPr id="81935" name="Freeform 15"/>
            <p:cNvSpPr>
              <a:spLocks/>
            </p:cNvSpPr>
            <p:nvPr/>
          </p:nvSpPr>
          <p:spPr bwMode="auto">
            <a:xfrm>
              <a:off x="768" y="1618"/>
              <a:ext cx="4526" cy="659"/>
            </a:xfrm>
            <a:custGeom>
              <a:avLst/>
              <a:gdLst/>
              <a:ahLst/>
              <a:cxnLst>
                <a:cxn ang="0">
                  <a:pos x="0" y="638"/>
                </a:cxn>
                <a:cxn ang="0">
                  <a:pos x="144" y="494"/>
                </a:cxn>
                <a:cxn ang="0">
                  <a:pos x="366" y="357"/>
                </a:cxn>
                <a:cxn ang="0">
                  <a:pos x="677" y="229"/>
                </a:cxn>
                <a:cxn ang="0">
                  <a:pos x="1008" y="158"/>
                </a:cxn>
                <a:cxn ang="0">
                  <a:pos x="1307" y="92"/>
                </a:cxn>
                <a:cxn ang="0">
                  <a:pos x="1664" y="37"/>
                </a:cxn>
                <a:cxn ang="0">
                  <a:pos x="1872" y="14"/>
                </a:cxn>
                <a:cxn ang="0">
                  <a:pos x="2496" y="14"/>
                </a:cxn>
                <a:cxn ang="0">
                  <a:pos x="2843" y="101"/>
                </a:cxn>
                <a:cxn ang="0">
                  <a:pos x="3145" y="247"/>
                </a:cxn>
                <a:cxn ang="0">
                  <a:pos x="4526" y="659"/>
                </a:cxn>
              </a:cxnLst>
              <a:rect l="0" t="0" r="r" b="b"/>
              <a:pathLst>
                <a:path w="4526" h="659">
                  <a:moveTo>
                    <a:pt x="0" y="638"/>
                  </a:moveTo>
                  <a:cubicBezTo>
                    <a:pt x="52" y="586"/>
                    <a:pt x="83" y="541"/>
                    <a:pt x="144" y="494"/>
                  </a:cubicBezTo>
                  <a:cubicBezTo>
                    <a:pt x="205" y="447"/>
                    <a:pt x="277" y="401"/>
                    <a:pt x="366" y="357"/>
                  </a:cubicBezTo>
                  <a:cubicBezTo>
                    <a:pt x="455" y="313"/>
                    <a:pt x="570" y="262"/>
                    <a:pt x="677" y="229"/>
                  </a:cubicBezTo>
                  <a:cubicBezTo>
                    <a:pt x="784" y="196"/>
                    <a:pt x="903" y="181"/>
                    <a:pt x="1008" y="158"/>
                  </a:cubicBezTo>
                  <a:cubicBezTo>
                    <a:pt x="1113" y="135"/>
                    <a:pt x="1198" y="112"/>
                    <a:pt x="1307" y="92"/>
                  </a:cubicBezTo>
                  <a:lnTo>
                    <a:pt x="1664" y="37"/>
                  </a:lnTo>
                  <a:lnTo>
                    <a:pt x="1872" y="14"/>
                  </a:lnTo>
                  <a:cubicBezTo>
                    <a:pt x="2011" y="10"/>
                    <a:pt x="2334" y="0"/>
                    <a:pt x="2496" y="14"/>
                  </a:cubicBezTo>
                  <a:cubicBezTo>
                    <a:pt x="2658" y="28"/>
                    <a:pt x="2735" y="62"/>
                    <a:pt x="2843" y="101"/>
                  </a:cubicBezTo>
                  <a:lnTo>
                    <a:pt x="3145" y="247"/>
                  </a:lnTo>
                  <a:cubicBezTo>
                    <a:pt x="3426" y="340"/>
                    <a:pt x="4238" y="573"/>
                    <a:pt x="4526" y="659"/>
                  </a:cubicBezTo>
                </a:path>
              </a:pathLst>
            </a:custGeom>
            <a:noFill/>
            <a:ln w="31750" cap="flat" cmpd="sng">
              <a:solidFill>
                <a:schemeClr val="accent2"/>
              </a:solidFill>
              <a:prstDash val="solid"/>
              <a:round/>
              <a:headEnd type="none" w="med" len="med"/>
              <a:tailEnd type="none" w="med" len="med"/>
            </a:ln>
            <a:effectLst/>
          </p:spPr>
          <p:txBody>
            <a:bodyPr/>
            <a:lstStyle/>
            <a:p>
              <a:endParaRPr lang="en-US"/>
            </a:p>
          </p:txBody>
        </p:sp>
        <p:sp>
          <p:nvSpPr>
            <p:cNvPr id="81938" name="Text Box 18"/>
            <p:cNvSpPr txBox="1">
              <a:spLocks noChangeArrowheads="1"/>
            </p:cNvSpPr>
            <p:nvPr/>
          </p:nvSpPr>
          <p:spPr bwMode="auto">
            <a:xfrm>
              <a:off x="2640" y="1536"/>
              <a:ext cx="591" cy="179"/>
            </a:xfrm>
            <a:prstGeom prst="rect">
              <a:avLst/>
            </a:prstGeom>
            <a:solidFill>
              <a:schemeClr val="bg1"/>
            </a:solidFill>
            <a:ln w="9525" algn="ctr">
              <a:solidFill>
                <a:schemeClr val="tx1"/>
              </a:solidFill>
              <a:miter lim="800000"/>
              <a:headEnd/>
              <a:tailEnd/>
            </a:ln>
            <a:effectLst/>
          </p:spPr>
          <p:txBody>
            <a:bodyPr>
              <a:spAutoFit/>
            </a:bodyPr>
            <a:lstStyle/>
            <a:p>
              <a:r>
                <a:rPr lang="en-US" sz="1200"/>
                <a:t>Member C</a:t>
              </a:r>
            </a:p>
          </p:txBody>
        </p:sp>
      </p:grpSp>
      <p:sp>
        <p:nvSpPr>
          <p:cNvPr id="81933" name="Text Box 13"/>
          <p:cNvSpPr txBox="1">
            <a:spLocks noChangeArrowheads="1"/>
          </p:cNvSpPr>
          <p:nvPr/>
        </p:nvSpPr>
        <p:spPr bwMode="auto">
          <a:xfrm>
            <a:off x="5638800" y="1676400"/>
            <a:ext cx="938213" cy="284163"/>
          </a:xfrm>
          <a:prstGeom prst="rect">
            <a:avLst/>
          </a:prstGeom>
          <a:solidFill>
            <a:schemeClr val="bg1"/>
          </a:solidFill>
          <a:ln w="9525" algn="ctr">
            <a:solidFill>
              <a:schemeClr val="tx1"/>
            </a:solidFill>
            <a:miter lim="800000"/>
            <a:headEnd/>
            <a:tailEnd/>
          </a:ln>
          <a:effectLst/>
        </p:spPr>
        <p:txBody>
          <a:bodyPr>
            <a:spAutoFit/>
          </a:bodyPr>
          <a:lstStyle/>
          <a:p>
            <a:r>
              <a:rPr lang="en-US" sz="1200" dirty="0"/>
              <a:t>Member A</a:t>
            </a:r>
          </a:p>
        </p:txBody>
      </p:sp>
      <p:sp>
        <p:nvSpPr>
          <p:cNvPr id="16" name="Freeform 15"/>
          <p:cNvSpPr/>
          <p:nvPr/>
        </p:nvSpPr>
        <p:spPr bwMode="auto">
          <a:xfrm>
            <a:off x="1143000" y="838200"/>
            <a:ext cx="7380514" cy="2680305"/>
          </a:xfrm>
          <a:custGeom>
            <a:avLst/>
            <a:gdLst>
              <a:gd name="connsiteX0" fmla="*/ 0 w 7380514"/>
              <a:gd name="connsiteY0" fmla="*/ 2680305 h 2680305"/>
              <a:gd name="connsiteX1" fmla="*/ 116115 w 7380514"/>
              <a:gd name="connsiteY1" fmla="*/ 2665790 h 2680305"/>
              <a:gd name="connsiteX2" fmla="*/ 188686 w 7380514"/>
              <a:gd name="connsiteY2" fmla="*/ 2665790 h 2680305"/>
              <a:gd name="connsiteX3" fmla="*/ 348343 w 7380514"/>
              <a:gd name="connsiteY3" fmla="*/ 2651276 h 2680305"/>
              <a:gd name="connsiteX4" fmla="*/ 435429 w 7380514"/>
              <a:gd name="connsiteY4" fmla="*/ 2636762 h 2680305"/>
              <a:gd name="connsiteX5" fmla="*/ 566058 w 7380514"/>
              <a:gd name="connsiteY5" fmla="*/ 2607733 h 2680305"/>
              <a:gd name="connsiteX6" fmla="*/ 667658 w 7380514"/>
              <a:gd name="connsiteY6" fmla="*/ 2593219 h 2680305"/>
              <a:gd name="connsiteX7" fmla="*/ 754743 w 7380514"/>
              <a:gd name="connsiteY7" fmla="*/ 2564190 h 2680305"/>
              <a:gd name="connsiteX8" fmla="*/ 870858 w 7380514"/>
              <a:gd name="connsiteY8" fmla="*/ 2520647 h 2680305"/>
              <a:gd name="connsiteX9" fmla="*/ 943429 w 7380514"/>
              <a:gd name="connsiteY9" fmla="*/ 2506133 h 2680305"/>
              <a:gd name="connsiteX10" fmla="*/ 1132115 w 7380514"/>
              <a:gd name="connsiteY10" fmla="*/ 2433562 h 2680305"/>
              <a:gd name="connsiteX11" fmla="*/ 1277258 w 7380514"/>
              <a:gd name="connsiteY11" fmla="*/ 2360990 h 2680305"/>
              <a:gd name="connsiteX12" fmla="*/ 1465943 w 7380514"/>
              <a:gd name="connsiteY12" fmla="*/ 2259390 h 2680305"/>
              <a:gd name="connsiteX13" fmla="*/ 1669143 w 7380514"/>
              <a:gd name="connsiteY13" fmla="*/ 2114247 h 2680305"/>
              <a:gd name="connsiteX14" fmla="*/ 1901372 w 7380514"/>
              <a:gd name="connsiteY14" fmla="*/ 1925562 h 2680305"/>
              <a:gd name="connsiteX15" fmla="*/ 1959429 w 7380514"/>
              <a:gd name="connsiteY15" fmla="*/ 1823962 h 2680305"/>
              <a:gd name="connsiteX16" fmla="*/ 2046515 w 7380514"/>
              <a:gd name="connsiteY16" fmla="*/ 1751390 h 2680305"/>
              <a:gd name="connsiteX17" fmla="*/ 2148115 w 7380514"/>
              <a:gd name="connsiteY17" fmla="*/ 1649790 h 2680305"/>
              <a:gd name="connsiteX18" fmla="*/ 2235200 w 7380514"/>
              <a:gd name="connsiteY18" fmla="*/ 1533676 h 2680305"/>
              <a:gd name="connsiteX19" fmla="*/ 2351315 w 7380514"/>
              <a:gd name="connsiteY19" fmla="*/ 1374019 h 2680305"/>
              <a:gd name="connsiteX20" fmla="*/ 2438400 w 7380514"/>
              <a:gd name="connsiteY20" fmla="*/ 1257905 h 2680305"/>
              <a:gd name="connsiteX21" fmla="*/ 2496458 w 7380514"/>
              <a:gd name="connsiteY21" fmla="*/ 1156305 h 2680305"/>
              <a:gd name="connsiteX22" fmla="*/ 2641600 w 7380514"/>
              <a:gd name="connsiteY22" fmla="*/ 880533 h 2680305"/>
              <a:gd name="connsiteX23" fmla="*/ 2772229 w 7380514"/>
              <a:gd name="connsiteY23" fmla="*/ 720876 h 2680305"/>
              <a:gd name="connsiteX24" fmla="*/ 2902858 w 7380514"/>
              <a:gd name="connsiteY24" fmla="*/ 474133 h 2680305"/>
              <a:gd name="connsiteX25" fmla="*/ 3018972 w 7380514"/>
              <a:gd name="connsiteY25" fmla="*/ 372533 h 2680305"/>
              <a:gd name="connsiteX26" fmla="*/ 3135086 w 7380514"/>
              <a:gd name="connsiteY26" fmla="*/ 212876 h 2680305"/>
              <a:gd name="connsiteX27" fmla="*/ 3309258 w 7380514"/>
              <a:gd name="connsiteY27" fmla="*/ 67733 h 2680305"/>
              <a:gd name="connsiteX28" fmla="*/ 3497943 w 7380514"/>
              <a:gd name="connsiteY28" fmla="*/ 9676 h 2680305"/>
              <a:gd name="connsiteX29" fmla="*/ 3570515 w 7380514"/>
              <a:gd name="connsiteY29" fmla="*/ 9676 h 2680305"/>
              <a:gd name="connsiteX30" fmla="*/ 3730172 w 7380514"/>
              <a:gd name="connsiteY30" fmla="*/ 67733 h 2680305"/>
              <a:gd name="connsiteX31" fmla="*/ 3889829 w 7380514"/>
              <a:gd name="connsiteY31" fmla="*/ 212876 h 2680305"/>
              <a:gd name="connsiteX32" fmla="*/ 3933372 w 7380514"/>
              <a:gd name="connsiteY32" fmla="*/ 314476 h 2680305"/>
              <a:gd name="connsiteX33" fmla="*/ 4354286 w 7380514"/>
              <a:gd name="connsiteY33" fmla="*/ 1040190 h 2680305"/>
              <a:gd name="connsiteX34" fmla="*/ 4484915 w 7380514"/>
              <a:gd name="connsiteY34" fmla="*/ 1243390 h 2680305"/>
              <a:gd name="connsiteX35" fmla="*/ 4557486 w 7380514"/>
              <a:gd name="connsiteY35" fmla="*/ 1344990 h 2680305"/>
              <a:gd name="connsiteX36" fmla="*/ 4688115 w 7380514"/>
              <a:gd name="connsiteY36" fmla="*/ 1519162 h 2680305"/>
              <a:gd name="connsiteX37" fmla="*/ 4818743 w 7380514"/>
              <a:gd name="connsiteY37" fmla="*/ 1693333 h 2680305"/>
              <a:gd name="connsiteX38" fmla="*/ 4992915 w 7380514"/>
              <a:gd name="connsiteY38" fmla="*/ 1867505 h 2680305"/>
              <a:gd name="connsiteX39" fmla="*/ 5138058 w 7380514"/>
              <a:gd name="connsiteY39" fmla="*/ 1983619 h 2680305"/>
              <a:gd name="connsiteX40" fmla="*/ 5355772 w 7380514"/>
              <a:gd name="connsiteY40" fmla="*/ 2143276 h 2680305"/>
              <a:gd name="connsiteX41" fmla="*/ 5515429 w 7380514"/>
              <a:gd name="connsiteY41" fmla="*/ 2273905 h 2680305"/>
              <a:gd name="connsiteX42" fmla="*/ 5747658 w 7380514"/>
              <a:gd name="connsiteY42" fmla="*/ 2390019 h 2680305"/>
              <a:gd name="connsiteX43" fmla="*/ 5936343 w 7380514"/>
              <a:gd name="connsiteY43" fmla="*/ 2477105 h 2680305"/>
              <a:gd name="connsiteX44" fmla="*/ 6125029 w 7380514"/>
              <a:gd name="connsiteY44" fmla="*/ 2535162 h 2680305"/>
              <a:gd name="connsiteX45" fmla="*/ 6270172 w 7380514"/>
              <a:gd name="connsiteY45" fmla="*/ 2564190 h 2680305"/>
              <a:gd name="connsiteX46" fmla="*/ 6444343 w 7380514"/>
              <a:gd name="connsiteY46" fmla="*/ 2564190 h 2680305"/>
              <a:gd name="connsiteX47" fmla="*/ 7010400 w 7380514"/>
              <a:gd name="connsiteY47" fmla="*/ 2593219 h 2680305"/>
              <a:gd name="connsiteX48" fmla="*/ 7199086 w 7380514"/>
              <a:gd name="connsiteY48" fmla="*/ 2578705 h 2680305"/>
              <a:gd name="connsiteX49" fmla="*/ 7358743 w 7380514"/>
              <a:gd name="connsiteY49" fmla="*/ 2578705 h 2680305"/>
              <a:gd name="connsiteX50" fmla="*/ 7329715 w 7380514"/>
              <a:gd name="connsiteY50" fmla="*/ 2564190 h 2680305"/>
              <a:gd name="connsiteX0" fmla="*/ 0 w 7380514"/>
              <a:gd name="connsiteY0" fmla="*/ 2680305 h 2680305"/>
              <a:gd name="connsiteX1" fmla="*/ 116115 w 7380514"/>
              <a:gd name="connsiteY1" fmla="*/ 2665790 h 2680305"/>
              <a:gd name="connsiteX2" fmla="*/ 188686 w 7380514"/>
              <a:gd name="connsiteY2" fmla="*/ 2665790 h 2680305"/>
              <a:gd name="connsiteX3" fmla="*/ 348343 w 7380514"/>
              <a:gd name="connsiteY3" fmla="*/ 2651276 h 2680305"/>
              <a:gd name="connsiteX4" fmla="*/ 435429 w 7380514"/>
              <a:gd name="connsiteY4" fmla="*/ 2636762 h 2680305"/>
              <a:gd name="connsiteX5" fmla="*/ 566058 w 7380514"/>
              <a:gd name="connsiteY5" fmla="*/ 2607733 h 2680305"/>
              <a:gd name="connsiteX6" fmla="*/ 667658 w 7380514"/>
              <a:gd name="connsiteY6" fmla="*/ 2593219 h 2680305"/>
              <a:gd name="connsiteX7" fmla="*/ 754743 w 7380514"/>
              <a:gd name="connsiteY7" fmla="*/ 2564190 h 2680305"/>
              <a:gd name="connsiteX8" fmla="*/ 870858 w 7380514"/>
              <a:gd name="connsiteY8" fmla="*/ 2520647 h 2680305"/>
              <a:gd name="connsiteX9" fmla="*/ 943429 w 7380514"/>
              <a:gd name="connsiteY9" fmla="*/ 2506133 h 2680305"/>
              <a:gd name="connsiteX10" fmla="*/ 1132115 w 7380514"/>
              <a:gd name="connsiteY10" fmla="*/ 2433562 h 2680305"/>
              <a:gd name="connsiteX11" fmla="*/ 1277258 w 7380514"/>
              <a:gd name="connsiteY11" fmla="*/ 2360990 h 2680305"/>
              <a:gd name="connsiteX12" fmla="*/ 1465943 w 7380514"/>
              <a:gd name="connsiteY12" fmla="*/ 2259390 h 2680305"/>
              <a:gd name="connsiteX13" fmla="*/ 1669143 w 7380514"/>
              <a:gd name="connsiteY13" fmla="*/ 2114247 h 2680305"/>
              <a:gd name="connsiteX14" fmla="*/ 1901372 w 7380514"/>
              <a:gd name="connsiteY14" fmla="*/ 1925562 h 2680305"/>
              <a:gd name="connsiteX15" fmla="*/ 1959429 w 7380514"/>
              <a:gd name="connsiteY15" fmla="*/ 1823962 h 2680305"/>
              <a:gd name="connsiteX16" fmla="*/ 2046515 w 7380514"/>
              <a:gd name="connsiteY16" fmla="*/ 1751390 h 2680305"/>
              <a:gd name="connsiteX17" fmla="*/ 2148115 w 7380514"/>
              <a:gd name="connsiteY17" fmla="*/ 1649790 h 2680305"/>
              <a:gd name="connsiteX18" fmla="*/ 2235200 w 7380514"/>
              <a:gd name="connsiteY18" fmla="*/ 1533676 h 2680305"/>
              <a:gd name="connsiteX19" fmla="*/ 2351315 w 7380514"/>
              <a:gd name="connsiteY19" fmla="*/ 1374019 h 2680305"/>
              <a:gd name="connsiteX20" fmla="*/ 2438400 w 7380514"/>
              <a:gd name="connsiteY20" fmla="*/ 1257905 h 2680305"/>
              <a:gd name="connsiteX21" fmla="*/ 2496458 w 7380514"/>
              <a:gd name="connsiteY21" fmla="*/ 1156305 h 2680305"/>
              <a:gd name="connsiteX22" fmla="*/ 2641600 w 7380514"/>
              <a:gd name="connsiteY22" fmla="*/ 880533 h 2680305"/>
              <a:gd name="connsiteX23" fmla="*/ 2772229 w 7380514"/>
              <a:gd name="connsiteY23" fmla="*/ 720876 h 2680305"/>
              <a:gd name="connsiteX24" fmla="*/ 2902858 w 7380514"/>
              <a:gd name="connsiteY24" fmla="*/ 474133 h 2680305"/>
              <a:gd name="connsiteX25" fmla="*/ 3018972 w 7380514"/>
              <a:gd name="connsiteY25" fmla="*/ 372533 h 2680305"/>
              <a:gd name="connsiteX26" fmla="*/ 3135086 w 7380514"/>
              <a:gd name="connsiteY26" fmla="*/ 212876 h 2680305"/>
              <a:gd name="connsiteX27" fmla="*/ 3309258 w 7380514"/>
              <a:gd name="connsiteY27" fmla="*/ 67733 h 2680305"/>
              <a:gd name="connsiteX28" fmla="*/ 3497943 w 7380514"/>
              <a:gd name="connsiteY28" fmla="*/ 9676 h 2680305"/>
              <a:gd name="connsiteX29" fmla="*/ 3570515 w 7380514"/>
              <a:gd name="connsiteY29" fmla="*/ 9676 h 2680305"/>
              <a:gd name="connsiteX30" fmla="*/ 3730172 w 7380514"/>
              <a:gd name="connsiteY30" fmla="*/ 67733 h 2680305"/>
              <a:gd name="connsiteX31" fmla="*/ 3889829 w 7380514"/>
              <a:gd name="connsiteY31" fmla="*/ 212876 h 2680305"/>
              <a:gd name="connsiteX32" fmla="*/ 3933372 w 7380514"/>
              <a:gd name="connsiteY32" fmla="*/ 314476 h 2680305"/>
              <a:gd name="connsiteX33" fmla="*/ 4354286 w 7380514"/>
              <a:gd name="connsiteY33" fmla="*/ 1040190 h 2680305"/>
              <a:gd name="connsiteX34" fmla="*/ 4484915 w 7380514"/>
              <a:gd name="connsiteY34" fmla="*/ 1243390 h 2680305"/>
              <a:gd name="connsiteX35" fmla="*/ 4557486 w 7380514"/>
              <a:gd name="connsiteY35" fmla="*/ 1344990 h 2680305"/>
              <a:gd name="connsiteX36" fmla="*/ 4688115 w 7380514"/>
              <a:gd name="connsiteY36" fmla="*/ 1519162 h 2680305"/>
              <a:gd name="connsiteX37" fmla="*/ 4818743 w 7380514"/>
              <a:gd name="connsiteY37" fmla="*/ 1693333 h 2680305"/>
              <a:gd name="connsiteX38" fmla="*/ 4992915 w 7380514"/>
              <a:gd name="connsiteY38" fmla="*/ 1867505 h 2680305"/>
              <a:gd name="connsiteX39" fmla="*/ 5138058 w 7380514"/>
              <a:gd name="connsiteY39" fmla="*/ 1983619 h 2680305"/>
              <a:gd name="connsiteX40" fmla="*/ 5355772 w 7380514"/>
              <a:gd name="connsiteY40" fmla="*/ 2143276 h 2680305"/>
              <a:gd name="connsiteX41" fmla="*/ 5515429 w 7380514"/>
              <a:gd name="connsiteY41" fmla="*/ 2273905 h 2680305"/>
              <a:gd name="connsiteX42" fmla="*/ 5747658 w 7380514"/>
              <a:gd name="connsiteY42" fmla="*/ 2390019 h 2680305"/>
              <a:gd name="connsiteX43" fmla="*/ 5936343 w 7380514"/>
              <a:gd name="connsiteY43" fmla="*/ 2477105 h 2680305"/>
              <a:gd name="connsiteX44" fmla="*/ 6125029 w 7380514"/>
              <a:gd name="connsiteY44" fmla="*/ 2535162 h 2680305"/>
              <a:gd name="connsiteX45" fmla="*/ 6270172 w 7380514"/>
              <a:gd name="connsiteY45" fmla="*/ 2564190 h 2680305"/>
              <a:gd name="connsiteX46" fmla="*/ 6444343 w 7380514"/>
              <a:gd name="connsiteY46" fmla="*/ 2564190 h 2680305"/>
              <a:gd name="connsiteX47" fmla="*/ 7010400 w 7380514"/>
              <a:gd name="connsiteY47" fmla="*/ 2593219 h 2680305"/>
              <a:gd name="connsiteX48" fmla="*/ 7199086 w 7380514"/>
              <a:gd name="connsiteY48" fmla="*/ 2578705 h 2680305"/>
              <a:gd name="connsiteX49" fmla="*/ 7358743 w 7380514"/>
              <a:gd name="connsiteY49" fmla="*/ 2578705 h 2680305"/>
              <a:gd name="connsiteX50" fmla="*/ 7329715 w 7380514"/>
              <a:gd name="connsiteY50" fmla="*/ 2564190 h 2680305"/>
              <a:gd name="connsiteX0" fmla="*/ 0 w 7380514"/>
              <a:gd name="connsiteY0" fmla="*/ 2680305 h 2680305"/>
              <a:gd name="connsiteX1" fmla="*/ 116115 w 7380514"/>
              <a:gd name="connsiteY1" fmla="*/ 2665790 h 2680305"/>
              <a:gd name="connsiteX2" fmla="*/ 188686 w 7380514"/>
              <a:gd name="connsiteY2" fmla="*/ 2665790 h 2680305"/>
              <a:gd name="connsiteX3" fmla="*/ 348343 w 7380514"/>
              <a:gd name="connsiteY3" fmla="*/ 2651276 h 2680305"/>
              <a:gd name="connsiteX4" fmla="*/ 435429 w 7380514"/>
              <a:gd name="connsiteY4" fmla="*/ 2636762 h 2680305"/>
              <a:gd name="connsiteX5" fmla="*/ 566058 w 7380514"/>
              <a:gd name="connsiteY5" fmla="*/ 2607733 h 2680305"/>
              <a:gd name="connsiteX6" fmla="*/ 667658 w 7380514"/>
              <a:gd name="connsiteY6" fmla="*/ 2593219 h 2680305"/>
              <a:gd name="connsiteX7" fmla="*/ 754743 w 7380514"/>
              <a:gd name="connsiteY7" fmla="*/ 2564190 h 2680305"/>
              <a:gd name="connsiteX8" fmla="*/ 870858 w 7380514"/>
              <a:gd name="connsiteY8" fmla="*/ 2520647 h 2680305"/>
              <a:gd name="connsiteX9" fmla="*/ 943429 w 7380514"/>
              <a:gd name="connsiteY9" fmla="*/ 2506133 h 2680305"/>
              <a:gd name="connsiteX10" fmla="*/ 1132115 w 7380514"/>
              <a:gd name="connsiteY10" fmla="*/ 2433562 h 2680305"/>
              <a:gd name="connsiteX11" fmla="*/ 1277258 w 7380514"/>
              <a:gd name="connsiteY11" fmla="*/ 2360990 h 2680305"/>
              <a:gd name="connsiteX12" fmla="*/ 1465943 w 7380514"/>
              <a:gd name="connsiteY12" fmla="*/ 2259390 h 2680305"/>
              <a:gd name="connsiteX13" fmla="*/ 1669143 w 7380514"/>
              <a:gd name="connsiteY13" fmla="*/ 2114247 h 2680305"/>
              <a:gd name="connsiteX14" fmla="*/ 1901372 w 7380514"/>
              <a:gd name="connsiteY14" fmla="*/ 1925562 h 2680305"/>
              <a:gd name="connsiteX15" fmla="*/ 1959429 w 7380514"/>
              <a:gd name="connsiteY15" fmla="*/ 1823962 h 2680305"/>
              <a:gd name="connsiteX16" fmla="*/ 2046515 w 7380514"/>
              <a:gd name="connsiteY16" fmla="*/ 1751390 h 2680305"/>
              <a:gd name="connsiteX17" fmla="*/ 2148115 w 7380514"/>
              <a:gd name="connsiteY17" fmla="*/ 1649790 h 2680305"/>
              <a:gd name="connsiteX18" fmla="*/ 2235200 w 7380514"/>
              <a:gd name="connsiteY18" fmla="*/ 1533676 h 2680305"/>
              <a:gd name="connsiteX19" fmla="*/ 2351315 w 7380514"/>
              <a:gd name="connsiteY19" fmla="*/ 1374019 h 2680305"/>
              <a:gd name="connsiteX20" fmla="*/ 2438400 w 7380514"/>
              <a:gd name="connsiteY20" fmla="*/ 1257905 h 2680305"/>
              <a:gd name="connsiteX21" fmla="*/ 2496458 w 7380514"/>
              <a:gd name="connsiteY21" fmla="*/ 1156305 h 2680305"/>
              <a:gd name="connsiteX22" fmla="*/ 2641600 w 7380514"/>
              <a:gd name="connsiteY22" fmla="*/ 880533 h 2680305"/>
              <a:gd name="connsiteX23" fmla="*/ 2772229 w 7380514"/>
              <a:gd name="connsiteY23" fmla="*/ 720876 h 2680305"/>
              <a:gd name="connsiteX24" fmla="*/ 2902858 w 7380514"/>
              <a:gd name="connsiteY24" fmla="*/ 474133 h 2680305"/>
              <a:gd name="connsiteX25" fmla="*/ 3018972 w 7380514"/>
              <a:gd name="connsiteY25" fmla="*/ 372533 h 2680305"/>
              <a:gd name="connsiteX26" fmla="*/ 3135086 w 7380514"/>
              <a:gd name="connsiteY26" fmla="*/ 212876 h 2680305"/>
              <a:gd name="connsiteX27" fmla="*/ 3309258 w 7380514"/>
              <a:gd name="connsiteY27" fmla="*/ 67733 h 2680305"/>
              <a:gd name="connsiteX28" fmla="*/ 3497943 w 7380514"/>
              <a:gd name="connsiteY28" fmla="*/ 9676 h 2680305"/>
              <a:gd name="connsiteX29" fmla="*/ 3570515 w 7380514"/>
              <a:gd name="connsiteY29" fmla="*/ 9676 h 2680305"/>
              <a:gd name="connsiteX30" fmla="*/ 3730172 w 7380514"/>
              <a:gd name="connsiteY30" fmla="*/ 67733 h 2680305"/>
              <a:gd name="connsiteX31" fmla="*/ 3889829 w 7380514"/>
              <a:gd name="connsiteY31" fmla="*/ 212876 h 2680305"/>
              <a:gd name="connsiteX32" fmla="*/ 3933372 w 7380514"/>
              <a:gd name="connsiteY32" fmla="*/ 314476 h 2680305"/>
              <a:gd name="connsiteX33" fmla="*/ 4354286 w 7380514"/>
              <a:gd name="connsiteY33" fmla="*/ 1040190 h 2680305"/>
              <a:gd name="connsiteX34" fmla="*/ 4484915 w 7380514"/>
              <a:gd name="connsiteY34" fmla="*/ 1243390 h 2680305"/>
              <a:gd name="connsiteX35" fmla="*/ 4557486 w 7380514"/>
              <a:gd name="connsiteY35" fmla="*/ 1344990 h 2680305"/>
              <a:gd name="connsiteX36" fmla="*/ 4688115 w 7380514"/>
              <a:gd name="connsiteY36" fmla="*/ 1519162 h 2680305"/>
              <a:gd name="connsiteX37" fmla="*/ 4818743 w 7380514"/>
              <a:gd name="connsiteY37" fmla="*/ 1693333 h 2680305"/>
              <a:gd name="connsiteX38" fmla="*/ 4992915 w 7380514"/>
              <a:gd name="connsiteY38" fmla="*/ 1867505 h 2680305"/>
              <a:gd name="connsiteX39" fmla="*/ 5138058 w 7380514"/>
              <a:gd name="connsiteY39" fmla="*/ 1983619 h 2680305"/>
              <a:gd name="connsiteX40" fmla="*/ 5355772 w 7380514"/>
              <a:gd name="connsiteY40" fmla="*/ 2143276 h 2680305"/>
              <a:gd name="connsiteX41" fmla="*/ 5515429 w 7380514"/>
              <a:gd name="connsiteY41" fmla="*/ 2273905 h 2680305"/>
              <a:gd name="connsiteX42" fmla="*/ 5747658 w 7380514"/>
              <a:gd name="connsiteY42" fmla="*/ 2390019 h 2680305"/>
              <a:gd name="connsiteX43" fmla="*/ 5936343 w 7380514"/>
              <a:gd name="connsiteY43" fmla="*/ 2477105 h 2680305"/>
              <a:gd name="connsiteX44" fmla="*/ 6125029 w 7380514"/>
              <a:gd name="connsiteY44" fmla="*/ 2535162 h 2680305"/>
              <a:gd name="connsiteX45" fmla="*/ 6270172 w 7380514"/>
              <a:gd name="connsiteY45" fmla="*/ 2564190 h 2680305"/>
              <a:gd name="connsiteX46" fmla="*/ 6444343 w 7380514"/>
              <a:gd name="connsiteY46" fmla="*/ 2564190 h 2680305"/>
              <a:gd name="connsiteX47" fmla="*/ 7010400 w 7380514"/>
              <a:gd name="connsiteY47" fmla="*/ 2593219 h 2680305"/>
              <a:gd name="connsiteX48" fmla="*/ 7199086 w 7380514"/>
              <a:gd name="connsiteY48" fmla="*/ 2578705 h 2680305"/>
              <a:gd name="connsiteX49" fmla="*/ 7358743 w 7380514"/>
              <a:gd name="connsiteY49" fmla="*/ 2578705 h 2680305"/>
              <a:gd name="connsiteX50" fmla="*/ 7329715 w 7380514"/>
              <a:gd name="connsiteY50" fmla="*/ 2564190 h 2680305"/>
              <a:gd name="connsiteX0" fmla="*/ 0 w 7380514"/>
              <a:gd name="connsiteY0" fmla="*/ 2680305 h 2680305"/>
              <a:gd name="connsiteX1" fmla="*/ 116115 w 7380514"/>
              <a:gd name="connsiteY1" fmla="*/ 2665790 h 2680305"/>
              <a:gd name="connsiteX2" fmla="*/ 188686 w 7380514"/>
              <a:gd name="connsiteY2" fmla="*/ 2665790 h 2680305"/>
              <a:gd name="connsiteX3" fmla="*/ 348343 w 7380514"/>
              <a:gd name="connsiteY3" fmla="*/ 2651276 h 2680305"/>
              <a:gd name="connsiteX4" fmla="*/ 435429 w 7380514"/>
              <a:gd name="connsiteY4" fmla="*/ 2636762 h 2680305"/>
              <a:gd name="connsiteX5" fmla="*/ 566058 w 7380514"/>
              <a:gd name="connsiteY5" fmla="*/ 2607733 h 2680305"/>
              <a:gd name="connsiteX6" fmla="*/ 667658 w 7380514"/>
              <a:gd name="connsiteY6" fmla="*/ 2593219 h 2680305"/>
              <a:gd name="connsiteX7" fmla="*/ 754743 w 7380514"/>
              <a:gd name="connsiteY7" fmla="*/ 2564190 h 2680305"/>
              <a:gd name="connsiteX8" fmla="*/ 870858 w 7380514"/>
              <a:gd name="connsiteY8" fmla="*/ 2520647 h 2680305"/>
              <a:gd name="connsiteX9" fmla="*/ 943429 w 7380514"/>
              <a:gd name="connsiteY9" fmla="*/ 2506133 h 2680305"/>
              <a:gd name="connsiteX10" fmla="*/ 1132115 w 7380514"/>
              <a:gd name="connsiteY10" fmla="*/ 2433562 h 2680305"/>
              <a:gd name="connsiteX11" fmla="*/ 1277258 w 7380514"/>
              <a:gd name="connsiteY11" fmla="*/ 2360990 h 2680305"/>
              <a:gd name="connsiteX12" fmla="*/ 1465943 w 7380514"/>
              <a:gd name="connsiteY12" fmla="*/ 2259390 h 2680305"/>
              <a:gd name="connsiteX13" fmla="*/ 1669143 w 7380514"/>
              <a:gd name="connsiteY13" fmla="*/ 2114247 h 2680305"/>
              <a:gd name="connsiteX14" fmla="*/ 1901372 w 7380514"/>
              <a:gd name="connsiteY14" fmla="*/ 1925562 h 2680305"/>
              <a:gd name="connsiteX15" fmla="*/ 1959429 w 7380514"/>
              <a:gd name="connsiteY15" fmla="*/ 1823962 h 2680305"/>
              <a:gd name="connsiteX16" fmla="*/ 2046515 w 7380514"/>
              <a:gd name="connsiteY16" fmla="*/ 1751390 h 2680305"/>
              <a:gd name="connsiteX17" fmla="*/ 2148115 w 7380514"/>
              <a:gd name="connsiteY17" fmla="*/ 1649790 h 2680305"/>
              <a:gd name="connsiteX18" fmla="*/ 2235200 w 7380514"/>
              <a:gd name="connsiteY18" fmla="*/ 1533676 h 2680305"/>
              <a:gd name="connsiteX19" fmla="*/ 2351315 w 7380514"/>
              <a:gd name="connsiteY19" fmla="*/ 1374019 h 2680305"/>
              <a:gd name="connsiteX20" fmla="*/ 2438400 w 7380514"/>
              <a:gd name="connsiteY20" fmla="*/ 1257905 h 2680305"/>
              <a:gd name="connsiteX21" fmla="*/ 2496458 w 7380514"/>
              <a:gd name="connsiteY21" fmla="*/ 1156305 h 2680305"/>
              <a:gd name="connsiteX22" fmla="*/ 2667000 w 7380514"/>
              <a:gd name="connsiteY22" fmla="*/ 914400 h 2680305"/>
              <a:gd name="connsiteX23" fmla="*/ 2772229 w 7380514"/>
              <a:gd name="connsiteY23" fmla="*/ 720876 h 2680305"/>
              <a:gd name="connsiteX24" fmla="*/ 2902858 w 7380514"/>
              <a:gd name="connsiteY24" fmla="*/ 474133 h 2680305"/>
              <a:gd name="connsiteX25" fmla="*/ 3018972 w 7380514"/>
              <a:gd name="connsiteY25" fmla="*/ 372533 h 2680305"/>
              <a:gd name="connsiteX26" fmla="*/ 3135086 w 7380514"/>
              <a:gd name="connsiteY26" fmla="*/ 212876 h 2680305"/>
              <a:gd name="connsiteX27" fmla="*/ 3309258 w 7380514"/>
              <a:gd name="connsiteY27" fmla="*/ 67733 h 2680305"/>
              <a:gd name="connsiteX28" fmla="*/ 3497943 w 7380514"/>
              <a:gd name="connsiteY28" fmla="*/ 9676 h 2680305"/>
              <a:gd name="connsiteX29" fmla="*/ 3570515 w 7380514"/>
              <a:gd name="connsiteY29" fmla="*/ 9676 h 2680305"/>
              <a:gd name="connsiteX30" fmla="*/ 3730172 w 7380514"/>
              <a:gd name="connsiteY30" fmla="*/ 67733 h 2680305"/>
              <a:gd name="connsiteX31" fmla="*/ 3889829 w 7380514"/>
              <a:gd name="connsiteY31" fmla="*/ 212876 h 2680305"/>
              <a:gd name="connsiteX32" fmla="*/ 3933372 w 7380514"/>
              <a:gd name="connsiteY32" fmla="*/ 314476 h 2680305"/>
              <a:gd name="connsiteX33" fmla="*/ 4354286 w 7380514"/>
              <a:gd name="connsiteY33" fmla="*/ 1040190 h 2680305"/>
              <a:gd name="connsiteX34" fmla="*/ 4484915 w 7380514"/>
              <a:gd name="connsiteY34" fmla="*/ 1243390 h 2680305"/>
              <a:gd name="connsiteX35" fmla="*/ 4557486 w 7380514"/>
              <a:gd name="connsiteY35" fmla="*/ 1344990 h 2680305"/>
              <a:gd name="connsiteX36" fmla="*/ 4688115 w 7380514"/>
              <a:gd name="connsiteY36" fmla="*/ 1519162 h 2680305"/>
              <a:gd name="connsiteX37" fmla="*/ 4818743 w 7380514"/>
              <a:gd name="connsiteY37" fmla="*/ 1693333 h 2680305"/>
              <a:gd name="connsiteX38" fmla="*/ 4992915 w 7380514"/>
              <a:gd name="connsiteY38" fmla="*/ 1867505 h 2680305"/>
              <a:gd name="connsiteX39" fmla="*/ 5138058 w 7380514"/>
              <a:gd name="connsiteY39" fmla="*/ 1983619 h 2680305"/>
              <a:gd name="connsiteX40" fmla="*/ 5355772 w 7380514"/>
              <a:gd name="connsiteY40" fmla="*/ 2143276 h 2680305"/>
              <a:gd name="connsiteX41" fmla="*/ 5515429 w 7380514"/>
              <a:gd name="connsiteY41" fmla="*/ 2273905 h 2680305"/>
              <a:gd name="connsiteX42" fmla="*/ 5747658 w 7380514"/>
              <a:gd name="connsiteY42" fmla="*/ 2390019 h 2680305"/>
              <a:gd name="connsiteX43" fmla="*/ 5936343 w 7380514"/>
              <a:gd name="connsiteY43" fmla="*/ 2477105 h 2680305"/>
              <a:gd name="connsiteX44" fmla="*/ 6125029 w 7380514"/>
              <a:gd name="connsiteY44" fmla="*/ 2535162 h 2680305"/>
              <a:gd name="connsiteX45" fmla="*/ 6270172 w 7380514"/>
              <a:gd name="connsiteY45" fmla="*/ 2564190 h 2680305"/>
              <a:gd name="connsiteX46" fmla="*/ 6444343 w 7380514"/>
              <a:gd name="connsiteY46" fmla="*/ 2564190 h 2680305"/>
              <a:gd name="connsiteX47" fmla="*/ 7010400 w 7380514"/>
              <a:gd name="connsiteY47" fmla="*/ 2593219 h 2680305"/>
              <a:gd name="connsiteX48" fmla="*/ 7199086 w 7380514"/>
              <a:gd name="connsiteY48" fmla="*/ 2578705 h 2680305"/>
              <a:gd name="connsiteX49" fmla="*/ 7358743 w 7380514"/>
              <a:gd name="connsiteY49" fmla="*/ 2578705 h 2680305"/>
              <a:gd name="connsiteX50" fmla="*/ 7329715 w 7380514"/>
              <a:gd name="connsiteY50" fmla="*/ 2564190 h 2680305"/>
              <a:gd name="connsiteX0" fmla="*/ 0 w 7380514"/>
              <a:gd name="connsiteY0" fmla="*/ 2680305 h 2680305"/>
              <a:gd name="connsiteX1" fmla="*/ 116115 w 7380514"/>
              <a:gd name="connsiteY1" fmla="*/ 2665790 h 2680305"/>
              <a:gd name="connsiteX2" fmla="*/ 188686 w 7380514"/>
              <a:gd name="connsiteY2" fmla="*/ 2665790 h 2680305"/>
              <a:gd name="connsiteX3" fmla="*/ 348343 w 7380514"/>
              <a:gd name="connsiteY3" fmla="*/ 2651276 h 2680305"/>
              <a:gd name="connsiteX4" fmla="*/ 435429 w 7380514"/>
              <a:gd name="connsiteY4" fmla="*/ 2636762 h 2680305"/>
              <a:gd name="connsiteX5" fmla="*/ 566058 w 7380514"/>
              <a:gd name="connsiteY5" fmla="*/ 2607733 h 2680305"/>
              <a:gd name="connsiteX6" fmla="*/ 667658 w 7380514"/>
              <a:gd name="connsiteY6" fmla="*/ 2593219 h 2680305"/>
              <a:gd name="connsiteX7" fmla="*/ 754743 w 7380514"/>
              <a:gd name="connsiteY7" fmla="*/ 2564190 h 2680305"/>
              <a:gd name="connsiteX8" fmla="*/ 870858 w 7380514"/>
              <a:gd name="connsiteY8" fmla="*/ 2520647 h 2680305"/>
              <a:gd name="connsiteX9" fmla="*/ 943429 w 7380514"/>
              <a:gd name="connsiteY9" fmla="*/ 2506133 h 2680305"/>
              <a:gd name="connsiteX10" fmla="*/ 1132115 w 7380514"/>
              <a:gd name="connsiteY10" fmla="*/ 2433562 h 2680305"/>
              <a:gd name="connsiteX11" fmla="*/ 1277258 w 7380514"/>
              <a:gd name="connsiteY11" fmla="*/ 2360990 h 2680305"/>
              <a:gd name="connsiteX12" fmla="*/ 1465943 w 7380514"/>
              <a:gd name="connsiteY12" fmla="*/ 2259390 h 2680305"/>
              <a:gd name="connsiteX13" fmla="*/ 1669143 w 7380514"/>
              <a:gd name="connsiteY13" fmla="*/ 2114247 h 2680305"/>
              <a:gd name="connsiteX14" fmla="*/ 1901372 w 7380514"/>
              <a:gd name="connsiteY14" fmla="*/ 1925562 h 2680305"/>
              <a:gd name="connsiteX15" fmla="*/ 1959429 w 7380514"/>
              <a:gd name="connsiteY15" fmla="*/ 1823962 h 2680305"/>
              <a:gd name="connsiteX16" fmla="*/ 2046515 w 7380514"/>
              <a:gd name="connsiteY16" fmla="*/ 1751390 h 2680305"/>
              <a:gd name="connsiteX17" fmla="*/ 2148115 w 7380514"/>
              <a:gd name="connsiteY17" fmla="*/ 1649790 h 2680305"/>
              <a:gd name="connsiteX18" fmla="*/ 2235200 w 7380514"/>
              <a:gd name="connsiteY18" fmla="*/ 1533676 h 2680305"/>
              <a:gd name="connsiteX19" fmla="*/ 2351315 w 7380514"/>
              <a:gd name="connsiteY19" fmla="*/ 1374019 h 2680305"/>
              <a:gd name="connsiteX20" fmla="*/ 2438400 w 7380514"/>
              <a:gd name="connsiteY20" fmla="*/ 1257905 h 2680305"/>
              <a:gd name="connsiteX21" fmla="*/ 2496458 w 7380514"/>
              <a:gd name="connsiteY21" fmla="*/ 1156305 h 2680305"/>
              <a:gd name="connsiteX22" fmla="*/ 2667000 w 7380514"/>
              <a:gd name="connsiteY22" fmla="*/ 914400 h 2680305"/>
              <a:gd name="connsiteX23" fmla="*/ 2772229 w 7380514"/>
              <a:gd name="connsiteY23" fmla="*/ 720876 h 2680305"/>
              <a:gd name="connsiteX24" fmla="*/ 2895600 w 7380514"/>
              <a:gd name="connsiteY24" fmla="*/ 533400 h 2680305"/>
              <a:gd name="connsiteX25" fmla="*/ 3018972 w 7380514"/>
              <a:gd name="connsiteY25" fmla="*/ 372533 h 2680305"/>
              <a:gd name="connsiteX26" fmla="*/ 3135086 w 7380514"/>
              <a:gd name="connsiteY26" fmla="*/ 212876 h 2680305"/>
              <a:gd name="connsiteX27" fmla="*/ 3309258 w 7380514"/>
              <a:gd name="connsiteY27" fmla="*/ 67733 h 2680305"/>
              <a:gd name="connsiteX28" fmla="*/ 3497943 w 7380514"/>
              <a:gd name="connsiteY28" fmla="*/ 9676 h 2680305"/>
              <a:gd name="connsiteX29" fmla="*/ 3570515 w 7380514"/>
              <a:gd name="connsiteY29" fmla="*/ 9676 h 2680305"/>
              <a:gd name="connsiteX30" fmla="*/ 3730172 w 7380514"/>
              <a:gd name="connsiteY30" fmla="*/ 67733 h 2680305"/>
              <a:gd name="connsiteX31" fmla="*/ 3889829 w 7380514"/>
              <a:gd name="connsiteY31" fmla="*/ 212876 h 2680305"/>
              <a:gd name="connsiteX32" fmla="*/ 3933372 w 7380514"/>
              <a:gd name="connsiteY32" fmla="*/ 314476 h 2680305"/>
              <a:gd name="connsiteX33" fmla="*/ 4354286 w 7380514"/>
              <a:gd name="connsiteY33" fmla="*/ 1040190 h 2680305"/>
              <a:gd name="connsiteX34" fmla="*/ 4484915 w 7380514"/>
              <a:gd name="connsiteY34" fmla="*/ 1243390 h 2680305"/>
              <a:gd name="connsiteX35" fmla="*/ 4557486 w 7380514"/>
              <a:gd name="connsiteY35" fmla="*/ 1344990 h 2680305"/>
              <a:gd name="connsiteX36" fmla="*/ 4688115 w 7380514"/>
              <a:gd name="connsiteY36" fmla="*/ 1519162 h 2680305"/>
              <a:gd name="connsiteX37" fmla="*/ 4818743 w 7380514"/>
              <a:gd name="connsiteY37" fmla="*/ 1693333 h 2680305"/>
              <a:gd name="connsiteX38" fmla="*/ 4992915 w 7380514"/>
              <a:gd name="connsiteY38" fmla="*/ 1867505 h 2680305"/>
              <a:gd name="connsiteX39" fmla="*/ 5138058 w 7380514"/>
              <a:gd name="connsiteY39" fmla="*/ 1983619 h 2680305"/>
              <a:gd name="connsiteX40" fmla="*/ 5355772 w 7380514"/>
              <a:gd name="connsiteY40" fmla="*/ 2143276 h 2680305"/>
              <a:gd name="connsiteX41" fmla="*/ 5515429 w 7380514"/>
              <a:gd name="connsiteY41" fmla="*/ 2273905 h 2680305"/>
              <a:gd name="connsiteX42" fmla="*/ 5747658 w 7380514"/>
              <a:gd name="connsiteY42" fmla="*/ 2390019 h 2680305"/>
              <a:gd name="connsiteX43" fmla="*/ 5936343 w 7380514"/>
              <a:gd name="connsiteY43" fmla="*/ 2477105 h 2680305"/>
              <a:gd name="connsiteX44" fmla="*/ 6125029 w 7380514"/>
              <a:gd name="connsiteY44" fmla="*/ 2535162 h 2680305"/>
              <a:gd name="connsiteX45" fmla="*/ 6270172 w 7380514"/>
              <a:gd name="connsiteY45" fmla="*/ 2564190 h 2680305"/>
              <a:gd name="connsiteX46" fmla="*/ 6444343 w 7380514"/>
              <a:gd name="connsiteY46" fmla="*/ 2564190 h 2680305"/>
              <a:gd name="connsiteX47" fmla="*/ 7010400 w 7380514"/>
              <a:gd name="connsiteY47" fmla="*/ 2593219 h 2680305"/>
              <a:gd name="connsiteX48" fmla="*/ 7199086 w 7380514"/>
              <a:gd name="connsiteY48" fmla="*/ 2578705 h 2680305"/>
              <a:gd name="connsiteX49" fmla="*/ 7358743 w 7380514"/>
              <a:gd name="connsiteY49" fmla="*/ 2578705 h 2680305"/>
              <a:gd name="connsiteX50" fmla="*/ 7329715 w 7380514"/>
              <a:gd name="connsiteY50" fmla="*/ 2564190 h 2680305"/>
              <a:gd name="connsiteX0" fmla="*/ 0 w 7380514"/>
              <a:gd name="connsiteY0" fmla="*/ 2680305 h 2680305"/>
              <a:gd name="connsiteX1" fmla="*/ 116115 w 7380514"/>
              <a:gd name="connsiteY1" fmla="*/ 2665790 h 2680305"/>
              <a:gd name="connsiteX2" fmla="*/ 188686 w 7380514"/>
              <a:gd name="connsiteY2" fmla="*/ 2665790 h 2680305"/>
              <a:gd name="connsiteX3" fmla="*/ 348343 w 7380514"/>
              <a:gd name="connsiteY3" fmla="*/ 2651276 h 2680305"/>
              <a:gd name="connsiteX4" fmla="*/ 435429 w 7380514"/>
              <a:gd name="connsiteY4" fmla="*/ 2636762 h 2680305"/>
              <a:gd name="connsiteX5" fmla="*/ 566058 w 7380514"/>
              <a:gd name="connsiteY5" fmla="*/ 2607733 h 2680305"/>
              <a:gd name="connsiteX6" fmla="*/ 667658 w 7380514"/>
              <a:gd name="connsiteY6" fmla="*/ 2593219 h 2680305"/>
              <a:gd name="connsiteX7" fmla="*/ 754743 w 7380514"/>
              <a:gd name="connsiteY7" fmla="*/ 2564190 h 2680305"/>
              <a:gd name="connsiteX8" fmla="*/ 870858 w 7380514"/>
              <a:gd name="connsiteY8" fmla="*/ 2520647 h 2680305"/>
              <a:gd name="connsiteX9" fmla="*/ 943429 w 7380514"/>
              <a:gd name="connsiteY9" fmla="*/ 2506133 h 2680305"/>
              <a:gd name="connsiteX10" fmla="*/ 1132115 w 7380514"/>
              <a:gd name="connsiteY10" fmla="*/ 2433562 h 2680305"/>
              <a:gd name="connsiteX11" fmla="*/ 1277258 w 7380514"/>
              <a:gd name="connsiteY11" fmla="*/ 2360990 h 2680305"/>
              <a:gd name="connsiteX12" fmla="*/ 1465943 w 7380514"/>
              <a:gd name="connsiteY12" fmla="*/ 2259390 h 2680305"/>
              <a:gd name="connsiteX13" fmla="*/ 1669143 w 7380514"/>
              <a:gd name="connsiteY13" fmla="*/ 2114247 h 2680305"/>
              <a:gd name="connsiteX14" fmla="*/ 1901372 w 7380514"/>
              <a:gd name="connsiteY14" fmla="*/ 1925562 h 2680305"/>
              <a:gd name="connsiteX15" fmla="*/ 1959429 w 7380514"/>
              <a:gd name="connsiteY15" fmla="*/ 1823962 h 2680305"/>
              <a:gd name="connsiteX16" fmla="*/ 2046515 w 7380514"/>
              <a:gd name="connsiteY16" fmla="*/ 1751390 h 2680305"/>
              <a:gd name="connsiteX17" fmla="*/ 2148115 w 7380514"/>
              <a:gd name="connsiteY17" fmla="*/ 1649790 h 2680305"/>
              <a:gd name="connsiteX18" fmla="*/ 2235200 w 7380514"/>
              <a:gd name="connsiteY18" fmla="*/ 1533676 h 2680305"/>
              <a:gd name="connsiteX19" fmla="*/ 2351315 w 7380514"/>
              <a:gd name="connsiteY19" fmla="*/ 1374019 h 2680305"/>
              <a:gd name="connsiteX20" fmla="*/ 2438400 w 7380514"/>
              <a:gd name="connsiteY20" fmla="*/ 1257905 h 2680305"/>
              <a:gd name="connsiteX21" fmla="*/ 2496458 w 7380514"/>
              <a:gd name="connsiteY21" fmla="*/ 1156305 h 2680305"/>
              <a:gd name="connsiteX22" fmla="*/ 2667000 w 7380514"/>
              <a:gd name="connsiteY22" fmla="*/ 914400 h 2680305"/>
              <a:gd name="connsiteX23" fmla="*/ 2895600 w 7380514"/>
              <a:gd name="connsiteY23" fmla="*/ 533400 h 2680305"/>
              <a:gd name="connsiteX24" fmla="*/ 3018972 w 7380514"/>
              <a:gd name="connsiteY24" fmla="*/ 372533 h 2680305"/>
              <a:gd name="connsiteX25" fmla="*/ 3135086 w 7380514"/>
              <a:gd name="connsiteY25" fmla="*/ 212876 h 2680305"/>
              <a:gd name="connsiteX26" fmla="*/ 3309258 w 7380514"/>
              <a:gd name="connsiteY26" fmla="*/ 67733 h 2680305"/>
              <a:gd name="connsiteX27" fmla="*/ 3497943 w 7380514"/>
              <a:gd name="connsiteY27" fmla="*/ 9676 h 2680305"/>
              <a:gd name="connsiteX28" fmla="*/ 3570515 w 7380514"/>
              <a:gd name="connsiteY28" fmla="*/ 9676 h 2680305"/>
              <a:gd name="connsiteX29" fmla="*/ 3730172 w 7380514"/>
              <a:gd name="connsiteY29" fmla="*/ 67733 h 2680305"/>
              <a:gd name="connsiteX30" fmla="*/ 3889829 w 7380514"/>
              <a:gd name="connsiteY30" fmla="*/ 212876 h 2680305"/>
              <a:gd name="connsiteX31" fmla="*/ 3933372 w 7380514"/>
              <a:gd name="connsiteY31" fmla="*/ 314476 h 2680305"/>
              <a:gd name="connsiteX32" fmla="*/ 4354286 w 7380514"/>
              <a:gd name="connsiteY32" fmla="*/ 1040190 h 2680305"/>
              <a:gd name="connsiteX33" fmla="*/ 4484915 w 7380514"/>
              <a:gd name="connsiteY33" fmla="*/ 1243390 h 2680305"/>
              <a:gd name="connsiteX34" fmla="*/ 4557486 w 7380514"/>
              <a:gd name="connsiteY34" fmla="*/ 1344990 h 2680305"/>
              <a:gd name="connsiteX35" fmla="*/ 4688115 w 7380514"/>
              <a:gd name="connsiteY35" fmla="*/ 1519162 h 2680305"/>
              <a:gd name="connsiteX36" fmla="*/ 4818743 w 7380514"/>
              <a:gd name="connsiteY36" fmla="*/ 1693333 h 2680305"/>
              <a:gd name="connsiteX37" fmla="*/ 4992915 w 7380514"/>
              <a:gd name="connsiteY37" fmla="*/ 1867505 h 2680305"/>
              <a:gd name="connsiteX38" fmla="*/ 5138058 w 7380514"/>
              <a:gd name="connsiteY38" fmla="*/ 1983619 h 2680305"/>
              <a:gd name="connsiteX39" fmla="*/ 5355772 w 7380514"/>
              <a:gd name="connsiteY39" fmla="*/ 2143276 h 2680305"/>
              <a:gd name="connsiteX40" fmla="*/ 5515429 w 7380514"/>
              <a:gd name="connsiteY40" fmla="*/ 2273905 h 2680305"/>
              <a:gd name="connsiteX41" fmla="*/ 5747658 w 7380514"/>
              <a:gd name="connsiteY41" fmla="*/ 2390019 h 2680305"/>
              <a:gd name="connsiteX42" fmla="*/ 5936343 w 7380514"/>
              <a:gd name="connsiteY42" fmla="*/ 2477105 h 2680305"/>
              <a:gd name="connsiteX43" fmla="*/ 6125029 w 7380514"/>
              <a:gd name="connsiteY43" fmla="*/ 2535162 h 2680305"/>
              <a:gd name="connsiteX44" fmla="*/ 6270172 w 7380514"/>
              <a:gd name="connsiteY44" fmla="*/ 2564190 h 2680305"/>
              <a:gd name="connsiteX45" fmla="*/ 6444343 w 7380514"/>
              <a:gd name="connsiteY45" fmla="*/ 2564190 h 2680305"/>
              <a:gd name="connsiteX46" fmla="*/ 7010400 w 7380514"/>
              <a:gd name="connsiteY46" fmla="*/ 2593219 h 2680305"/>
              <a:gd name="connsiteX47" fmla="*/ 7199086 w 7380514"/>
              <a:gd name="connsiteY47" fmla="*/ 2578705 h 2680305"/>
              <a:gd name="connsiteX48" fmla="*/ 7358743 w 7380514"/>
              <a:gd name="connsiteY48" fmla="*/ 2578705 h 2680305"/>
              <a:gd name="connsiteX49" fmla="*/ 7329715 w 7380514"/>
              <a:gd name="connsiteY49" fmla="*/ 2564190 h 2680305"/>
              <a:gd name="connsiteX0" fmla="*/ 0 w 7380514"/>
              <a:gd name="connsiteY0" fmla="*/ 2680305 h 2680305"/>
              <a:gd name="connsiteX1" fmla="*/ 116115 w 7380514"/>
              <a:gd name="connsiteY1" fmla="*/ 2665790 h 2680305"/>
              <a:gd name="connsiteX2" fmla="*/ 188686 w 7380514"/>
              <a:gd name="connsiteY2" fmla="*/ 2665790 h 2680305"/>
              <a:gd name="connsiteX3" fmla="*/ 348343 w 7380514"/>
              <a:gd name="connsiteY3" fmla="*/ 2651276 h 2680305"/>
              <a:gd name="connsiteX4" fmla="*/ 435429 w 7380514"/>
              <a:gd name="connsiteY4" fmla="*/ 2636762 h 2680305"/>
              <a:gd name="connsiteX5" fmla="*/ 566058 w 7380514"/>
              <a:gd name="connsiteY5" fmla="*/ 2607733 h 2680305"/>
              <a:gd name="connsiteX6" fmla="*/ 667658 w 7380514"/>
              <a:gd name="connsiteY6" fmla="*/ 2593219 h 2680305"/>
              <a:gd name="connsiteX7" fmla="*/ 754743 w 7380514"/>
              <a:gd name="connsiteY7" fmla="*/ 2564190 h 2680305"/>
              <a:gd name="connsiteX8" fmla="*/ 870858 w 7380514"/>
              <a:gd name="connsiteY8" fmla="*/ 2520647 h 2680305"/>
              <a:gd name="connsiteX9" fmla="*/ 943429 w 7380514"/>
              <a:gd name="connsiteY9" fmla="*/ 2506133 h 2680305"/>
              <a:gd name="connsiteX10" fmla="*/ 1132115 w 7380514"/>
              <a:gd name="connsiteY10" fmla="*/ 2433562 h 2680305"/>
              <a:gd name="connsiteX11" fmla="*/ 1277258 w 7380514"/>
              <a:gd name="connsiteY11" fmla="*/ 2360990 h 2680305"/>
              <a:gd name="connsiteX12" fmla="*/ 1465943 w 7380514"/>
              <a:gd name="connsiteY12" fmla="*/ 2259390 h 2680305"/>
              <a:gd name="connsiteX13" fmla="*/ 1669143 w 7380514"/>
              <a:gd name="connsiteY13" fmla="*/ 2114247 h 2680305"/>
              <a:gd name="connsiteX14" fmla="*/ 1901372 w 7380514"/>
              <a:gd name="connsiteY14" fmla="*/ 1925562 h 2680305"/>
              <a:gd name="connsiteX15" fmla="*/ 1959429 w 7380514"/>
              <a:gd name="connsiteY15" fmla="*/ 1823962 h 2680305"/>
              <a:gd name="connsiteX16" fmla="*/ 2046515 w 7380514"/>
              <a:gd name="connsiteY16" fmla="*/ 1751390 h 2680305"/>
              <a:gd name="connsiteX17" fmla="*/ 2148115 w 7380514"/>
              <a:gd name="connsiteY17" fmla="*/ 1649790 h 2680305"/>
              <a:gd name="connsiteX18" fmla="*/ 2235200 w 7380514"/>
              <a:gd name="connsiteY18" fmla="*/ 1533676 h 2680305"/>
              <a:gd name="connsiteX19" fmla="*/ 2351315 w 7380514"/>
              <a:gd name="connsiteY19" fmla="*/ 1374019 h 2680305"/>
              <a:gd name="connsiteX20" fmla="*/ 2496458 w 7380514"/>
              <a:gd name="connsiteY20" fmla="*/ 1156305 h 2680305"/>
              <a:gd name="connsiteX21" fmla="*/ 2667000 w 7380514"/>
              <a:gd name="connsiteY21" fmla="*/ 914400 h 2680305"/>
              <a:gd name="connsiteX22" fmla="*/ 2895600 w 7380514"/>
              <a:gd name="connsiteY22" fmla="*/ 533400 h 2680305"/>
              <a:gd name="connsiteX23" fmla="*/ 3018972 w 7380514"/>
              <a:gd name="connsiteY23" fmla="*/ 372533 h 2680305"/>
              <a:gd name="connsiteX24" fmla="*/ 3135086 w 7380514"/>
              <a:gd name="connsiteY24" fmla="*/ 212876 h 2680305"/>
              <a:gd name="connsiteX25" fmla="*/ 3309258 w 7380514"/>
              <a:gd name="connsiteY25" fmla="*/ 67733 h 2680305"/>
              <a:gd name="connsiteX26" fmla="*/ 3497943 w 7380514"/>
              <a:gd name="connsiteY26" fmla="*/ 9676 h 2680305"/>
              <a:gd name="connsiteX27" fmla="*/ 3570515 w 7380514"/>
              <a:gd name="connsiteY27" fmla="*/ 9676 h 2680305"/>
              <a:gd name="connsiteX28" fmla="*/ 3730172 w 7380514"/>
              <a:gd name="connsiteY28" fmla="*/ 67733 h 2680305"/>
              <a:gd name="connsiteX29" fmla="*/ 3889829 w 7380514"/>
              <a:gd name="connsiteY29" fmla="*/ 212876 h 2680305"/>
              <a:gd name="connsiteX30" fmla="*/ 3933372 w 7380514"/>
              <a:gd name="connsiteY30" fmla="*/ 314476 h 2680305"/>
              <a:gd name="connsiteX31" fmla="*/ 4354286 w 7380514"/>
              <a:gd name="connsiteY31" fmla="*/ 1040190 h 2680305"/>
              <a:gd name="connsiteX32" fmla="*/ 4484915 w 7380514"/>
              <a:gd name="connsiteY32" fmla="*/ 1243390 h 2680305"/>
              <a:gd name="connsiteX33" fmla="*/ 4557486 w 7380514"/>
              <a:gd name="connsiteY33" fmla="*/ 1344990 h 2680305"/>
              <a:gd name="connsiteX34" fmla="*/ 4688115 w 7380514"/>
              <a:gd name="connsiteY34" fmla="*/ 1519162 h 2680305"/>
              <a:gd name="connsiteX35" fmla="*/ 4818743 w 7380514"/>
              <a:gd name="connsiteY35" fmla="*/ 1693333 h 2680305"/>
              <a:gd name="connsiteX36" fmla="*/ 4992915 w 7380514"/>
              <a:gd name="connsiteY36" fmla="*/ 1867505 h 2680305"/>
              <a:gd name="connsiteX37" fmla="*/ 5138058 w 7380514"/>
              <a:gd name="connsiteY37" fmla="*/ 1983619 h 2680305"/>
              <a:gd name="connsiteX38" fmla="*/ 5355772 w 7380514"/>
              <a:gd name="connsiteY38" fmla="*/ 2143276 h 2680305"/>
              <a:gd name="connsiteX39" fmla="*/ 5515429 w 7380514"/>
              <a:gd name="connsiteY39" fmla="*/ 2273905 h 2680305"/>
              <a:gd name="connsiteX40" fmla="*/ 5747658 w 7380514"/>
              <a:gd name="connsiteY40" fmla="*/ 2390019 h 2680305"/>
              <a:gd name="connsiteX41" fmla="*/ 5936343 w 7380514"/>
              <a:gd name="connsiteY41" fmla="*/ 2477105 h 2680305"/>
              <a:gd name="connsiteX42" fmla="*/ 6125029 w 7380514"/>
              <a:gd name="connsiteY42" fmla="*/ 2535162 h 2680305"/>
              <a:gd name="connsiteX43" fmla="*/ 6270172 w 7380514"/>
              <a:gd name="connsiteY43" fmla="*/ 2564190 h 2680305"/>
              <a:gd name="connsiteX44" fmla="*/ 6444343 w 7380514"/>
              <a:gd name="connsiteY44" fmla="*/ 2564190 h 2680305"/>
              <a:gd name="connsiteX45" fmla="*/ 7010400 w 7380514"/>
              <a:gd name="connsiteY45" fmla="*/ 2593219 h 2680305"/>
              <a:gd name="connsiteX46" fmla="*/ 7199086 w 7380514"/>
              <a:gd name="connsiteY46" fmla="*/ 2578705 h 2680305"/>
              <a:gd name="connsiteX47" fmla="*/ 7358743 w 7380514"/>
              <a:gd name="connsiteY47" fmla="*/ 2578705 h 2680305"/>
              <a:gd name="connsiteX48" fmla="*/ 7329715 w 7380514"/>
              <a:gd name="connsiteY48" fmla="*/ 2564190 h 2680305"/>
              <a:gd name="connsiteX0" fmla="*/ 0 w 7380514"/>
              <a:gd name="connsiteY0" fmla="*/ 2680305 h 2680305"/>
              <a:gd name="connsiteX1" fmla="*/ 116115 w 7380514"/>
              <a:gd name="connsiteY1" fmla="*/ 2665790 h 2680305"/>
              <a:gd name="connsiteX2" fmla="*/ 188686 w 7380514"/>
              <a:gd name="connsiteY2" fmla="*/ 2665790 h 2680305"/>
              <a:gd name="connsiteX3" fmla="*/ 348343 w 7380514"/>
              <a:gd name="connsiteY3" fmla="*/ 2651276 h 2680305"/>
              <a:gd name="connsiteX4" fmla="*/ 435429 w 7380514"/>
              <a:gd name="connsiteY4" fmla="*/ 2636762 h 2680305"/>
              <a:gd name="connsiteX5" fmla="*/ 566058 w 7380514"/>
              <a:gd name="connsiteY5" fmla="*/ 2607733 h 2680305"/>
              <a:gd name="connsiteX6" fmla="*/ 667658 w 7380514"/>
              <a:gd name="connsiteY6" fmla="*/ 2593219 h 2680305"/>
              <a:gd name="connsiteX7" fmla="*/ 754743 w 7380514"/>
              <a:gd name="connsiteY7" fmla="*/ 2564190 h 2680305"/>
              <a:gd name="connsiteX8" fmla="*/ 870858 w 7380514"/>
              <a:gd name="connsiteY8" fmla="*/ 2520647 h 2680305"/>
              <a:gd name="connsiteX9" fmla="*/ 943429 w 7380514"/>
              <a:gd name="connsiteY9" fmla="*/ 2506133 h 2680305"/>
              <a:gd name="connsiteX10" fmla="*/ 1132115 w 7380514"/>
              <a:gd name="connsiteY10" fmla="*/ 2433562 h 2680305"/>
              <a:gd name="connsiteX11" fmla="*/ 1277258 w 7380514"/>
              <a:gd name="connsiteY11" fmla="*/ 2360990 h 2680305"/>
              <a:gd name="connsiteX12" fmla="*/ 1465943 w 7380514"/>
              <a:gd name="connsiteY12" fmla="*/ 2259390 h 2680305"/>
              <a:gd name="connsiteX13" fmla="*/ 1669143 w 7380514"/>
              <a:gd name="connsiteY13" fmla="*/ 2114247 h 2680305"/>
              <a:gd name="connsiteX14" fmla="*/ 1901372 w 7380514"/>
              <a:gd name="connsiteY14" fmla="*/ 1925562 h 2680305"/>
              <a:gd name="connsiteX15" fmla="*/ 1959429 w 7380514"/>
              <a:gd name="connsiteY15" fmla="*/ 1823962 h 2680305"/>
              <a:gd name="connsiteX16" fmla="*/ 2046515 w 7380514"/>
              <a:gd name="connsiteY16" fmla="*/ 1751390 h 2680305"/>
              <a:gd name="connsiteX17" fmla="*/ 2148115 w 7380514"/>
              <a:gd name="connsiteY17" fmla="*/ 1649790 h 2680305"/>
              <a:gd name="connsiteX18" fmla="*/ 2351315 w 7380514"/>
              <a:gd name="connsiteY18" fmla="*/ 1374019 h 2680305"/>
              <a:gd name="connsiteX19" fmla="*/ 2496458 w 7380514"/>
              <a:gd name="connsiteY19" fmla="*/ 1156305 h 2680305"/>
              <a:gd name="connsiteX20" fmla="*/ 2667000 w 7380514"/>
              <a:gd name="connsiteY20" fmla="*/ 914400 h 2680305"/>
              <a:gd name="connsiteX21" fmla="*/ 2895600 w 7380514"/>
              <a:gd name="connsiteY21" fmla="*/ 533400 h 2680305"/>
              <a:gd name="connsiteX22" fmla="*/ 3018972 w 7380514"/>
              <a:gd name="connsiteY22" fmla="*/ 372533 h 2680305"/>
              <a:gd name="connsiteX23" fmla="*/ 3135086 w 7380514"/>
              <a:gd name="connsiteY23" fmla="*/ 212876 h 2680305"/>
              <a:gd name="connsiteX24" fmla="*/ 3309258 w 7380514"/>
              <a:gd name="connsiteY24" fmla="*/ 67733 h 2680305"/>
              <a:gd name="connsiteX25" fmla="*/ 3497943 w 7380514"/>
              <a:gd name="connsiteY25" fmla="*/ 9676 h 2680305"/>
              <a:gd name="connsiteX26" fmla="*/ 3570515 w 7380514"/>
              <a:gd name="connsiteY26" fmla="*/ 9676 h 2680305"/>
              <a:gd name="connsiteX27" fmla="*/ 3730172 w 7380514"/>
              <a:gd name="connsiteY27" fmla="*/ 67733 h 2680305"/>
              <a:gd name="connsiteX28" fmla="*/ 3889829 w 7380514"/>
              <a:gd name="connsiteY28" fmla="*/ 212876 h 2680305"/>
              <a:gd name="connsiteX29" fmla="*/ 3933372 w 7380514"/>
              <a:gd name="connsiteY29" fmla="*/ 314476 h 2680305"/>
              <a:gd name="connsiteX30" fmla="*/ 4354286 w 7380514"/>
              <a:gd name="connsiteY30" fmla="*/ 1040190 h 2680305"/>
              <a:gd name="connsiteX31" fmla="*/ 4484915 w 7380514"/>
              <a:gd name="connsiteY31" fmla="*/ 1243390 h 2680305"/>
              <a:gd name="connsiteX32" fmla="*/ 4557486 w 7380514"/>
              <a:gd name="connsiteY32" fmla="*/ 1344990 h 2680305"/>
              <a:gd name="connsiteX33" fmla="*/ 4688115 w 7380514"/>
              <a:gd name="connsiteY33" fmla="*/ 1519162 h 2680305"/>
              <a:gd name="connsiteX34" fmla="*/ 4818743 w 7380514"/>
              <a:gd name="connsiteY34" fmla="*/ 1693333 h 2680305"/>
              <a:gd name="connsiteX35" fmla="*/ 4992915 w 7380514"/>
              <a:gd name="connsiteY35" fmla="*/ 1867505 h 2680305"/>
              <a:gd name="connsiteX36" fmla="*/ 5138058 w 7380514"/>
              <a:gd name="connsiteY36" fmla="*/ 1983619 h 2680305"/>
              <a:gd name="connsiteX37" fmla="*/ 5355772 w 7380514"/>
              <a:gd name="connsiteY37" fmla="*/ 2143276 h 2680305"/>
              <a:gd name="connsiteX38" fmla="*/ 5515429 w 7380514"/>
              <a:gd name="connsiteY38" fmla="*/ 2273905 h 2680305"/>
              <a:gd name="connsiteX39" fmla="*/ 5747658 w 7380514"/>
              <a:gd name="connsiteY39" fmla="*/ 2390019 h 2680305"/>
              <a:gd name="connsiteX40" fmla="*/ 5936343 w 7380514"/>
              <a:gd name="connsiteY40" fmla="*/ 2477105 h 2680305"/>
              <a:gd name="connsiteX41" fmla="*/ 6125029 w 7380514"/>
              <a:gd name="connsiteY41" fmla="*/ 2535162 h 2680305"/>
              <a:gd name="connsiteX42" fmla="*/ 6270172 w 7380514"/>
              <a:gd name="connsiteY42" fmla="*/ 2564190 h 2680305"/>
              <a:gd name="connsiteX43" fmla="*/ 6444343 w 7380514"/>
              <a:gd name="connsiteY43" fmla="*/ 2564190 h 2680305"/>
              <a:gd name="connsiteX44" fmla="*/ 7010400 w 7380514"/>
              <a:gd name="connsiteY44" fmla="*/ 2593219 h 2680305"/>
              <a:gd name="connsiteX45" fmla="*/ 7199086 w 7380514"/>
              <a:gd name="connsiteY45" fmla="*/ 2578705 h 2680305"/>
              <a:gd name="connsiteX46" fmla="*/ 7358743 w 7380514"/>
              <a:gd name="connsiteY46" fmla="*/ 2578705 h 2680305"/>
              <a:gd name="connsiteX47" fmla="*/ 7329715 w 7380514"/>
              <a:gd name="connsiteY47" fmla="*/ 2564190 h 2680305"/>
              <a:gd name="connsiteX0" fmla="*/ 0 w 7380514"/>
              <a:gd name="connsiteY0" fmla="*/ 2680305 h 2680305"/>
              <a:gd name="connsiteX1" fmla="*/ 116115 w 7380514"/>
              <a:gd name="connsiteY1" fmla="*/ 2665790 h 2680305"/>
              <a:gd name="connsiteX2" fmla="*/ 188686 w 7380514"/>
              <a:gd name="connsiteY2" fmla="*/ 2665790 h 2680305"/>
              <a:gd name="connsiteX3" fmla="*/ 348343 w 7380514"/>
              <a:gd name="connsiteY3" fmla="*/ 2651276 h 2680305"/>
              <a:gd name="connsiteX4" fmla="*/ 435429 w 7380514"/>
              <a:gd name="connsiteY4" fmla="*/ 2636762 h 2680305"/>
              <a:gd name="connsiteX5" fmla="*/ 566058 w 7380514"/>
              <a:gd name="connsiteY5" fmla="*/ 2607733 h 2680305"/>
              <a:gd name="connsiteX6" fmla="*/ 667658 w 7380514"/>
              <a:gd name="connsiteY6" fmla="*/ 2593219 h 2680305"/>
              <a:gd name="connsiteX7" fmla="*/ 754743 w 7380514"/>
              <a:gd name="connsiteY7" fmla="*/ 2564190 h 2680305"/>
              <a:gd name="connsiteX8" fmla="*/ 870858 w 7380514"/>
              <a:gd name="connsiteY8" fmla="*/ 2520647 h 2680305"/>
              <a:gd name="connsiteX9" fmla="*/ 943429 w 7380514"/>
              <a:gd name="connsiteY9" fmla="*/ 2506133 h 2680305"/>
              <a:gd name="connsiteX10" fmla="*/ 1132115 w 7380514"/>
              <a:gd name="connsiteY10" fmla="*/ 2433562 h 2680305"/>
              <a:gd name="connsiteX11" fmla="*/ 1277258 w 7380514"/>
              <a:gd name="connsiteY11" fmla="*/ 2360990 h 2680305"/>
              <a:gd name="connsiteX12" fmla="*/ 1465943 w 7380514"/>
              <a:gd name="connsiteY12" fmla="*/ 2259390 h 2680305"/>
              <a:gd name="connsiteX13" fmla="*/ 1669143 w 7380514"/>
              <a:gd name="connsiteY13" fmla="*/ 2114247 h 2680305"/>
              <a:gd name="connsiteX14" fmla="*/ 1901372 w 7380514"/>
              <a:gd name="connsiteY14" fmla="*/ 1925562 h 2680305"/>
              <a:gd name="connsiteX15" fmla="*/ 1959429 w 7380514"/>
              <a:gd name="connsiteY15" fmla="*/ 1823962 h 2680305"/>
              <a:gd name="connsiteX16" fmla="*/ 2046515 w 7380514"/>
              <a:gd name="connsiteY16" fmla="*/ 1751390 h 2680305"/>
              <a:gd name="connsiteX17" fmla="*/ 2148115 w 7380514"/>
              <a:gd name="connsiteY17" fmla="*/ 1649790 h 2680305"/>
              <a:gd name="connsiteX18" fmla="*/ 2351315 w 7380514"/>
              <a:gd name="connsiteY18" fmla="*/ 1374019 h 2680305"/>
              <a:gd name="connsiteX19" fmla="*/ 2496458 w 7380514"/>
              <a:gd name="connsiteY19" fmla="*/ 1156305 h 2680305"/>
              <a:gd name="connsiteX20" fmla="*/ 2667000 w 7380514"/>
              <a:gd name="connsiteY20" fmla="*/ 914400 h 2680305"/>
              <a:gd name="connsiteX21" fmla="*/ 2895600 w 7380514"/>
              <a:gd name="connsiteY21" fmla="*/ 533400 h 2680305"/>
              <a:gd name="connsiteX22" fmla="*/ 3018972 w 7380514"/>
              <a:gd name="connsiteY22" fmla="*/ 372533 h 2680305"/>
              <a:gd name="connsiteX23" fmla="*/ 3135086 w 7380514"/>
              <a:gd name="connsiteY23" fmla="*/ 212876 h 2680305"/>
              <a:gd name="connsiteX24" fmla="*/ 3309258 w 7380514"/>
              <a:gd name="connsiteY24" fmla="*/ 67733 h 2680305"/>
              <a:gd name="connsiteX25" fmla="*/ 3497943 w 7380514"/>
              <a:gd name="connsiteY25" fmla="*/ 9676 h 2680305"/>
              <a:gd name="connsiteX26" fmla="*/ 3570515 w 7380514"/>
              <a:gd name="connsiteY26" fmla="*/ 9676 h 2680305"/>
              <a:gd name="connsiteX27" fmla="*/ 3730172 w 7380514"/>
              <a:gd name="connsiteY27" fmla="*/ 67733 h 2680305"/>
              <a:gd name="connsiteX28" fmla="*/ 3889829 w 7380514"/>
              <a:gd name="connsiteY28" fmla="*/ 212876 h 2680305"/>
              <a:gd name="connsiteX29" fmla="*/ 4354286 w 7380514"/>
              <a:gd name="connsiteY29" fmla="*/ 1040190 h 2680305"/>
              <a:gd name="connsiteX30" fmla="*/ 4484915 w 7380514"/>
              <a:gd name="connsiteY30" fmla="*/ 1243390 h 2680305"/>
              <a:gd name="connsiteX31" fmla="*/ 4557486 w 7380514"/>
              <a:gd name="connsiteY31" fmla="*/ 1344990 h 2680305"/>
              <a:gd name="connsiteX32" fmla="*/ 4688115 w 7380514"/>
              <a:gd name="connsiteY32" fmla="*/ 1519162 h 2680305"/>
              <a:gd name="connsiteX33" fmla="*/ 4818743 w 7380514"/>
              <a:gd name="connsiteY33" fmla="*/ 1693333 h 2680305"/>
              <a:gd name="connsiteX34" fmla="*/ 4992915 w 7380514"/>
              <a:gd name="connsiteY34" fmla="*/ 1867505 h 2680305"/>
              <a:gd name="connsiteX35" fmla="*/ 5138058 w 7380514"/>
              <a:gd name="connsiteY35" fmla="*/ 1983619 h 2680305"/>
              <a:gd name="connsiteX36" fmla="*/ 5355772 w 7380514"/>
              <a:gd name="connsiteY36" fmla="*/ 2143276 h 2680305"/>
              <a:gd name="connsiteX37" fmla="*/ 5515429 w 7380514"/>
              <a:gd name="connsiteY37" fmla="*/ 2273905 h 2680305"/>
              <a:gd name="connsiteX38" fmla="*/ 5747658 w 7380514"/>
              <a:gd name="connsiteY38" fmla="*/ 2390019 h 2680305"/>
              <a:gd name="connsiteX39" fmla="*/ 5936343 w 7380514"/>
              <a:gd name="connsiteY39" fmla="*/ 2477105 h 2680305"/>
              <a:gd name="connsiteX40" fmla="*/ 6125029 w 7380514"/>
              <a:gd name="connsiteY40" fmla="*/ 2535162 h 2680305"/>
              <a:gd name="connsiteX41" fmla="*/ 6270172 w 7380514"/>
              <a:gd name="connsiteY41" fmla="*/ 2564190 h 2680305"/>
              <a:gd name="connsiteX42" fmla="*/ 6444343 w 7380514"/>
              <a:gd name="connsiteY42" fmla="*/ 2564190 h 2680305"/>
              <a:gd name="connsiteX43" fmla="*/ 7010400 w 7380514"/>
              <a:gd name="connsiteY43" fmla="*/ 2593219 h 2680305"/>
              <a:gd name="connsiteX44" fmla="*/ 7199086 w 7380514"/>
              <a:gd name="connsiteY44" fmla="*/ 2578705 h 2680305"/>
              <a:gd name="connsiteX45" fmla="*/ 7358743 w 7380514"/>
              <a:gd name="connsiteY45" fmla="*/ 2578705 h 2680305"/>
              <a:gd name="connsiteX46" fmla="*/ 7329715 w 7380514"/>
              <a:gd name="connsiteY46" fmla="*/ 2564190 h 2680305"/>
              <a:gd name="connsiteX0" fmla="*/ 0 w 7380514"/>
              <a:gd name="connsiteY0" fmla="*/ 2680305 h 2680305"/>
              <a:gd name="connsiteX1" fmla="*/ 116115 w 7380514"/>
              <a:gd name="connsiteY1" fmla="*/ 2665790 h 2680305"/>
              <a:gd name="connsiteX2" fmla="*/ 188686 w 7380514"/>
              <a:gd name="connsiteY2" fmla="*/ 2665790 h 2680305"/>
              <a:gd name="connsiteX3" fmla="*/ 348343 w 7380514"/>
              <a:gd name="connsiteY3" fmla="*/ 2651276 h 2680305"/>
              <a:gd name="connsiteX4" fmla="*/ 435429 w 7380514"/>
              <a:gd name="connsiteY4" fmla="*/ 2636762 h 2680305"/>
              <a:gd name="connsiteX5" fmla="*/ 566058 w 7380514"/>
              <a:gd name="connsiteY5" fmla="*/ 2607733 h 2680305"/>
              <a:gd name="connsiteX6" fmla="*/ 667658 w 7380514"/>
              <a:gd name="connsiteY6" fmla="*/ 2593219 h 2680305"/>
              <a:gd name="connsiteX7" fmla="*/ 754743 w 7380514"/>
              <a:gd name="connsiteY7" fmla="*/ 2564190 h 2680305"/>
              <a:gd name="connsiteX8" fmla="*/ 870858 w 7380514"/>
              <a:gd name="connsiteY8" fmla="*/ 2520647 h 2680305"/>
              <a:gd name="connsiteX9" fmla="*/ 943429 w 7380514"/>
              <a:gd name="connsiteY9" fmla="*/ 2506133 h 2680305"/>
              <a:gd name="connsiteX10" fmla="*/ 1132115 w 7380514"/>
              <a:gd name="connsiteY10" fmla="*/ 2433562 h 2680305"/>
              <a:gd name="connsiteX11" fmla="*/ 1277258 w 7380514"/>
              <a:gd name="connsiteY11" fmla="*/ 2360990 h 2680305"/>
              <a:gd name="connsiteX12" fmla="*/ 1465943 w 7380514"/>
              <a:gd name="connsiteY12" fmla="*/ 2259390 h 2680305"/>
              <a:gd name="connsiteX13" fmla="*/ 1669143 w 7380514"/>
              <a:gd name="connsiteY13" fmla="*/ 2114247 h 2680305"/>
              <a:gd name="connsiteX14" fmla="*/ 1901372 w 7380514"/>
              <a:gd name="connsiteY14" fmla="*/ 1925562 h 2680305"/>
              <a:gd name="connsiteX15" fmla="*/ 2046515 w 7380514"/>
              <a:gd name="connsiteY15" fmla="*/ 1751390 h 2680305"/>
              <a:gd name="connsiteX16" fmla="*/ 2148115 w 7380514"/>
              <a:gd name="connsiteY16" fmla="*/ 1649790 h 2680305"/>
              <a:gd name="connsiteX17" fmla="*/ 2351315 w 7380514"/>
              <a:gd name="connsiteY17" fmla="*/ 1374019 h 2680305"/>
              <a:gd name="connsiteX18" fmla="*/ 2496458 w 7380514"/>
              <a:gd name="connsiteY18" fmla="*/ 1156305 h 2680305"/>
              <a:gd name="connsiteX19" fmla="*/ 2667000 w 7380514"/>
              <a:gd name="connsiteY19" fmla="*/ 914400 h 2680305"/>
              <a:gd name="connsiteX20" fmla="*/ 2895600 w 7380514"/>
              <a:gd name="connsiteY20" fmla="*/ 533400 h 2680305"/>
              <a:gd name="connsiteX21" fmla="*/ 3018972 w 7380514"/>
              <a:gd name="connsiteY21" fmla="*/ 372533 h 2680305"/>
              <a:gd name="connsiteX22" fmla="*/ 3135086 w 7380514"/>
              <a:gd name="connsiteY22" fmla="*/ 212876 h 2680305"/>
              <a:gd name="connsiteX23" fmla="*/ 3309258 w 7380514"/>
              <a:gd name="connsiteY23" fmla="*/ 67733 h 2680305"/>
              <a:gd name="connsiteX24" fmla="*/ 3497943 w 7380514"/>
              <a:gd name="connsiteY24" fmla="*/ 9676 h 2680305"/>
              <a:gd name="connsiteX25" fmla="*/ 3570515 w 7380514"/>
              <a:gd name="connsiteY25" fmla="*/ 9676 h 2680305"/>
              <a:gd name="connsiteX26" fmla="*/ 3730172 w 7380514"/>
              <a:gd name="connsiteY26" fmla="*/ 67733 h 2680305"/>
              <a:gd name="connsiteX27" fmla="*/ 3889829 w 7380514"/>
              <a:gd name="connsiteY27" fmla="*/ 212876 h 2680305"/>
              <a:gd name="connsiteX28" fmla="*/ 4354286 w 7380514"/>
              <a:gd name="connsiteY28" fmla="*/ 1040190 h 2680305"/>
              <a:gd name="connsiteX29" fmla="*/ 4484915 w 7380514"/>
              <a:gd name="connsiteY29" fmla="*/ 1243390 h 2680305"/>
              <a:gd name="connsiteX30" fmla="*/ 4557486 w 7380514"/>
              <a:gd name="connsiteY30" fmla="*/ 1344990 h 2680305"/>
              <a:gd name="connsiteX31" fmla="*/ 4688115 w 7380514"/>
              <a:gd name="connsiteY31" fmla="*/ 1519162 h 2680305"/>
              <a:gd name="connsiteX32" fmla="*/ 4818743 w 7380514"/>
              <a:gd name="connsiteY32" fmla="*/ 1693333 h 2680305"/>
              <a:gd name="connsiteX33" fmla="*/ 4992915 w 7380514"/>
              <a:gd name="connsiteY33" fmla="*/ 1867505 h 2680305"/>
              <a:gd name="connsiteX34" fmla="*/ 5138058 w 7380514"/>
              <a:gd name="connsiteY34" fmla="*/ 1983619 h 2680305"/>
              <a:gd name="connsiteX35" fmla="*/ 5355772 w 7380514"/>
              <a:gd name="connsiteY35" fmla="*/ 2143276 h 2680305"/>
              <a:gd name="connsiteX36" fmla="*/ 5515429 w 7380514"/>
              <a:gd name="connsiteY36" fmla="*/ 2273905 h 2680305"/>
              <a:gd name="connsiteX37" fmla="*/ 5747658 w 7380514"/>
              <a:gd name="connsiteY37" fmla="*/ 2390019 h 2680305"/>
              <a:gd name="connsiteX38" fmla="*/ 5936343 w 7380514"/>
              <a:gd name="connsiteY38" fmla="*/ 2477105 h 2680305"/>
              <a:gd name="connsiteX39" fmla="*/ 6125029 w 7380514"/>
              <a:gd name="connsiteY39" fmla="*/ 2535162 h 2680305"/>
              <a:gd name="connsiteX40" fmla="*/ 6270172 w 7380514"/>
              <a:gd name="connsiteY40" fmla="*/ 2564190 h 2680305"/>
              <a:gd name="connsiteX41" fmla="*/ 6444343 w 7380514"/>
              <a:gd name="connsiteY41" fmla="*/ 2564190 h 2680305"/>
              <a:gd name="connsiteX42" fmla="*/ 7010400 w 7380514"/>
              <a:gd name="connsiteY42" fmla="*/ 2593219 h 2680305"/>
              <a:gd name="connsiteX43" fmla="*/ 7199086 w 7380514"/>
              <a:gd name="connsiteY43" fmla="*/ 2578705 h 2680305"/>
              <a:gd name="connsiteX44" fmla="*/ 7358743 w 7380514"/>
              <a:gd name="connsiteY44" fmla="*/ 2578705 h 2680305"/>
              <a:gd name="connsiteX45" fmla="*/ 7329715 w 7380514"/>
              <a:gd name="connsiteY45" fmla="*/ 2564190 h 2680305"/>
              <a:gd name="connsiteX0" fmla="*/ 0 w 7380514"/>
              <a:gd name="connsiteY0" fmla="*/ 2680305 h 2680305"/>
              <a:gd name="connsiteX1" fmla="*/ 116115 w 7380514"/>
              <a:gd name="connsiteY1" fmla="*/ 2665790 h 2680305"/>
              <a:gd name="connsiteX2" fmla="*/ 188686 w 7380514"/>
              <a:gd name="connsiteY2" fmla="*/ 2665790 h 2680305"/>
              <a:gd name="connsiteX3" fmla="*/ 348343 w 7380514"/>
              <a:gd name="connsiteY3" fmla="*/ 2651276 h 2680305"/>
              <a:gd name="connsiteX4" fmla="*/ 435429 w 7380514"/>
              <a:gd name="connsiteY4" fmla="*/ 2636762 h 2680305"/>
              <a:gd name="connsiteX5" fmla="*/ 566058 w 7380514"/>
              <a:gd name="connsiteY5" fmla="*/ 2607733 h 2680305"/>
              <a:gd name="connsiteX6" fmla="*/ 667658 w 7380514"/>
              <a:gd name="connsiteY6" fmla="*/ 2593219 h 2680305"/>
              <a:gd name="connsiteX7" fmla="*/ 754743 w 7380514"/>
              <a:gd name="connsiteY7" fmla="*/ 2564190 h 2680305"/>
              <a:gd name="connsiteX8" fmla="*/ 870858 w 7380514"/>
              <a:gd name="connsiteY8" fmla="*/ 2520647 h 2680305"/>
              <a:gd name="connsiteX9" fmla="*/ 943429 w 7380514"/>
              <a:gd name="connsiteY9" fmla="*/ 2506133 h 2680305"/>
              <a:gd name="connsiteX10" fmla="*/ 1132115 w 7380514"/>
              <a:gd name="connsiteY10" fmla="*/ 2433562 h 2680305"/>
              <a:gd name="connsiteX11" fmla="*/ 1277258 w 7380514"/>
              <a:gd name="connsiteY11" fmla="*/ 2360990 h 2680305"/>
              <a:gd name="connsiteX12" fmla="*/ 1465943 w 7380514"/>
              <a:gd name="connsiteY12" fmla="*/ 2259390 h 2680305"/>
              <a:gd name="connsiteX13" fmla="*/ 1669143 w 7380514"/>
              <a:gd name="connsiteY13" fmla="*/ 2114247 h 2680305"/>
              <a:gd name="connsiteX14" fmla="*/ 1901372 w 7380514"/>
              <a:gd name="connsiteY14" fmla="*/ 1925562 h 2680305"/>
              <a:gd name="connsiteX15" fmla="*/ 2148115 w 7380514"/>
              <a:gd name="connsiteY15" fmla="*/ 1649790 h 2680305"/>
              <a:gd name="connsiteX16" fmla="*/ 2351315 w 7380514"/>
              <a:gd name="connsiteY16" fmla="*/ 1374019 h 2680305"/>
              <a:gd name="connsiteX17" fmla="*/ 2496458 w 7380514"/>
              <a:gd name="connsiteY17" fmla="*/ 1156305 h 2680305"/>
              <a:gd name="connsiteX18" fmla="*/ 2667000 w 7380514"/>
              <a:gd name="connsiteY18" fmla="*/ 914400 h 2680305"/>
              <a:gd name="connsiteX19" fmla="*/ 2895600 w 7380514"/>
              <a:gd name="connsiteY19" fmla="*/ 533400 h 2680305"/>
              <a:gd name="connsiteX20" fmla="*/ 3018972 w 7380514"/>
              <a:gd name="connsiteY20" fmla="*/ 372533 h 2680305"/>
              <a:gd name="connsiteX21" fmla="*/ 3135086 w 7380514"/>
              <a:gd name="connsiteY21" fmla="*/ 212876 h 2680305"/>
              <a:gd name="connsiteX22" fmla="*/ 3309258 w 7380514"/>
              <a:gd name="connsiteY22" fmla="*/ 67733 h 2680305"/>
              <a:gd name="connsiteX23" fmla="*/ 3497943 w 7380514"/>
              <a:gd name="connsiteY23" fmla="*/ 9676 h 2680305"/>
              <a:gd name="connsiteX24" fmla="*/ 3570515 w 7380514"/>
              <a:gd name="connsiteY24" fmla="*/ 9676 h 2680305"/>
              <a:gd name="connsiteX25" fmla="*/ 3730172 w 7380514"/>
              <a:gd name="connsiteY25" fmla="*/ 67733 h 2680305"/>
              <a:gd name="connsiteX26" fmla="*/ 3889829 w 7380514"/>
              <a:gd name="connsiteY26" fmla="*/ 212876 h 2680305"/>
              <a:gd name="connsiteX27" fmla="*/ 4354286 w 7380514"/>
              <a:gd name="connsiteY27" fmla="*/ 1040190 h 2680305"/>
              <a:gd name="connsiteX28" fmla="*/ 4484915 w 7380514"/>
              <a:gd name="connsiteY28" fmla="*/ 1243390 h 2680305"/>
              <a:gd name="connsiteX29" fmla="*/ 4557486 w 7380514"/>
              <a:gd name="connsiteY29" fmla="*/ 1344990 h 2680305"/>
              <a:gd name="connsiteX30" fmla="*/ 4688115 w 7380514"/>
              <a:gd name="connsiteY30" fmla="*/ 1519162 h 2680305"/>
              <a:gd name="connsiteX31" fmla="*/ 4818743 w 7380514"/>
              <a:gd name="connsiteY31" fmla="*/ 1693333 h 2680305"/>
              <a:gd name="connsiteX32" fmla="*/ 4992915 w 7380514"/>
              <a:gd name="connsiteY32" fmla="*/ 1867505 h 2680305"/>
              <a:gd name="connsiteX33" fmla="*/ 5138058 w 7380514"/>
              <a:gd name="connsiteY33" fmla="*/ 1983619 h 2680305"/>
              <a:gd name="connsiteX34" fmla="*/ 5355772 w 7380514"/>
              <a:gd name="connsiteY34" fmla="*/ 2143276 h 2680305"/>
              <a:gd name="connsiteX35" fmla="*/ 5515429 w 7380514"/>
              <a:gd name="connsiteY35" fmla="*/ 2273905 h 2680305"/>
              <a:gd name="connsiteX36" fmla="*/ 5747658 w 7380514"/>
              <a:gd name="connsiteY36" fmla="*/ 2390019 h 2680305"/>
              <a:gd name="connsiteX37" fmla="*/ 5936343 w 7380514"/>
              <a:gd name="connsiteY37" fmla="*/ 2477105 h 2680305"/>
              <a:gd name="connsiteX38" fmla="*/ 6125029 w 7380514"/>
              <a:gd name="connsiteY38" fmla="*/ 2535162 h 2680305"/>
              <a:gd name="connsiteX39" fmla="*/ 6270172 w 7380514"/>
              <a:gd name="connsiteY39" fmla="*/ 2564190 h 2680305"/>
              <a:gd name="connsiteX40" fmla="*/ 6444343 w 7380514"/>
              <a:gd name="connsiteY40" fmla="*/ 2564190 h 2680305"/>
              <a:gd name="connsiteX41" fmla="*/ 7010400 w 7380514"/>
              <a:gd name="connsiteY41" fmla="*/ 2593219 h 2680305"/>
              <a:gd name="connsiteX42" fmla="*/ 7199086 w 7380514"/>
              <a:gd name="connsiteY42" fmla="*/ 2578705 h 2680305"/>
              <a:gd name="connsiteX43" fmla="*/ 7358743 w 7380514"/>
              <a:gd name="connsiteY43" fmla="*/ 2578705 h 2680305"/>
              <a:gd name="connsiteX44" fmla="*/ 7329715 w 7380514"/>
              <a:gd name="connsiteY44" fmla="*/ 2564190 h 268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80514" h="2680305">
                <a:moveTo>
                  <a:pt x="0" y="2680305"/>
                </a:moveTo>
                <a:cubicBezTo>
                  <a:pt x="42333" y="2674257"/>
                  <a:pt x="84667" y="2668209"/>
                  <a:pt x="116115" y="2665790"/>
                </a:cubicBezTo>
                <a:cubicBezTo>
                  <a:pt x="147563" y="2663371"/>
                  <a:pt x="149981" y="2668209"/>
                  <a:pt x="188686" y="2665790"/>
                </a:cubicBezTo>
                <a:cubicBezTo>
                  <a:pt x="227391" y="2663371"/>
                  <a:pt x="307219" y="2656114"/>
                  <a:pt x="348343" y="2651276"/>
                </a:cubicBezTo>
                <a:cubicBezTo>
                  <a:pt x="389467" y="2646438"/>
                  <a:pt x="399143" y="2644019"/>
                  <a:pt x="435429" y="2636762"/>
                </a:cubicBezTo>
                <a:cubicBezTo>
                  <a:pt x="471715" y="2629505"/>
                  <a:pt x="527353" y="2614990"/>
                  <a:pt x="566058" y="2607733"/>
                </a:cubicBezTo>
                <a:cubicBezTo>
                  <a:pt x="604763" y="2600476"/>
                  <a:pt x="636211" y="2600476"/>
                  <a:pt x="667658" y="2593219"/>
                </a:cubicBezTo>
                <a:cubicBezTo>
                  <a:pt x="699106" y="2585962"/>
                  <a:pt x="720876" y="2576285"/>
                  <a:pt x="754743" y="2564190"/>
                </a:cubicBezTo>
                <a:cubicBezTo>
                  <a:pt x="788610" y="2552095"/>
                  <a:pt x="839410" y="2530323"/>
                  <a:pt x="870858" y="2520647"/>
                </a:cubicBezTo>
                <a:cubicBezTo>
                  <a:pt x="902306" y="2510971"/>
                  <a:pt x="899886" y="2520647"/>
                  <a:pt x="943429" y="2506133"/>
                </a:cubicBezTo>
                <a:cubicBezTo>
                  <a:pt x="986972" y="2491619"/>
                  <a:pt x="1076477" y="2457753"/>
                  <a:pt x="1132115" y="2433562"/>
                </a:cubicBezTo>
                <a:cubicBezTo>
                  <a:pt x="1187753" y="2409372"/>
                  <a:pt x="1221620" y="2390019"/>
                  <a:pt x="1277258" y="2360990"/>
                </a:cubicBezTo>
                <a:cubicBezTo>
                  <a:pt x="1332896" y="2331961"/>
                  <a:pt x="1400629" y="2300514"/>
                  <a:pt x="1465943" y="2259390"/>
                </a:cubicBezTo>
                <a:cubicBezTo>
                  <a:pt x="1531257" y="2218266"/>
                  <a:pt x="1596572" y="2169885"/>
                  <a:pt x="1669143" y="2114247"/>
                </a:cubicBezTo>
                <a:cubicBezTo>
                  <a:pt x="1741714" y="2058609"/>
                  <a:pt x="1821543" y="2002971"/>
                  <a:pt x="1901372" y="1925562"/>
                </a:cubicBezTo>
                <a:cubicBezTo>
                  <a:pt x="1981201" y="1848153"/>
                  <a:pt x="2073125" y="1741714"/>
                  <a:pt x="2148115" y="1649790"/>
                </a:cubicBezTo>
                <a:cubicBezTo>
                  <a:pt x="2223105" y="1557866"/>
                  <a:pt x="2293258" y="1456267"/>
                  <a:pt x="2351315" y="1374019"/>
                </a:cubicBezTo>
                <a:cubicBezTo>
                  <a:pt x="2409372" y="1291772"/>
                  <a:pt x="2443844" y="1232908"/>
                  <a:pt x="2496458" y="1156305"/>
                </a:cubicBezTo>
                <a:cubicBezTo>
                  <a:pt x="2549072" y="1079702"/>
                  <a:pt x="2600476" y="1018217"/>
                  <a:pt x="2667000" y="914400"/>
                </a:cubicBezTo>
                <a:cubicBezTo>
                  <a:pt x="2733524" y="810583"/>
                  <a:pt x="2836938" y="623711"/>
                  <a:pt x="2895600" y="533400"/>
                </a:cubicBezTo>
                <a:cubicBezTo>
                  <a:pt x="2954262" y="443089"/>
                  <a:pt x="2979058" y="425954"/>
                  <a:pt x="3018972" y="372533"/>
                </a:cubicBezTo>
                <a:cubicBezTo>
                  <a:pt x="3058886" y="319112"/>
                  <a:pt x="3086705" y="263676"/>
                  <a:pt x="3135086" y="212876"/>
                </a:cubicBezTo>
                <a:cubicBezTo>
                  <a:pt x="3183467" y="162076"/>
                  <a:pt x="3248782" y="101600"/>
                  <a:pt x="3309258" y="67733"/>
                </a:cubicBezTo>
                <a:cubicBezTo>
                  <a:pt x="3369734" y="33866"/>
                  <a:pt x="3454400" y="19352"/>
                  <a:pt x="3497943" y="9676"/>
                </a:cubicBezTo>
                <a:cubicBezTo>
                  <a:pt x="3541486" y="0"/>
                  <a:pt x="3531810" y="0"/>
                  <a:pt x="3570515" y="9676"/>
                </a:cubicBezTo>
                <a:cubicBezTo>
                  <a:pt x="3609220" y="19352"/>
                  <a:pt x="3676953" y="33866"/>
                  <a:pt x="3730172" y="67733"/>
                </a:cubicBezTo>
                <a:cubicBezTo>
                  <a:pt x="3783391" y="101600"/>
                  <a:pt x="3785810" y="50800"/>
                  <a:pt x="3889829" y="212876"/>
                </a:cubicBezTo>
                <a:cubicBezTo>
                  <a:pt x="3993848" y="374952"/>
                  <a:pt x="4255105" y="868438"/>
                  <a:pt x="4354286" y="1040190"/>
                </a:cubicBezTo>
                <a:cubicBezTo>
                  <a:pt x="4453467" y="1211942"/>
                  <a:pt x="4451048" y="1192590"/>
                  <a:pt x="4484915" y="1243390"/>
                </a:cubicBezTo>
                <a:cubicBezTo>
                  <a:pt x="4518782" y="1294190"/>
                  <a:pt x="4523619" y="1299028"/>
                  <a:pt x="4557486" y="1344990"/>
                </a:cubicBezTo>
                <a:cubicBezTo>
                  <a:pt x="4591353" y="1390952"/>
                  <a:pt x="4688115" y="1519162"/>
                  <a:pt x="4688115" y="1519162"/>
                </a:cubicBezTo>
                <a:cubicBezTo>
                  <a:pt x="4731658" y="1577219"/>
                  <a:pt x="4767943" y="1635276"/>
                  <a:pt x="4818743" y="1693333"/>
                </a:cubicBezTo>
                <a:cubicBezTo>
                  <a:pt x="4869543" y="1751390"/>
                  <a:pt x="4939696" y="1819124"/>
                  <a:pt x="4992915" y="1867505"/>
                </a:cubicBezTo>
                <a:cubicBezTo>
                  <a:pt x="5046134" y="1915886"/>
                  <a:pt x="5077582" y="1937657"/>
                  <a:pt x="5138058" y="1983619"/>
                </a:cubicBezTo>
                <a:cubicBezTo>
                  <a:pt x="5198534" y="2029581"/>
                  <a:pt x="5292877" y="2094895"/>
                  <a:pt x="5355772" y="2143276"/>
                </a:cubicBezTo>
                <a:cubicBezTo>
                  <a:pt x="5418667" y="2191657"/>
                  <a:pt x="5450115" y="2232781"/>
                  <a:pt x="5515429" y="2273905"/>
                </a:cubicBezTo>
                <a:cubicBezTo>
                  <a:pt x="5580743" y="2315029"/>
                  <a:pt x="5677506" y="2356152"/>
                  <a:pt x="5747658" y="2390019"/>
                </a:cubicBezTo>
                <a:cubicBezTo>
                  <a:pt x="5817810" y="2423886"/>
                  <a:pt x="5873448" y="2452914"/>
                  <a:pt x="5936343" y="2477105"/>
                </a:cubicBezTo>
                <a:cubicBezTo>
                  <a:pt x="5999238" y="2501296"/>
                  <a:pt x="6069391" y="2520648"/>
                  <a:pt x="6125029" y="2535162"/>
                </a:cubicBezTo>
                <a:cubicBezTo>
                  <a:pt x="6180667" y="2549676"/>
                  <a:pt x="6216953" y="2559352"/>
                  <a:pt x="6270172" y="2564190"/>
                </a:cubicBezTo>
                <a:cubicBezTo>
                  <a:pt x="6323391" y="2569028"/>
                  <a:pt x="6320972" y="2559352"/>
                  <a:pt x="6444343" y="2564190"/>
                </a:cubicBezTo>
                <a:cubicBezTo>
                  <a:pt x="6567714" y="2569028"/>
                  <a:pt x="6884610" y="2590800"/>
                  <a:pt x="7010400" y="2593219"/>
                </a:cubicBezTo>
                <a:cubicBezTo>
                  <a:pt x="7136190" y="2595638"/>
                  <a:pt x="7141029" y="2581124"/>
                  <a:pt x="7199086" y="2578705"/>
                </a:cubicBezTo>
                <a:cubicBezTo>
                  <a:pt x="7257143" y="2576286"/>
                  <a:pt x="7336972" y="2581124"/>
                  <a:pt x="7358743" y="2578705"/>
                </a:cubicBezTo>
                <a:cubicBezTo>
                  <a:pt x="7380514" y="2576286"/>
                  <a:pt x="7355114" y="2570238"/>
                  <a:pt x="7329715" y="2564190"/>
                </a:cubicBez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solidFill>
                  <a:schemeClr val="tx1"/>
                </a:solidFill>
                <a:cs typeface="Times New Roman" pitchFamily="18" charset="0"/>
              </a:rPr>
              <a:t>Roles Stress</a:t>
            </a:r>
            <a:endParaRPr lang="en-US" dirty="0">
              <a:solidFill>
                <a:schemeClr val="tx1"/>
              </a:solidFill>
            </a:endParaRPr>
          </a:p>
        </p:txBody>
      </p:sp>
      <p:sp>
        <p:nvSpPr>
          <p:cNvPr id="12291" name="Rectangle 3"/>
          <p:cNvSpPr>
            <a:spLocks noGrp="1" noChangeArrowheads="1"/>
          </p:cNvSpPr>
          <p:nvPr>
            <p:ph type="body" idx="1"/>
          </p:nvPr>
        </p:nvSpPr>
        <p:spPr>
          <a:xfrm>
            <a:off x="228600" y="1676400"/>
            <a:ext cx="6248400" cy="4419600"/>
          </a:xfrm>
        </p:spPr>
        <p:txBody>
          <a:bodyPr/>
          <a:lstStyle/>
          <a:p>
            <a:pPr lvl="1">
              <a:buNone/>
            </a:pPr>
            <a:r>
              <a:rPr lang="en-US" b="1" dirty="0" smtClean="0">
                <a:solidFill>
                  <a:schemeClr val="tx1"/>
                </a:solidFill>
                <a:cs typeface="Times New Roman" pitchFamily="18" charset="0"/>
              </a:rPr>
              <a:t>Role ambiguity</a:t>
            </a:r>
            <a:r>
              <a:rPr lang="en-US" dirty="0" smtClean="0">
                <a:solidFill>
                  <a:schemeClr val="tx1"/>
                </a:solidFill>
                <a:cs typeface="Times New Roman" pitchFamily="18" charset="0"/>
              </a:rPr>
              <a:t>: Unclear expectations for role occupant and/or perceivers</a:t>
            </a:r>
            <a:endParaRPr lang="en-US" dirty="0">
              <a:solidFill>
                <a:schemeClr val="tx1"/>
              </a:solidFill>
              <a:cs typeface="Times New Roman" pitchFamily="18" charset="0"/>
            </a:endParaRPr>
          </a:p>
          <a:p>
            <a:pPr lvl="1">
              <a:buNone/>
            </a:pPr>
            <a:r>
              <a:rPr lang="en-US" b="1" dirty="0">
                <a:solidFill>
                  <a:schemeClr val="tx1"/>
                </a:solidFill>
                <a:cs typeface="Times New Roman" pitchFamily="18" charset="0"/>
              </a:rPr>
              <a:t>Role </a:t>
            </a:r>
            <a:r>
              <a:rPr lang="en-US" b="1" dirty="0" smtClean="0">
                <a:solidFill>
                  <a:schemeClr val="tx1"/>
                </a:solidFill>
                <a:cs typeface="Times New Roman" pitchFamily="18" charset="0"/>
              </a:rPr>
              <a:t>conflict</a:t>
            </a:r>
            <a:r>
              <a:rPr lang="en-US" dirty="0" smtClean="0">
                <a:solidFill>
                  <a:schemeClr val="tx1"/>
                </a:solidFill>
                <a:cs typeface="Times New Roman" pitchFamily="18" charset="0"/>
              </a:rPr>
              <a:t>: inconsistencies</a:t>
            </a:r>
          </a:p>
          <a:p>
            <a:pPr lvl="1"/>
            <a:r>
              <a:rPr lang="en-US" dirty="0" err="1" smtClean="0">
                <a:solidFill>
                  <a:schemeClr val="tx1"/>
                </a:solidFill>
                <a:cs typeface="Times New Roman" pitchFamily="18" charset="0"/>
              </a:rPr>
              <a:t>interrole</a:t>
            </a:r>
            <a:r>
              <a:rPr lang="en-US" dirty="0" smtClean="0">
                <a:solidFill>
                  <a:schemeClr val="tx1"/>
                </a:solidFill>
                <a:cs typeface="Times New Roman" pitchFamily="18" charset="0"/>
              </a:rPr>
              <a:t> </a:t>
            </a:r>
            <a:r>
              <a:rPr lang="en-US" dirty="0">
                <a:solidFill>
                  <a:schemeClr val="tx1"/>
                </a:solidFill>
                <a:cs typeface="Times New Roman" pitchFamily="18" charset="0"/>
              </a:rPr>
              <a:t>conflict </a:t>
            </a:r>
            <a:endParaRPr lang="en-US" dirty="0" smtClean="0">
              <a:solidFill>
                <a:schemeClr val="tx1"/>
              </a:solidFill>
              <a:cs typeface="Times New Roman" pitchFamily="18" charset="0"/>
            </a:endParaRPr>
          </a:p>
          <a:p>
            <a:pPr lvl="1"/>
            <a:r>
              <a:rPr lang="en-US" dirty="0" err="1" smtClean="0">
                <a:solidFill>
                  <a:schemeClr val="tx1"/>
                </a:solidFill>
                <a:cs typeface="Times New Roman" pitchFamily="18" charset="0"/>
              </a:rPr>
              <a:t>intrarole</a:t>
            </a:r>
            <a:r>
              <a:rPr lang="en-US" dirty="0" smtClean="0">
                <a:solidFill>
                  <a:schemeClr val="tx1"/>
                </a:solidFill>
                <a:cs typeface="Times New Roman" pitchFamily="18" charset="0"/>
              </a:rPr>
              <a:t> conflict</a:t>
            </a:r>
            <a:endParaRPr lang="en-US" dirty="0">
              <a:solidFill>
                <a:schemeClr val="tx1"/>
              </a:solidFill>
              <a:cs typeface="Times New Roman" pitchFamily="18" charset="0"/>
            </a:endParaRPr>
          </a:p>
          <a:p>
            <a:pPr lvl="1">
              <a:buNone/>
            </a:pPr>
            <a:r>
              <a:rPr lang="en-US" b="1" dirty="0">
                <a:solidFill>
                  <a:schemeClr val="tx1"/>
                </a:solidFill>
                <a:cs typeface="Times New Roman" pitchFamily="18" charset="0"/>
              </a:rPr>
              <a:t>Role </a:t>
            </a:r>
            <a:r>
              <a:rPr lang="en-US" b="1" dirty="0" smtClean="0">
                <a:solidFill>
                  <a:schemeClr val="tx1"/>
                </a:solidFill>
                <a:cs typeface="Times New Roman" pitchFamily="18" charset="0"/>
              </a:rPr>
              <a:t>fit</a:t>
            </a:r>
            <a:r>
              <a:rPr lang="en-US" dirty="0" smtClean="0">
                <a:solidFill>
                  <a:schemeClr val="tx1"/>
                </a:solidFill>
                <a:cs typeface="Times New Roman" pitchFamily="18" charset="0"/>
              </a:rPr>
              <a:t>: person-role incongruities </a:t>
            </a:r>
            <a:endParaRPr lang="en-US" dirty="0">
              <a:solidFill>
                <a:schemeClr val="tx1"/>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219200" y="457200"/>
            <a:ext cx="6553200" cy="2209800"/>
            <a:chOff x="768" y="288"/>
            <a:chExt cx="4128" cy="1392"/>
          </a:xfrm>
        </p:grpSpPr>
        <p:grpSp>
          <p:nvGrpSpPr>
            <p:cNvPr id="3" name="Group 17"/>
            <p:cNvGrpSpPr>
              <a:grpSpLocks/>
            </p:cNvGrpSpPr>
            <p:nvPr/>
          </p:nvGrpSpPr>
          <p:grpSpPr bwMode="auto">
            <a:xfrm>
              <a:off x="1344" y="816"/>
              <a:ext cx="3024" cy="384"/>
              <a:chOff x="1344" y="816"/>
              <a:chExt cx="3024" cy="384"/>
            </a:xfrm>
          </p:grpSpPr>
          <p:sp>
            <p:nvSpPr>
              <p:cNvPr id="8" name="Line 13"/>
              <p:cNvSpPr>
                <a:spLocks noChangeShapeType="1"/>
              </p:cNvSpPr>
              <p:nvPr/>
            </p:nvSpPr>
            <p:spPr bwMode="auto">
              <a:xfrm>
                <a:off x="2832" y="816"/>
                <a:ext cx="0" cy="384"/>
              </a:xfrm>
              <a:prstGeom prst="line">
                <a:avLst/>
              </a:prstGeom>
              <a:noFill/>
              <a:ln w="9525">
                <a:solidFill>
                  <a:schemeClr val="tx1"/>
                </a:solidFill>
                <a:round/>
                <a:headEnd/>
                <a:tailEnd/>
              </a:ln>
              <a:effectLst/>
            </p:spPr>
            <p:txBody>
              <a:bodyPr/>
              <a:lstStyle/>
              <a:p>
                <a:endParaRPr lang="en-US"/>
              </a:p>
            </p:txBody>
          </p:sp>
          <p:sp>
            <p:nvSpPr>
              <p:cNvPr id="9" name="Line 14"/>
              <p:cNvSpPr>
                <a:spLocks noChangeShapeType="1"/>
              </p:cNvSpPr>
              <p:nvPr/>
            </p:nvSpPr>
            <p:spPr bwMode="auto">
              <a:xfrm>
                <a:off x="1344" y="960"/>
                <a:ext cx="3024" cy="0"/>
              </a:xfrm>
              <a:prstGeom prst="line">
                <a:avLst/>
              </a:prstGeom>
              <a:noFill/>
              <a:ln w="9525">
                <a:solidFill>
                  <a:schemeClr val="tx1"/>
                </a:solidFill>
                <a:round/>
                <a:headEnd/>
                <a:tailEnd/>
              </a:ln>
              <a:effectLst/>
            </p:spPr>
            <p:txBody>
              <a:bodyPr/>
              <a:lstStyle/>
              <a:p>
                <a:endParaRPr lang="en-US"/>
              </a:p>
            </p:txBody>
          </p:sp>
          <p:sp>
            <p:nvSpPr>
              <p:cNvPr id="10" name="Line 15"/>
              <p:cNvSpPr>
                <a:spLocks noChangeShapeType="1"/>
              </p:cNvSpPr>
              <p:nvPr/>
            </p:nvSpPr>
            <p:spPr bwMode="auto">
              <a:xfrm>
                <a:off x="1344" y="960"/>
                <a:ext cx="0" cy="240"/>
              </a:xfrm>
              <a:prstGeom prst="line">
                <a:avLst/>
              </a:prstGeom>
              <a:noFill/>
              <a:ln w="9525">
                <a:solidFill>
                  <a:schemeClr val="tx1"/>
                </a:solidFill>
                <a:round/>
                <a:headEnd/>
                <a:tailEnd/>
              </a:ln>
              <a:effectLst/>
            </p:spPr>
            <p:txBody>
              <a:bodyPr/>
              <a:lstStyle/>
              <a:p>
                <a:endParaRPr lang="en-US"/>
              </a:p>
            </p:txBody>
          </p:sp>
          <p:sp>
            <p:nvSpPr>
              <p:cNvPr id="11" name="Line 16"/>
              <p:cNvSpPr>
                <a:spLocks noChangeShapeType="1"/>
              </p:cNvSpPr>
              <p:nvPr/>
            </p:nvSpPr>
            <p:spPr bwMode="auto">
              <a:xfrm>
                <a:off x="4368" y="960"/>
                <a:ext cx="0" cy="240"/>
              </a:xfrm>
              <a:prstGeom prst="line">
                <a:avLst/>
              </a:prstGeom>
              <a:noFill/>
              <a:ln w="9525">
                <a:solidFill>
                  <a:schemeClr val="tx1"/>
                </a:solidFill>
                <a:round/>
                <a:headEnd/>
                <a:tailEnd/>
              </a:ln>
              <a:effectLst/>
            </p:spPr>
            <p:txBody>
              <a:bodyPr/>
              <a:lstStyle/>
              <a:p>
                <a:endParaRPr lang="en-US"/>
              </a:p>
            </p:txBody>
          </p:sp>
        </p:grpSp>
        <p:sp>
          <p:nvSpPr>
            <p:cNvPr id="4" name="Rectangle 9"/>
            <p:cNvSpPr>
              <a:spLocks noChangeArrowheads="1"/>
            </p:cNvSpPr>
            <p:nvPr/>
          </p:nvSpPr>
          <p:spPr bwMode="auto">
            <a:xfrm>
              <a:off x="2304" y="288"/>
              <a:ext cx="1104" cy="528"/>
            </a:xfrm>
            <a:prstGeom prst="rect">
              <a:avLst/>
            </a:prstGeom>
            <a:solidFill>
              <a:srgbClr val="99CCFF"/>
            </a:solidFill>
            <a:ln w="9525">
              <a:solidFill>
                <a:schemeClr val="tx1"/>
              </a:solidFill>
              <a:miter lim="800000"/>
              <a:headEnd/>
              <a:tailEnd/>
            </a:ln>
            <a:effectLst/>
          </p:spPr>
          <p:txBody>
            <a:bodyPr wrap="none" anchor="ctr"/>
            <a:lstStyle/>
            <a:p>
              <a:pPr algn="ctr"/>
              <a:r>
                <a:rPr lang="en-US" b="1" dirty="0">
                  <a:latin typeface="Bookman Old Style" pitchFamily="18" charset="0"/>
                </a:rPr>
                <a:t>Group</a:t>
              </a:r>
            </a:p>
            <a:p>
              <a:pPr algn="ctr"/>
              <a:r>
                <a:rPr lang="en-US" b="1" dirty="0">
                  <a:latin typeface="Bookman Old Style" pitchFamily="18" charset="0"/>
                </a:rPr>
                <a:t>Structure</a:t>
              </a:r>
            </a:p>
          </p:txBody>
        </p:sp>
        <p:sp>
          <p:nvSpPr>
            <p:cNvPr id="5" name="Rectangle 10"/>
            <p:cNvSpPr>
              <a:spLocks noChangeArrowheads="1"/>
            </p:cNvSpPr>
            <p:nvPr/>
          </p:nvSpPr>
          <p:spPr bwMode="auto">
            <a:xfrm>
              <a:off x="768" y="1152"/>
              <a:ext cx="1104" cy="528"/>
            </a:xfrm>
            <a:prstGeom prst="rect">
              <a:avLst/>
            </a:prstGeom>
            <a:solidFill>
              <a:schemeClr val="accent1"/>
            </a:solidFill>
            <a:ln w="9525">
              <a:solidFill>
                <a:schemeClr val="tx1"/>
              </a:solidFill>
              <a:miter lim="800000"/>
              <a:headEnd/>
              <a:tailEnd/>
            </a:ln>
            <a:effectLst/>
          </p:spPr>
          <p:txBody>
            <a:bodyPr wrap="none" anchor="ctr"/>
            <a:lstStyle/>
            <a:p>
              <a:pPr algn="ctr"/>
              <a:r>
                <a:rPr lang="en-US" b="1" dirty="0">
                  <a:latin typeface="Verdana" pitchFamily="34" charset="0"/>
                </a:rPr>
                <a:t>Norms</a:t>
              </a:r>
            </a:p>
          </p:txBody>
        </p:sp>
        <p:sp>
          <p:nvSpPr>
            <p:cNvPr id="6" name="Rectangle 11"/>
            <p:cNvSpPr>
              <a:spLocks noChangeArrowheads="1"/>
            </p:cNvSpPr>
            <p:nvPr/>
          </p:nvSpPr>
          <p:spPr bwMode="auto">
            <a:xfrm>
              <a:off x="2304" y="1152"/>
              <a:ext cx="1104" cy="528"/>
            </a:xfrm>
            <a:prstGeom prst="rect">
              <a:avLst/>
            </a:prstGeom>
            <a:solidFill>
              <a:schemeClr val="accent1"/>
            </a:solidFill>
            <a:ln w="9525">
              <a:solidFill>
                <a:schemeClr val="tx1"/>
              </a:solidFill>
              <a:miter lim="800000"/>
              <a:headEnd/>
              <a:tailEnd/>
            </a:ln>
            <a:effectLst/>
          </p:spPr>
          <p:txBody>
            <a:bodyPr wrap="none" anchor="ctr"/>
            <a:lstStyle/>
            <a:p>
              <a:pPr algn="ctr"/>
              <a:r>
                <a:rPr lang="en-US" b="1" dirty="0">
                  <a:latin typeface="Verdana" pitchFamily="34" charset="0"/>
                </a:rPr>
                <a:t>Roles</a:t>
              </a:r>
            </a:p>
          </p:txBody>
        </p:sp>
        <p:sp>
          <p:nvSpPr>
            <p:cNvPr id="7" name="Rectangle 12"/>
            <p:cNvSpPr>
              <a:spLocks noChangeArrowheads="1"/>
            </p:cNvSpPr>
            <p:nvPr/>
          </p:nvSpPr>
          <p:spPr bwMode="auto">
            <a:xfrm>
              <a:off x="3792" y="1152"/>
              <a:ext cx="1104" cy="528"/>
            </a:xfrm>
            <a:prstGeom prst="rect">
              <a:avLst/>
            </a:prstGeom>
            <a:solidFill>
              <a:schemeClr val="accent1"/>
            </a:solidFill>
            <a:ln w="9525">
              <a:solidFill>
                <a:schemeClr val="tx1"/>
              </a:solidFill>
              <a:miter lim="800000"/>
              <a:headEnd/>
              <a:tailEnd/>
            </a:ln>
            <a:effectLst/>
          </p:spPr>
          <p:txBody>
            <a:bodyPr wrap="none" anchor="ctr"/>
            <a:lstStyle/>
            <a:p>
              <a:r>
                <a:rPr lang="en-US" sz="1600" b="1" dirty="0">
                  <a:latin typeface="Verdana" pitchFamily="34" charset="0"/>
                </a:rPr>
                <a:t>Intermember</a:t>
              </a:r>
            </a:p>
            <a:p>
              <a:r>
                <a:rPr lang="en-US" b="1" dirty="0">
                  <a:latin typeface="Verdana" pitchFamily="34" charset="0"/>
                </a:rPr>
                <a:t>Relations</a:t>
              </a:r>
            </a:p>
          </p:txBody>
        </p:sp>
      </p:grpSp>
      <p:grpSp>
        <p:nvGrpSpPr>
          <p:cNvPr id="12" name="Group 43"/>
          <p:cNvGrpSpPr>
            <a:grpSpLocks/>
          </p:cNvGrpSpPr>
          <p:nvPr/>
        </p:nvGrpSpPr>
        <p:grpSpPr bwMode="auto">
          <a:xfrm>
            <a:off x="685800" y="2667000"/>
            <a:ext cx="5181600" cy="2133600"/>
            <a:chOff x="432" y="1680"/>
            <a:chExt cx="3264" cy="1344"/>
          </a:xfrm>
        </p:grpSpPr>
        <p:sp>
          <p:nvSpPr>
            <p:cNvPr id="13" name="Rectangle 18"/>
            <p:cNvSpPr>
              <a:spLocks noChangeArrowheads="1"/>
            </p:cNvSpPr>
            <p:nvPr/>
          </p:nvSpPr>
          <p:spPr bwMode="auto">
            <a:xfrm>
              <a:off x="432" y="1920"/>
              <a:ext cx="672" cy="432"/>
            </a:xfrm>
            <a:prstGeom prst="rect">
              <a:avLst/>
            </a:prstGeom>
            <a:solidFill>
              <a:schemeClr val="accent1"/>
            </a:solidFill>
            <a:ln w="9525">
              <a:solidFill>
                <a:schemeClr val="tx1"/>
              </a:solidFill>
              <a:miter lim="800000"/>
              <a:headEnd/>
              <a:tailEnd/>
            </a:ln>
            <a:effectLst/>
          </p:spPr>
          <p:txBody>
            <a:bodyPr wrap="none" anchor="ctr"/>
            <a:lstStyle/>
            <a:p>
              <a:r>
                <a:rPr lang="en-US" sz="1600" b="1">
                  <a:latin typeface="Verdana" pitchFamily="34" charset="0"/>
                </a:rPr>
                <a:t>Sherif</a:t>
              </a:r>
            </a:p>
            <a:p>
              <a:r>
                <a:rPr lang="en-US" sz="1600" b="1">
                  <a:latin typeface="Verdana" pitchFamily="34" charset="0"/>
                </a:rPr>
                <a:t>Study</a:t>
              </a:r>
            </a:p>
          </p:txBody>
        </p:sp>
        <p:sp>
          <p:nvSpPr>
            <p:cNvPr id="14" name="Rectangle 19"/>
            <p:cNvSpPr>
              <a:spLocks noChangeArrowheads="1"/>
            </p:cNvSpPr>
            <p:nvPr/>
          </p:nvSpPr>
          <p:spPr bwMode="auto">
            <a:xfrm>
              <a:off x="1296" y="1920"/>
              <a:ext cx="672" cy="432"/>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Examples</a:t>
              </a:r>
            </a:p>
          </p:txBody>
        </p:sp>
        <p:sp>
          <p:nvSpPr>
            <p:cNvPr id="15" name="Rectangle 20"/>
            <p:cNvSpPr>
              <a:spLocks noChangeArrowheads="1"/>
            </p:cNvSpPr>
            <p:nvPr/>
          </p:nvSpPr>
          <p:spPr bwMode="auto">
            <a:xfrm>
              <a:off x="2208" y="1920"/>
              <a:ext cx="672" cy="432"/>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Role</a:t>
              </a:r>
            </a:p>
            <a:p>
              <a:r>
                <a:rPr lang="en-US" sz="900" b="1">
                  <a:latin typeface="Verdana" pitchFamily="34" charset="0"/>
                </a:rPr>
                <a:t>Differentiation</a:t>
              </a:r>
            </a:p>
          </p:txBody>
        </p:sp>
        <p:sp>
          <p:nvSpPr>
            <p:cNvPr id="16" name="Rectangle 21"/>
            <p:cNvSpPr>
              <a:spLocks noChangeArrowheads="1"/>
            </p:cNvSpPr>
            <p:nvPr/>
          </p:nvSpPr>
          <p:spPr bwMode="auto">
            <a:xfrm>
              <a:off x="2256" y="2592"/>
              <a:ext cx="1296" cy="432"/>
            </a:xfrm>
            <a:prstGeom prst="rect">
              <a:avLst/>
            </a:prstGeom>
            <a:solidFill>
              <a:schemeClr val="accent1"/>
            </a:solidFill>
            <a:ln w="9525">
              <a:solidFill>
                <a:schemeClr val="tx1"/>
              </a:solidFill>
              <a:miter lim="800000"/>
              <a:headEnd/>
              <a:tailEnd/>
            </a:ln>
            <a:effectLst/>
          </p:spPr>
          <p:txBody>
            <a:bodyPr wrap="none" anchor="ctr"/>
            <a:lstStyle/>
            <a:p>
              <a:pPr algn="ctr"/>
              <a:r>
                <a:rPr lang="en-US" sz="1400" b="1" dirty="0">
                  <a:latin typeface="Verdana" pitchFamily="34" charset="0"/>
                </a:rPr>
                <a:t>Group</a:t>
              </a:r>
            </a:p>
            <a:p>
              <a:pPr algn="ctr"/>
              <a:r>
                <a:rPr lang="en-US" sz="1400" b="1" dirty="0">
                  <a:latin typeface="Verdana" pitchFamily="34" charset="0"/>
                </a:rPr>
                <a:t>Socialization</a:t>
              </a:r>
            </a:p>
          </p:txBody>
        </p:sp>
        <p:sp>
          <p:nvSpPr>
            <p:cNvPr id="17" name="Rectangle 22"/>
            <p:cNvSpPr>
              <a:spLocks noChangeArrowheads="1"/>
            </p:cNvSpPr>
            <p:nvPr/>
          </p:nvSpPr>
          <p:spPr bwMode="auto">
            <a:xfrm>
              <a:off x="3024" y="1920"/>
              <a:ext cx="672" cy="432"/>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Role</a:t>
              </a:r>
            </a:p>
            <a:p>
              <a:r>
                <a:rPr lang="en-US" sz="1400" b="1">
                  <a:latin typeface="Verdana" pitchFamily="34" charset="0"/>
                </a:rPr>
                <a:t>Stress</a:t>
              </a:r>
            </a:p>
          </p:txBody>
        </p:sp>
        <p:sp>
          <p:nvSpPr>
            <p:cNvPr id="18" name="Line 26"/>
            <p:cNvSpPr>
              <a:spLocks noChangeShapeType="1"/>
            </p:cNvSpPr>
            <p:nvPr/>
          </p:nvSpPr>
          <p:spPr bwMode="auto">
            <a:xfrm>
              <a:off x="1248" y="1680"/>
              <a:ext cx="0" cy="96"/>
            </a:xfrm>
            <a:prstGeom prst="line">
              <a:avLst/>
            </a:prstGeom>
            <a:noFill/>
            <a:ln w="9525">
              <a:solidFill>
                <a:schemeClr val="tx1"/>
              </a:solidFill>
              <a:round/>
              <a:headEnd/>
              <a:tailEnd/>
            </a:ln>
            <a:effectLst/>
          </p:spPr>
          <p:txBody>
            <a:bodyPr/>
            <a:lstStyle/>
            <a:p>
              <a:endParaRPr lang="en-US"/>
            </a:p>
          </p:txBody>
        </p:sp>
        <p:sp>
          <p:nvSpPr>
            <p:cNvPr id="19" name="Line 27"/>
            <p:cNvSpPr>
              <a:spLocks noChangeShapeType="1"/>
            </p:cNvSpPr>
            <p:nvPr/>
          </p:nvSpPr>
          <p:spPr bwMode="auto">
            <a:xfrm>
              <a:off x="2832" y="1680"/>
              <a:ext cx="0" cy="96"/>
            </a:xfrm>
            <a:prstGeom prst="line">
              <a:avLst/>
            </a:prstGeom>
            <a:noFill/>
            <a:ln w="9525">
              <a:solidFill>
                <a:schemeClr val="tx1"/>
              </a:solidFill>
              <a:round/>
              <a:headEnd/>
              <a:tailEnd/>
            </a:ln>
            <a:effectLst/>
          </p:spPr>
          <p:txBody>
            <a:bodyPr/>
            <a:lstStyle/>
            <a:p>
              <a:endParaRPr lang="en-US"/>
            </a:p>
          </p:txBody>
        </p:sp>
        <p:sp>
          <p:nvSpPr>
            <p:cNvPr id="20" name="Line 28"/>
            <p:cNvSpPr>
              <a:spLocks noChangeShapeType="1"/>
            </p:cNvSpPr>
            <p:nvPr/>
          </p:nvSpPr>
          <p:spPr bwMode="auto">
            <a:xfrm>
              <a:off x="2976" y="1776"/>
              <a:ext cx="0" cy="816"/>
            </a:xfrm>
            <a:prstGeom prst="line">
              <a:avLst/>
            </a:prstGeom>
            <a:noFill/>
            <a:ln w="9525">
              <a:solidFill>
                <a:schemeClr val="tx1"/>
              </a:solidFill>
              <a:round/>
              <a:headEnd/>
              <a:tailEnd/>
            </a:ln>
            <a:effectLst/>
          </p:spPr>
          <p:txBody>
            <a:bodyPr/>
            <a:lstStyle/>
            <a:p>
              <a:endParaRPr lang="en-US"/>
            </a:p>
          </p:txBody>
        </p:sp>
        <p:sp>
          <p:nvSpPr>
            <p:cNvPr id="21" name="Line 30"/>
            <p:cNvSpPr>
              <a:spLocks noChangeShapeType="1"/>
            </p:cNvSpPr>
            <p:nvPr/>
          </p:nvSpPr>
          <p:spPr bwMode="auto">
            <a:xfrm>
              <a:off x="672" y="1776"/>
              <a:ext cx="960" cy="0"/>
            </a:xfrm>
            <a:prstGeom prst="line">
              <a:avLst/>
            </a:prstGeom>
            <a:noFill/>
            <a:ln w="9525">
              <a:solidFill>
                <a:schemeClr val="tx1"/>
              </a:solidFill>
              <a:round/>
              <a:headEnd/>
              <a:tailEnd/>
            </a:ln>
            <a:effectLst/>
          </p:spPr>
          <p:txBody>
            <a:bodyPr/>
            <a:lstStyle/>
            <a:p>
              <a:endParaRPr lang="en-US"/>
            </a:p>
          </p:txBody>
        </p:sp>
        <p:sp>
          <p:nvSpPr>
            <p:cNvPr id="22" name="Line 31"/>
            <p:cNvSpPr>
              <a:spLocks noChangeShapeType="1"/>
            </p:cNvSpPr>
            <p:nvPr/>
          </p:nvSpPr>
          <p:spPr bwMode="auto">
            <a:xfrm>
              <a:off x="2448" y="1776"/>
              <a:ext cx="960" cy="0"/>
            </a:xfrm>
            <a:prstGeom prst="line">
              <a:avLst/>
            </a:prstGeom>
            <a:noFill/>
            <a:ln w="9525">
              <a:solidFill>
                <a:schemeClr val="tx1"/>
              </a:solidFill>
              <a:round/>
              <a:headEnd/>
              <a:tailEnd/>
            </a:ln>
            <a:effectLst/>
          </p:spPr>
          <p:txBody>
            <a:bodyPr/>
            <a:lstStyle/>
            <a:p>
              <a:endParaRPr lang="en-US"/>
            </a:p>
          </p:txBody>
        </p:sp>
        <p:sp>
          <p:nvSpPr>
            <p:cNvPr id="23" name="Line 32"/>
            <p:cNvSpPr>
              <a:spLocks noChangeShapeType="1"/>
            </p:cNvSpPr>
            <p:nvPr/>
          </p:nvSpPr>
          <p:spPr bwMode="auto">
            <a:xfrm>
              <a:off x="672" y="1776"/>
              <a:ext cx="0" cy="96"/>
            </a:xfrm>
            <a:prstGeom prst="line">
              <a:avLst/>
            </a:prstGeom>
            <a:noFill/>
            <a:ln w="9525">
              <a:solidFill>
                <a:schemeClr val="tx1"/>
              </a:solidFill>
              <a:round/>
              <a:headEnd/>
              <a:tailEnd/>
            </a:ln>
            <a:effectLst/>
          </p:spPr>
          <p:txBody>
            <a:bodyPr/>
            <a:lstStyle/>
            <a:p>
              <a:endParaRPr lang="en-US"/>
            </a:p>
          </p:txBody>
        </p:sp>
        <p:sp>
          <p:nvSpPr>
            <p:cNvPr id="24" name="Line 33"/>
            <p:cNvSpPr>
              <a:spLocks noChangeShapeType="1"/>
            </p:cNvSpPr>
            <p:nvPr/>
          </p:nvSpPr>
          <p:spPr bwMode="auto">
            <a:xfrm>
              <a:off x="1632" y="1776"/>
              <a:ext cx="0" cy="96"/>
            </a:xfrm>
            <a:prstGeom prst="line">
              <a:avLst/>
            </a:prstGeom>
            <a:noFill/>
            <a:ln w="9525">
              <a:solidFill>
                <a:schemeClr val="tx1"/>
              </a:solidFill>
              <a:round/>
              <a:headEnd/>
              <a:tailEnd/>
            </a:ln>
            <a:effectLst/>
          </p:spPr>
          <p:txBody>
            <a:bodyPr/>
            <a:lstStyle/>
            <a:p>
              <a:endParaRPr lang="en-US"/>
            </a:p>
          </p:txBody>
        </p:sp>
        <p:sp>
          <p:nvSpPr>
            <p:cNvPr id="25" name="Line 34"/>
            <p:cNvSpPr>
              <a:spLocks noChangeShapeType="1"/>
            </p:cNvSpPr>
            <p:nvPr/>
          </p:nvSpPr>
          <p:spPr bwMode="auto">
            <a:xfrm>
              <a:off x="2448" y="1776"/>
              <a:ext cx="0" cy="96"/>
            </a:xfrm>
            <a:prstGeom prst="line">
              <a:avLst/>
            </a:prstGeom>
            <a:noFill/>
            <a:ln w="9525">
              <a:solidFill>
                <a:schemeClr val="tx1"/>
              </a:solidFill>
              <a:round/>
              <a:headEnd/>
              <a:tailEnd/>
            </a:ln>
            <a:effectLst/>
          </p:spPr>
          <p:txBody>
            <a:bodyPr/>
            <a:lstStyle/>
            <a:p>
              <a:endParaRPr lang="en-US"/>
            </a:p>
          </p:txBody>
        </p:sp>
        <p:sp>
          <p:nvSpPr>
            <p:cNvPr id="26" name="Line 35"/>
            <p:cNvSpPr>
              <a:spLocks noChangeShapeType="1"/>
            </p:cNvSpPr>
            <p:nvPr/>
          </p:nvSpPr>
          <p:spPr bwMode="auto">
            <a:xfrm>
              <a:off x="3408" y="1776"/>
              <a:ext cx="0" cy="96"/>
            </a:xfrm>
            <a:prstGeom prst="line">
              <a:avLst/>
            </a:prstGeom>
            <a:noFill/>
            <a:ln w="9525">
              <a:solidFill>
                <a:schemeClr val="tx1"/>
              </a:solidFill>
              <a:round/>
              <a:headEnd/>
              <a:tailEnd/>
            </a:ln>
            <a:effectLst/>
          </p:spPr>
          <p:txBody>
            <a:bodyPr/>
            <a:lstStyle/>
            <a:p>
              <a:endParaRPr lang="en-US"/>
            </a:p>
          </p:txBody>
        </p:sp>
      </p:grpSp>
      <p:grpSp>
        <p:nvGrpSpPr>
          <p:cNvPr id="27" name="Group 44"/>
          <p:cNvGrpSpPr>
            <a:grpSpLocks/>
          </p:cNvGrpSpPr>
          <p:nvPr/>
        </p:nvGrpSpPr>
        <p:grpSpPr bwMode="auto">
          <a:xfrm>
            <a:off x="5715000" y="2667000"/>
            <a:ext cx="2743200" cy="3657600"/>
            <a:chOff x="3600" y="1680"/>
            <a:chExt cx="1728" cy="2304"/>
          </a:xfrm>
        </p:grpSpPr>
        <p:sp>
          <p:nvSpPr>
            <p:cNvPr id="28" name="Rectangle 23"/>
            <p:cNvSpPr>
              <a:spLocks noChangeArrowheads="1"/>
            </p:cNvSpPr>
            <p:nvPr/>
          </p:nvSpPr>
          <p:spPr bwMode="auto">
            <a:xfrm>
              <a:off x="4320" y="1968"/>
              <a:ext cx="672" cy="240"/>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Status</a:t>
              </a:r>
            </a:p>
          </p:txBody>
        </p:sp>
        <p:sp>
          <p:nvSpPr>
            <p:cNvPr id="29" name="Rectangle 24"/>
            <p:cNvSpPr>
              <a:spLocks noChangeArrowheads="1"/>
            </p:cNvSpPr>
            <p:nvPr/>
          </p:nvSpPr>
          <p:spPr bwMode="auto">
            <a:xfrm>
              <a:off x="4320" y="2400"/>
              <a:ext cx="672" cy="240"/>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Attraction</a:t>
              </a:r>
            </a:p>
          </p:txBody>
        </p:sp>
        <p:sp>
          <p:nvSpPr>
            <p:cNvPr id="30" name="Rectangle 25"/>
            <p:cNvSpPr>
              <a:spLocks noChangeArrowheads="1"/>
            </p:cNvSpPr>
            <p:nvPr/>
          </p:nvSpPr>
          <p:spPr bwMode="auto">
            <a:xfrm>
              <a:off x="4320" y="2928"/>
              <a:ext cx="1008" cy="240"/>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Communication</a:t>
              </a:r>
            </a:p>
          </p:txBody>
        </p:sp>
        <p:sp>
          <p:nvSpPr>
            <p:cNvPr id="31" name="Line 29"/>
            <p:cNvSpPr>
              <a:spLocks noChangeShapeType="1"/>
            </p:cNvSpPr>
            <p:nvPr/>
          </p:nvSpPr>
          <p:spPr bwMode="auto">
            <a:xfrm>
              <a:off x="4176" y="1680"/>
              <a:ext cx="0" cy="1392"/>
            </a:xfrm>
            <a:prstGeom prst="line">
              <a:avLst/>
            </a:prstGeom>
            <a:noFill/>
            <a:ln w="9525">
              <a:solidFill>
                <a:schemeClr val="tx1"/>
              </a:solidFill>
              <a:round/>
              <a:headEnd/>
              <a:tailEnd/>
            </a:ln>
            <a:effectLst/>
          </p:spPr>
          <p:txBody>
            <a:bodyPr/>
            <a:lstStyle/>
            <a:p>
              <a:endParaRPr lang="en-US"/>
            </a:p>
          </p:txBody>
        </p:sp>
        <p:sp>
          <p:nvSpPr>
            <p:cNvPr id="32" name="Line 36"/>
            <p:cNvSpPr>
              <a:spLocks noChangeShapeType="1"/>
            </p:cNvSpPr>
            <p:nvPr/>
          </p:nvSpPr>
          <p:spPr bwMode="auto">
            <a:xfrm>
              <a:off x="4176" y="2064"/>
              <a:ext cx="144" cy="0"/>
            </a:xfrm>
            <a:prstGeom prst="line">
              <a:avLst/>
            </a:prstGeom>
            <a:noFill/>
            <a:ln w="9525">
              <a:solidFill>
                <a:schemeClr val="tx1"/>
              </a:solidFill>
              <a:round/>
              <a:headEnd/>
              <a:tailEnd/>
            </a:ln>
            <a:effectLst/>
          </p:spPr>
          <p:txBody>
            <a:bodyPr/>
            <a:lstStyle/>
            <a:p>
              <a:endParaRPr lang="en-US"/>
            </a:p>
          </p:txBody>
        </p:sp>
        <p:sp>
          <p:nvSpPr>
            <p:cNvPr id="33" name="Line 37"/>
            <p:cNvSpPr>
              <a:spLocks noChangeShapeType="1"/>
            </p:cNvSpPr>
            <p:nvPr/>
          </p:nvSpPr>
          <p:spPr bwMode="auto">
            <a:xfrm>
              <a:off x="4176" y="2496"/>
              <a:ext cx="144" cy="0"/>
            </a:xfrm>
            <a:prstGeom prst="line">
              <a:avLst/>
            </a:prstGeom>
            <a:noFill/>
            <a:ln w="9525">
              <a:solidFill>
                <a:schemeClr val="tx1"/>
              </a:solidFill>
              <a:round/>
              <a:headEnd/>
              <a:tailEnd/>
            </a:ln>
            <a:effectLst/>
          </p:spPr>
          <p:txBody>
            <a:bodyPr/>
            <a:lstStyle/>
            <a:p>
              <a:endParaRPr lang="en-US"/>
            </a:p>
          </p:txBody>
        </p:sp>
        <p:sp>
          <p:nvSpPr>
            <p:cNvPr id="34" name="Line 38"/>
            <p:cNvSpPr>
              <a:spLocks noChangeShapeType="1"/>
            </p:cNvSpPr>
            <p:nvPr/>
          </p:nvSpPr>
          <p:spPr bwMode="auto">
            <a:xfrm>
              <a:off x="4176" y="3072"/>
              <a:ext cx="144" cy="0"/>
            </a:xfrm>
            <a:prstGeom prst="line">
              <a:avLst/>
            </a:prstGeom>
            <a:noFill/>
            <a:ln w="9525">
              <a:solidFill>
                <a:schemeClr val="tx1"/>
              </a:solidFill>
              <a:round/>
              <a:headEnd/>
              <a:tailEnd/>
            </a:ln>
            <a:effectLst/>
          </p:spPr>
          <p:txBody>
            <a:bodyPr/>
            <a:lstStyle/>
            <a:p>
              <a:endParaRPr lang="en-US"/>
            </a:p>
          </p:txBody>
        </p:sp>
        <p:sp>
          <p:nvSpPr>
            <p:cNvPr id="35" name="Oval 39"/>
            <p:cNvSpPr>
              <a:spLocks noChangeArrowheads="1"/>
            </p:cNvSpPr>
            <p:nvPr/>
          </p:nvSpPr>
          <p:spPr bwMode="auto">
            <a:xfrm>
              <a:off x="3600" y="3264"/>
              <a:ext cx="1632" cy="720"/>
            </a:xfrm>
            <a:prstGeom prst="ellipse">
              <a:avLst/>
            </a:prstGeom>
            <a:solidFill>
              <a:schemeClr val="bg2"/>
            </a:solidFill>
            <a:ln w="9525">
              <a:solidFill>
                <a:schemeClr val="tx1"/>
              </a:solidFill>
              <a:round/>
              <a:headEnd/>
              <a:tailEnd/>
            </a:ln>
            <a:effectLst/>
          </p:spPr>
          <p:txBody>
            <a:bodyPr wrap="none" anchor="ctr"/>
            <a:lstStyle/>
            <a:p>
              <a:pPr algn="ctr"/>
              <a:r>
                <a:rPr lang="en-US" sz="1800" b="1" dirty="0">
                  <a:solidFill>
                    <a:srgbClr val="FFFFCC"/>
                  </a:solidFill>
                </a:rPr>
                <a:t>Social network</a:t>
              </a:r>
            </a:p>
            <a:p>
              <a:pPr algn="ctr"/>
              <a:r>
                <a:rPr lang="en-US" sz="1800" b="1" dirty="0">
                  <a:solidFill>
                    <a:srgbClr val="FFFFCC"/>
                  </a:solidFill>
                </a:rPr>
                <a:t>analysis</a:t>
              </a:r>
            </a:p>
          </p:txBody>
        </p:sp>
      </p:grpSp>
      <p:pic>
        <p:nvPicPr>
          <p:cNvPr id="36" name="Picture 40"/>
          <p:cNvPicPr>
            <a:picLocks noChangeAspect="1" noChangeArrowheads="1"/>
          </p:cNvPicPr>
          <p:nvPr/>
        </p:nvPicPr>
        <p:blipFill>
          <a:blip r:embed="rId3" cstate="email"/>
          <a:srcRect/>
          <a:stretch>
            <a:fillRect/>
          </a:stretch>
        </p:blipFill>
        <p:spPr bwMode="auto">
          <a:xfrm>
            <a:off x="685800" y="4572000"/>
            <a:ext cx="2590800" cy="1589088"/>
          </a:xfrm>
          <a:prstGeom prst="rect">
            <a:avLst/>
          </a:prstGeom>
          <a:noFill/>
          <a:ln w="9525">
            <a:noFill/>
            <a:miter lim="800000"/>
            <a:headEnd/>
            <a:tailEnd/>
          </a:ln>
          <a:effectLst/>
        </p:spPr>
      </p:pic>
      <p:sp>
        <p:nvSpPr>
          <p:cNvPr id="37" name="Oval 37"/>
          <p:cNvSpPr>
            <a:spLocks noChangeArrowheads="1"/>
          </p:cNvSpPr>
          <p:nvPr/>
        </p:nvSpPr>
        <p:spPr bwMode="auto">
          <a:xfrm>
            <a:off x="5638800" y="1219200"/>
            <a:ext cx="3200400" cy="4267200"/>
          </a:xfrm>
          <a:prstGeom prst="ellipse">
            <a:avLst/>
          </a:prstGeom>
          <a:noFill/>
          <a:ln w="28575" algn="ctr">
            <a:solidFill>
              <a:srgbClr val="FF00FF"/>
            </a:solidFill>
            <a:round/>
            <a:headEnd/>
            <a:tailEnd/>
          </a:ln>
          <a:effec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ppt_w*0.7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animEffect transition="in" filter="fade">
                                      <p:cBhvr>
                                        <p:cTn id="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solidFill>
                  <a:schemeClr val="tx1"/>
                </a:solidFill>
                <a:cs typeface="Times New Roman" pitchFamily="18" charset="0"/>
              </a:rPr>
              <a:t>Status Networks</a:t>
            </a:r>
            <a:r>
              <a:rPr lang="en-US" dirty="0" smtClean="0">
                <a:solidFill>
                  <a:schemeClr val="tx1"/>
                </a:solidFill>
              </a:rPr>
              <a:t> </a:t>
            </a:r>
            <a:endParaRPr lang="en-US" dirty="0">
              <a:solidFill>
                <a:schemeClr val="tx1"/>
              </a:solidFill>
            </a:endParaRPr>
          </a:p>
        </p:txBody>
      </p:sp>
      <p:sp>
        <p:nvSpPr>
          <p:cNvPr id="37891" name="Rectangle 3"/>
          <p:cNvSpPr>
            <a:spLocks noGrp="1" noChangeArrowheads="1"/>
          </p:cNvSpPr>
          <p:nvPr>
            <p:ph type="body" idx="1"/>
          </p:nvPr>
        </p:nvSpPr>
        <p:spPr>
          <a:xfrm>
            <a:off x="533400" y="5257800"/>
            <a:ext cx="8077200" cy="1295400"/>
          </a:xfrm>
        </p:spPr>
        <p:txBody>
          <a:bodyPr/>
          <a:lstStyle/>
          <a:p>
            <a:r>
              <a:rPr lang="en-US">
                <a:solidFill>
                  <a:schemeClr val="tx1"/>
                </a:solidFill>
                <a:cs typeface="Times New Roman" pitchFamily="18" charset="0"/>
              </a:rPr>
              <a:t>Status network: Stable pattern of variations in authority and power </a:t>
            </a:r>
          </a:p>
        </p:txBody>
      </p:sp>
      <p:graphicFrame>
        <p:nvGraphicFramePr>
          <p:cNvPr id="37902" name="Object 14"/>
          <p:cNvGraphicFramePr>
            <a:graphicFrameLocks noChangeAspect="1"/>
          </p:cNvGraphicFramePr>
          <p:nvPr/>
        </p:nvGraphicFramePr>
        <p:xfrm>
          <a:off x="1676400" y="1536700"/>
          <a:ext cx="5867400" cy="3738563"/>
        </p:xfrm>
        <a:graphic>
          <a:graphicData uri="http://schemas.openxmlformats.org/presentationml/2006/ole">
            <p:oleObj spid="_x0000_s96258" name="Paint Shop Pro Image" r:id="rId4" imgW="4731707" imgH="3014634" progId="">
              <p:embed/>
            </p:oleObj>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1600200" y="1066800"/>
            <a:ext cx="6172200" cy="4724400"/>
          </a:xfrm>
          <a:prstGeom prst="rect">
            <a:avLst/>
          </a:prstGeom>
          <a:solidFill>
            <a:schemeClr val="accent1"/>
          </a:solidFill>
          <a:ln w="9525" algn="ctr">
            <a:noFill/>
            <a:miter lim="800000"/>
            <a:headEnd/>
            <a:tailEnd/>
          </a:ln>
          <a:effectLst/>
        </p:spPr>
        <p:txBody>
          <a:bodyPr wrap="none" anchor="ctr">
            <a:spAutoFit/>
          </a:bodyPr>
          <a:lstStyle/>
          <a:p>
            <a:endParaRPr lang="en-US"/>
          </a:p>
        </p:txBody>
      </p:sp>
      <p:sp>
        <p:nvSpPr>
          <p:cNvPr id="104459" name="Oval 11"/>
          <p:cNvSpPr>
            <a:spLocks noChangeArrowheads="1"/>
          </p:cNvSpPr>
          <p:nvPr/>
        </p:nvSpPr>
        <p:spPr bwMode="auto">
          <a:xfrm>
            <a:off x="2971800" y="2624138"/>
            <a:ext cx="533400" cy="617537"/>
          </a:xfrm>
          <a:prstGeom prst="ellipse">
            <a:avLst/>
          </a:prstGeom>
          <a:solidFill>
            <a:schemeClr val="bg1"/>
          </a:solidFill>
          <a:ln w="9525" algn="ctr">
            <a:solidFill>
              <a:schemeClr val="tx1"/>
            </a:solidFill>
            <a:round/>
            <a:headEnd/>
            <a:tailEnd/>
          </a:ln>
          <a:effectLst/>
        </p:spPr>
        <p:txBody>
          <a:bodyPr anchor="ctr">
            <a:spAutoFit/>
          </a:bodyPr>
          <a:lstStyle/>
          <a:p>
            <a:r>
              <a:rPr lang="en-US"/>
              <a:t>7</a:t>
            </a:r>
          </a:p>
        </p:txBody>
      </p:sp>
      <p:sp>
        <p:nvSpPr>
          <p:cNvPr id="104462" name="Oval 14"/>
          <p:cNvSpPr>
            <a:spLocks noChangeArrowheads="1"/>
          </p:cNvSpPr>
          <p:nvPr/>
        </p:nvSpPr>
        <p:spPr bwMode="auto">
          <a:xfrm>
            <a:off x="3733800" y="1557338"/>
            <a:ext cx="533400" cy="617537"/>
          </a:xfrm>
          <a:prstGeom prst="ellipse">
            <a:avLst/>
          </a:prstGeom>
          <a:solidFill>
            <a:schemeClr val="bg1"/>
          </a:solidFill>
          <a:ln w="9525" algn="ctr">
            <a:solidFill>
              <a:schemeClr val="tx1"/>
            </a:solidFill>
            <a:round/>
            <a:headEnd/>
            <a:tailEnd/>
          </a:ln>
          <a:effectLst/>
        </p:spPr>
        <p:txBody>
          <a:bodyPr anchor="ctr">
            <a:spAutoFit/>
          </a:bodyPr>
          <a:lstStyle/>
          <a:p>
            <a:r>
              <a:rPr lang="en-US"/>
              <a:t>1</a:t>
            </a:r>
          </a:p>
        </p:txBody>
      </p:sp>
      <p:sp>
        <p:nvSpPr>
          <p:cNvPr id="104463" name="Oval 15"/>
          <p:cNvSpPr>
            <a:spLocks noChangeArrowheads="1"/>
          </p:cNvSpPr>
          <p:nvPr/>
        </p:nvSpPr>
        <p:spPr bwMode="auto">
          <a:xfrm>
            <a:off x="5105400" y="1557338"/>
            <a:ext cx="533400" cy="617537"/>
          </a:xfrm>
          <a:prstGeom prst="ellipse">
            <a:avLst/>
          </a:prstGeom>
          <a:solidFill>
            <a:schemeClr val="bg1"/>
          </a:solidFill>
          <a:ln w="9525" algn="ctr">
            <a:solidFill>
              <a:schemeClr val="tx1"/>
            </a:solidFill>
            <a:round/>
            <a:headEnd/>
            <a:tailEnd/>
          </a:ln>
          <a:effectLst/>
        </p:spPr>
        <p:txBody>
          <a:bodyPr anchor="ctr">
            <a:spAutoFit/>
          </a:bodyPr>
          <a:lstStyle/>
          <a:p>
            <a:r>
              <a:rPr lang="en-US"/>
              <a:t>2</a:t>
            </a:r>
          </a:p>
        </p:txBody>
      </p:sp>
      <p:sp>
        <p:nvSpPr>
          <p:cNvPr id="104464" name="Oval 16"/>
          <p:cNvSpPr>
            <a:spLocks noChangeArrowheads="1"/>
          </p:cNvSpPr>
          <p:nvPr/>
        </p:nvSpPr>
        <p:spPr bwMode="auto">
          <a:xfrm>
            <a:off x="5867400" y="2471738"/>
            <a:ext cx="533400" cy="617537"/>
          </a:xfrm>
          <a:prstGeom prst="ellipse">
            <a:avLst/>
          </a:prstGeom>
          <a:solidFill>
            <a:schemeClr val="bg1"/>
          </a:solidFill>
          <a:ln w="9525" algn="ctr">
            <a:solidFill>
              <a:schemeClr val="tx1"/>
            </a:solidFill>
            <a:round/>
            <a:headEnd/>
            <a:tailEnd/>
          </a:ln>
          <a:effectLst/>
        </p:spPr>
        <p:txBody>
          <a:bodyPr anchor="ctr">
            <a:spAutoFit/>
          </a:bodyPr>
          <a:lstStyle/>
          <a:p>
            <a:r>
              <a:rPr lang="en-US"/>
              <a:t>3</a:t>
            </a:r>
          </a:p>
        </p:txBody>
      </p:sp>
      <p:sp>
        <p:nvSpPr>
          <p:cNvPr id="104465" name="Oval 17"/>
          <p:cNvSpPr>
            <a:spLocks noChangeArrowheads="1"/>
          </p:cNvSpPr>
          <p:nvPr/>
        </p:nvSpPr>
        <p:spPr bwMode="auto">
          <a:xfrm>
            <a:off x="5715000" y="3767138"/>
            <a:ext cx="533400" cy="617537"/>
          </a:xfrm>
          <a:prstGeom prst="ellipse">
            <a:avLst/>
          </a:prstGeom>
          <a:solidFill>
            <a:schemeClr val="bg1"/>
          </a:solidFill>
          <a:ln w="9525" algn="ctr">
            <a:solidFill>
              <a:schemeClr val="tx1"/>
            </a:solidFill>
            <a:round/>
            <a:headEnd/>
            <a:tailEnd/>
          </a:ln>
          <a:effectLst/>
        </p:spPr>
        <p:txBody>
          <a:bodyPr anchor="ctr">
            <a:spAutoFit/>
          </a:bodyPr>
          <a:lstStyle/>
          <a:p>
            <a:r>
              <a:rPr lang="en-US"/>
              <a:t>4</a:t>
            </a:r>
          </a:p>
        </p:txBody>
      </p:sp>
      <p:sp>
        <p:nvSpPr>
          <p:cNvPr id="104466" name="Oval 18"/>
          <p:cNvSpPr>
            <a:spLocks noChangeArrowheads="1"/>
          </p:cNvSpPr>
          <p:nvPr/>
        </p:nvSpPr>
        <p:spPr bwMode="auto">
          <a:xfrm>
            <a:off x="4648200" y="4529138"/>
            <a:ext cx="533400" cy="617537"/>
          </a:xfrm>
          <a:prstGeom prst="ellipse">
            <a:avLst/>
          </a:prstGeom>
          <a:solidFill>
            <a:schemeClr val="bg1"/>
          </a:solidFill>
          <a:ln w="9525" algn="ctr">
            <a:solidFill>
              <a:schemeClr val="tx1"/>
            </a:solidFill>
            <a:round/>
            <a:headEnd/>
            <a:tailEnd/>
          </a:ln>
          <a:effectLst/>
        </p:spPr>
        <p:txBody>
          <a:bodyPr anchor="ctr">
            <a:spAutoFit/>
          </a:bodyPr>
          <a:lstStyle/>
          <a:p>
            <a:r>
              <a:rPr lang="en-US"/>
              <a:t>5</a:t>
            </a:r>
          </a:p>
        </p:txBody>
      </p:sp>
      <p:sp>
        <p:nvSpPr>
          <p:cNvPr id="104467" name="Oval 19"/>
          <p:cNvSpPr>
            <a:spLocks noChangeArrowheads="1"/>
          </p:cNvSpPr>
          <p:nvPr/>
        </p:nvSpPr>
        <p:spPr bwMode="auto">
          <a:xfrm>
            <a:off x="3276600" y="4071938"/>
            <a:ext cx="533400" cy="617537"/>
          </a:xfrm>
          <a:prstGeom prst="ellipse">
            <a:avLst/>
          </a:prstGeom>
          <a:solidFill>
            <a:schemeClr val="bg1"/>
          </a:solidFill>
          <a:ln w="9525" algn="ctr">
            <a:solidFill>
              <a:schemeClr val="tx1"/>
            </a:solidFill>
            <a:round/>
            <a:headEnd/>
            <a:tailEnd/>
          </a:ln>
          <a:effectLst/>
        </p:spPr>
        <p:txBody>
          <a:bodyPr anchor="ctr">
            <a:spAutoFit/>
          </a:bodyPr>
          <a:lstStyle/>
          <a:p>
            <a:r>
              <a:rPr lang="en-US"/>
              <a:t>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44444E-6 1.15607E-6 C -0.00451 0.01803 0.00087 -0.00833 0.00157 0.01479 C 0.00157 0.01757 0.00278 0.06543 -0.00312 0.07815 C -0.00468 0.08161 -0.00746 0.08369 -0.00954 0.0867 C -0.0118 0.09549 -0.01822 0.09965 -0.02222 0.10774 C -0.0243 0.11653 -0.02795 0.12416 -0.0302 0.13317 C -0.02934 0.16901 -0.04149 0.19283 -0.02066 0.203 C 0.06285 0.20069 0.04323 0.20184 0.08889 0.19445 C 0.09046 0.19306 0.09184 0.19144 0.09358 0.19028 C 0.09514 0.18936 0.09723 0.18982 0.09844 0.1882 C 0.10105 0.18474 0.10469 0.17549 0.10469 0.17549 C 0.10348 0.13156 0.11494 0.12208 0.09358 0.1119 C 0.09254 0.10982 0.09202 0.10705 0.09046 0.10566 C 0.08768 0.10335 0.08091 0.1015 0.08091 0.1015 C 0.07987 0.10011 0.07917 0.09803 0.07778 0.0971 C 0.07483 0.09502 0.06823 0.09294 0.06823 0.09294 C 0.06285 0.08832 0.06494 0.09063 0.06198 0.0867 " pathEditMode="relative" ptsTypes="ffffffffffffffffA">
                                      <p:cBhvr>
                                        <p:cTn id="6" dur="2000" fill="hold"/>
                                        <p:tgtEl>
                                          <p:spTgt spid="104462"/>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2.5E-6 1.15607E-6 C 0.00295 0.01156 0.01129 0.02011 0.01424 0.03167 C 0.01667 0.04161 0.01771 0.0504 0.02222 0.05919 C 0.02795 0.09803 0.08559 0.07514 0.10313 0.07606 C 0.10625 0.07745 0.10955 0.07884 0.11268 0.08023 C 0.11424 0.08092 0.11337 0.08485 0.11424 0.0867 C 0.11736 0.09294 0.1217 0.09919 0.12691 0.1015 C 0.12813 0.10635 0.13108 0.11653 0.13334 0.12046 C 0.13559 0.12439 0.14115 0.13109 0.14115 0.13109 C 0.14167 0.13526 0.14202 0.13965 0.14271 0.14381 C 0.14306 0.14589 0.14445 0.14774 0.14445 0.15005 C 0.14445 0.15583 0.14236 0.16138 0.14115 0.16693 C 0.14011 0.17202 0.13837 0.1845 0.13646 0.1882 C 0.129 0.203 0.11997 0.21826 0.10782 0.22612 C 0.10157 0.23468 0.08681 0.24277 0.07778 0.24508 C 0.06025 0.24439 0.04288 0.24416 0.02535 0.243 C 0.01372 0.24231 -0.00017 0.23005 -0.00486 0.21549 C -0.00816 0.20578 -0.00729 0.1993 -0.01284 0.19237 C -0.01389 0.1882 -0.01475 0.17965 -0.01909 0.17965 L -0.13663 0.31283 L -0.18107 0.24947 C -0.18576 0.243 -0.18889 0.2326 -0.19531 0.23028 C -0.20555 0.22658 -0.21649 0.23098 -0.22708 0.2326 C -0.23038 0.23306 -0.23663 0.23676 -0.23663 0.23676 C -0.23819 0.23815 -0.23958 0.23976 -0.24132 0.24092 C -0.24288 0.24184 -0.24462 0.24184 -0.24618 0.243 C -0.24948 0.24554 -0.25555 0.25156 -0.25555 0.25156 C -0.26666 0.2726 -0.2658 0.30173 -0.27153 0.32554 C -0.27205 0.3452 -0.27222 0.36508 -0.27309 0.38474 C -0.27343 0.39306 -0.27968 0.39329 -0.28107 0.39953 C -0.28177 0.403 -0.28107 0.4067 -0.28107 0.41017 " pathEditMode="relative" ptsTypes="ffffffffffffffffffAAffffffffffA">
                                      <p:cBhvr>
                                        <p:cTn id="9" dur="2000" fill="hold"/>
                                        <p:tgtEl>
                                          <p:spTgt spid="104463"/>
                                        </p:tgtEl>
                                        <p:attrNameLst>
                                          <p:attrName>ppt_x</p:attrName>
                                          <p:attrName>ppt_y</p:attrName>
                                        </p:attrNameLst>
                                      </p:cBhvr>
                                    </p:animMotion>
                                  </p:childTnLst>
                                </p:cTn>
                              </p:par>
                            </p:childTnLst>
                          </p:cTn>
                        </p:par>
                        <p:par>
                          <p:cTn id="10" fill="hold">
                            <p:stCondLst>
                              <p:cond delay="4000"/>
                            </p:stCondLst>
                            <p:childTnLst>
                              <p:par>
                                <p:cTn id="11" presetID="0" presetClass="path" presetSubtype="0" accel="50000" decel="50000" fill="hold" grpId="0" nodeType="afterEffect">
                                  <p:stCondLst>
                                    <p:cond delay="0"/>
                                  </p:stCondLst>
                                  <p:childTnLst>
                                    <p:animMotion origin="layout" path="M 5.55556E-7 -2.31214E-7 C -0.00121 0.0363 0.00278 0.04393 -0.01441 0.06566 C -0.0276 0.06265 -0.04149 0.06543 -0.05399 0.05919 C -0.05764 0.04462 -0.05399 0.04809 -0.06198 0.04439 C -0.06389 0.0319 -0.06093 0.03398 -0.06823 0.03398 " pathEditMode="relative" ptsTypes="ffffA">
                                      <p:cBhvr>
                                        <p:cTn id="12" dur="2000" fill="hold"/>
                                        <p:tgtEl>
                                          <p:spTgt spid="104464"/>
                                        </p:tgtEl>
                                        <p:attrNameLst>
                                          <p:attrName>ppt_x</p:attrName>
                                          <p:attrName>ppt_y</p:attrName>
                                        </p:attrNameLst>
                                      </p:cBhvr>
                                    </p:animMotion>
                                  </p:childTnLst>
                                </p:cTn>
                              </p:par>
                            </p:childTnLst>
                          </p:cTn>
                        </p:par>
                        <p:par>
                          <p:cTn id="13" fill="hold">
                            <p:stCondLst>
                              <p:cond delay="6000"/>
                            </p:stCondLst>
                            <p:childTnLst>
                              <p:par>
                                <p:cTn id="14" presetID="0" presetClass="path" presetSubtype="0" accel="50000" decel="50000" fill="hold" grpId="0" nodeType="afterEffect">
                                  <p:stCondLst>
                                    <p:cond delay="0"/>
                                  </p:stCondLst>
                                  <p:childTnLst>
                                    <p:animMotion origin="layout" path="M -2.77778E-7 2.31214E-6 C 0.00173 0.00902 0.00416 0.01549 0.00798 0.02312 C 0.0085 0.02659 0.00816 0.03052 0.00955 0.03376 C 0.01041 0.03584 0.02048 0.04439 0.02222 0.04647 C 0.025 0.04971 0.02656 0.05549 0.03021 0.05711 C 0.03333 0.0585 0.03975 0.06127 0.03975 0.06127 C 0.04861 0.06913 0.0533 0.06821 0.0651 0.06983 C 0.07396 0.0726 0.08194 0.07168 0.09045 0.06751 C 0.10104 0.0541 0.09739 0.05064 0.09531 0.02543 C 0.09496 0.02127 0.09045 0.0148 0.09045 0.0148 " pathEditMode="relative" ptsTypes="fffffffffA">
                                      <p:cBhvr>
                                        <p:cTn id="15" dur="2000" fill="hold"/>
                                        <p:tgtEl>
                                          <p:spTgt spid="104459"/>
                                        </p:tgtEl>
                                        <p:attrNameLst>
                                          <p:attrName>ppt_x</p:attrName>
                                          <p:attrName>ppt_y</p:attrName>
                                        </p:attrNameLst>
                                      </p:cBhvr>
                                    </p:animMotion>
                                  </p:childTnLst>
                                </p:cTn>
                              </p:par>
                            </p:childTnLst>
                          </p:cTn>
                        </p:par>
                        <p:par>
                          <p:cTn id="16" fill="hold">
                            <p:stCondLst>
                              <p:cond delay="8000"/>
                            </p:stCondLst>
                            <p:childTnLst>
                              <p:par>
                                <p:cTn id="17" presetID="0" presetClass="path" presetSubtype="0" accel="50000" decel="50000" fill="hold" grpId="0" nodeType="afterEffect">
                                  <p:stCondLst>
                                    <p:cond delay="0"/>
                                  </p:stCondLst>
                                  <p:childTnLst>
                                    <p:animMotion origin="layout" path="M -2.77778E-6 -6.41618E-6 C -0.01198 0.00531 -0.02344 0.00045 -0.0349 -0.0044 C -0.04132 -0.00995 -0.04601 -0.01573 -0.05226 -0.02128 C -0.05677 -0.04301 -0.05313 -0.03585 -0.07778 -0.03816 C -0.07413 -0.04278 -0.07448 -0.04024 -0.07448 -0.0444 " pathEditMode="relative" ptsTypes="ffffA">
                                      <p:cBhvr>
                                        <p:cTn id="18" dur="2000" fill="hold"/>
                                        <p:tgtEl>
                                          <p:spTgt spid="104465"/>
                                        </p:tgtEl>
                                        <p:attrNameLst>
                                          <p:attrName>ppt_x</p:attrName>
                                          <p:attrName>ppt_y</p:attrName>
                                        </p:attrNameLst>
                                      </p:cBhvr>
                                    </p:animMotion>
                                  </p:childTnLst>
                                </p:cTn>
                              </p:par>
                            </p:childTnLst>
                          </p:cTn>
                        </p:par>
                        <p:par>
                          <p:cTn id="19" fill="hold">
                            <p:stCondLst>
                              <p:cond delay="10000"/>
                            </p:stCondLst>
                            <p:childTnLst>
                              <p:par>
                                <p:cTn id="20" presetID="0" presetClass="path" presetSubtype="0" accel="50000" decel="50000" fill="hold" grpId="0" nodeType="afterEffect">
                                  <p:stCondLst>
                                    <p:cond delay="0"/>
                                  </p:stCondLst>
                                  <p:childTnLst>
                                    <p:animMotion origin="layout" path="M 1.66667E-6 -1.27168E-6 C 0.00052 -0.00994 0.00035 -0.01988 0.00156 -0.0296 C 0.00191 -0.03214 0.00451 -0.03329 0.00469 -0.03584 C 0.0059 -0.0548 0.00607 -0.05249 -0.00156 -0.05919 C -0.01007 -0.07607 -0.00521 -0.06844 -0.01597 -0.08231 C -0.02014 -0.08786 -0.01597 -0.0978 -0.01597 -0.10566 " pathEditMode="relative" ptsTypes="fffffA">
                                      <p:cBhvr>
                                        <p:cTn id="21" dur="2000" fill="hold"/>
                                        <p:tgtEl>
                                          <p:spTgt spid="104466"/>
                                        </p:tgtEl>
                                        <p:attrNameLst>
                                          <p:attrName>ppt_x</p:attrName>
                                          <p:attrName>ppt_y</p:attrName>
                                        </p:attrNameLst>
                                      </p:cBhvr>
                                    </p:animMotion>
                                  </p:childTnLst>
                                </p:cTn>
                              </p:par>
                            </p:childTnLst>
                          </p:cTn>
                        </p:par>
                        <p:par>
                          <p:cTn id="22" fill="hold">
                            <p:stCondLst>
                              <p:cond delay="12000"/>
                            </p:stCondLst>
                            <p:childTnLst>
                              <p:par>
                                <p:cTn id="23" presetID="0" presetClass="path" presetSubtype="0" accel="50000" decel="50000" fill="hold" grpId="0" nodeType="afterEffect">
                                  <p:stCondLst>
                                    <p:cond delay="0"/>
                                  </p:stCondLst>
                                  <p:childTnLst>
                                    <p:animMotion origin="layout" path="M -2.5E-6 -1.50289E-6 C 0.01667 -0.00301 0.03438 -0.00532 0.0507 -0.01064 C 0.04618 -0.01988 0.04219 -0.01827 0.0349 -0.02335 C 0.03854 -0.03329 0.03959 -0.03376 0.04757 -0.03376 " pathEditMode="relative" ptsTypes="fffA">
                                      <p:cBhvr>
                                        <p:cTn id="24" dur="2000" fill="hold"/>
                                        <p:tgtEl>
                                          <p:spTgt spid="10446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9" grpId="0" animBg="1"/>
      <p:bldP spid="104462" grpId="0" animBg="1"/>
      <p:bldP spid="104463" grpId="0" animBg="1"/>
      <p:bldP spid="104464" grpId="0" animBg="1"/>
      <p:bldP spid="104465" grpId="0" animBg="1"/>
      <p:bldP spid="104466" grpId="0" animBg="1"/>
      <p:bldP spid="1044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solidFill>
                  <a:schemeClr val="tx1"/>
                </a:solidFill>
                <a:latin typeface="Bookman Old Style" pitchFamily="18" charset="0"/>
                <a:cs typeface="Times New Roman" pitchFamily="18" charset="0"/>
              </a:rPr>
              <a:t>What Are Norms?</a:t>
            </a:r>
            <a:r>
              <a:rPr lang="en-US" dirty="0">
                <a:solidFill>
                  <a:schemeClr val="tx1"/>
                </a:solidFill>
                <a:latin typeface="Bookman Old Style" pitchFamily="18" charset="0"/>
              </a:rPr>
              <a:t> </a:t>
            </a:r>
          </a:p>
        </p:txBody>
      </p:sp>
      <p:sp>
        <p:nvSpPr>
          <p:cNvPr id="4099" name="Rectangle 3"/>
          <p:cNvSpPr>
            <a:spLocks noGrp="1" noChangeArrowheads="1"/>
          </p:cNvSpPr>
          <p:nvPr>
            <p:ph type="body" idx="1"/>
          </p:nvPr>
        </p:nvSpPr>
        <p:spPr>
          <a:xfrm>
            <a:off x="533400" y="1676400"/>
            <a:ext cx="3429000" cy="3733800"/>
          </a:xfrm>
        </p:spPr>
        <p:txBody>
          <a:bodyPr/>
          <a:lstStyle/>
          <a:p>
            <a:pPr>
              <a:lnSpc>
                <a:spcPct val="90000"/>
              </a:lnSpc>
              <a:buNone/>
            </a:pPr>
            <a:r>
              <a:rPr lang="en-US" sz="2800" dirty="0" smtClean="0">
                <a:latin typeface="Bookman Old Style" pitchFamily="18" charset="0"/>
                <a:cs typeface="Times New Roman" pitchFamily="18" charset="0"/>
              </a:rPr>
              <a:t>Consensual </a:t>
            </a:r>
            <a:r>
              <a:rPr lang="en-US" sz="2800" dirty="0">
                <a:latin typeface="Bookman Old Style" pitchFamily="18" charset="0"/>
                <a:cs typeface="Times New Roman" pitchFamily="18" charset="0"/>
              </a:rPr>
              <a:t>and often implicit standards that describe what behaviors should and should not be performed in a given context. </a:t>
            </a:r>
          </a:p>
        </p:txBody>
      </p:sp>
      <p:pic>
        <p:nvPicPr>
          <p:cNvPr id="4103" name="Picture 7" descr="720px-Normal_Distribution_PDF_svg"/>
          <p:cNvPicPr>
            <a:picLocks noChangeAspect="1" noChangeArrowheads="1"/>
          </p:cNvPicPr>
          <p:nvPr/>
        </p:nvPicPr>
        <p:blipFill>
          <a:blip r:embed="rId3" cstate="email"/>
          <a:srcRect/>
          <a:stretch>
            <a:fillRect/>
          </a:stretch>
        </p:blipFill>
        <p:spPr bwMode="auto">
          <a:xfrm>
            <a:off x="4114800" y="2209800"/>
            <a:ext cx="4648200" cy="297021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endParaRPr lang="en-US">
              <a:solidFill>
                <a:schemeClr val="tx1"/>
              </a:solidFill>
            </a:endParaRPr>
          </a:p>
        </p:txBody>
      </p:sp>
      <p:sp>
        <p:nvSpPr>
          <p:cNvPr id="108547" name="Rectangle 3"/>
          <p:cNvSpPr>
            <a:spLocks noGrp="1" noChangeArrowheads="1"/>
          </p:cNvSpPr>
          <p:nvPr>
            <p:ph type="body" idx="1"/>
          </p:nvPr>
        </p:nvSpPr>
        <p:spPr/>
        <p:txBody>
          <a:bodyPr/>
          <a:lstStyle/>
          <a:p>
            <a:endParaRPr lang="en-US"/>
          </a:p>
        </p:txBody>
      </p:sp>
      <p:pic>
        <p:nvPicPr>
          <p:cNvPr id="108548" name="Picture 4"/>
          <p:cNvPicPr>
            <a:picLocks noChangeAspect="1" noChangeArrowheads="1"/>
          </p:cNvPicPr>
          <p:nvPr/>
        </p:nvPicPr>
        <p:blipFill>
          <a:blip r:embed="rId3" cstate="email"/>
          <a:srcRect/>
          <a:stretch>
            <a:fillRect/>
          </a:stretch>
        </p:blipFill>
        <p:spPr bwMode="auto">
          <a:xfrm>
            <a:off x="-304800" y="-228600"/>
            <a:ext cx="9753600" cy="7315200"/>
          </a:xfrm>
          <a:prstGeom prst="rect">
            <a:avLst/>
          </a:prstGeom>
          <a:noFill/>
          <a:ln w="9525" algn="ctr">
            <a:noFill/>
            <a:miter lim="800000"/>
            <a:headEnd/>
            <a:tailEnd/>
          </a:ln>
          <a:effectLst/>
        </p:spPr>
      </p:pic>
      <p:sp>
        <p:nvSpPr>
          <p:cNvPr id="108549" name="Line 5"/>
          <p:cNvSpPr>
            <a:spLocks noChangeShapeType="1"/>
          </p:cNvSpPr>
          <p:nvPr/>
        </p:nvSpPr>
        <p:spPr bwMode="auto">
          <a:xfrm flipV="1">
            <a:off x="4267200" y="2667000"/>
            <a:ext cx="76200" cy="152400"/>
          </a:xfrm>
          <a:prstGeom prst="line">
            <a:avLst/>
          </a:prstGeom>
          <a:noFill/>
          <a:ln w="9525">
            <a:solidFill>
              <a:schemeClr val="tx1"/>
            </a:solidFill>
            <a:round/>
            <a:headEnd type="triangle" w="med" len="lg"/>
            <a:tailEnd/>
          </a:ln>
          <a:effectLst/>
        </p:spPr>
        <p:txBody>
          <a:bodyPr anchor="ctr">
            <a:spAutoFit/>
          </a:bodyPr>
          <a:lstStyle/>
          <a:p>
            <a:endParaRPr lang="en-US"/>
          </a:p>
        </p:txBody>
      </p:sp>
      <p:sp>
        <p:nvSpPr>
          <p:cNvPr id="108550" name="Line 6"/>
          <p:cNvSpPr>
            <a:spLocks noChangeShapeType="1"/>
          </p:cNvSpPr>
          <p:nvPr/>
        </p:nvSpPr>
        <p:spPr bwMode="auto">
          <a:xfrm flipH="1" flipV="1">
            <a:off x="4572000" y="2743200"/>
            <a:ext cx="152400" cy="1066800"/>
          </a:xfrm>
          <a:prstGeom prst="line">
            <a:avLst/>
          </a:prstGeom>
          <a:noFill/>
          <a:ln w="9525">
            <a:solidFill>
              <a:schemeClr val="tx1"/>
            </a:solidFill>
            <a:round/>
            <a:headEnd type="triangle" w="med" len="lg"/>
            <a:tailEnd/>
          </a:ln>
          <a:effectLst/>
        </p:spPr>
        <p:txBody>
          <a:bodyPr anchor="ctr">
            <a:spAutoFit/>
          </a:bodyPr>
          <a:lstStyle/>
          <a:p>
            <a:endParaRPr lang="en-US"/>
          </a:p>
        </p:txBody>
      </p:sp>
      <p:sp>
        <p:nvSpPr>
          <p:cNvPr id="108551" name="Line 7"/>
          <p:cNvSpPr>
            <a:spLocks noChangeShapeType="1"/>
          </p:cNvSpPr>
          <p:nvPr/>
        </p:nvSpPr>
        <p:spPr bwMode="auto">
          <a:xfrm flipV="1">
            <a:off x="4114800" y="2743200"/>
            <a:ext cx="304800" cy="1219200"/>
          </a:xfrm>
          <a:prstGeom prst="line">
            <a:avLst/>
          </a:prstGeom>
          <a:noFill/>
          <a:ln w="9525">
            <a:solidFill>
              <a:schemeClr val="tx1"/>
            </a:solidFill>
            <a:round/>
            <a:headEnd type="triangle" w="med" len="lg"/>
            <a:tailEnd/>
          </a:ln>
          <a:effectLst/>
        </p:spPr>
        <p:txBody>
          <a:bodyPr anchor="ctr">
            <a:spAutoFit/>
          </a:bodyPr>
          <a:lstStyle/>
          <a:p>
            <a:endParaRPr lang="en-US"/>
          </a:p>
        </p:txBody>
      </p:sp>
      <p:sp>
        <p:nvSpPr>
          <p:cNvPr id="108552" name="Line 8"/>
          <p:cNvSpPr>
            <a:spLocks noChangeShapeType="1"/>
          </p:cNvSpPr>
          <p:nvPr/>
        </p:nvSpPr>
        <p:spPr bwMode="auto">
          <a:xfrm flipH="1" flipV="1">
            <a:off x="4724400" y="2667000"/>
            <a:ext cx="457200" cy="838200"/>
          </a:xfrm>
          <a:prstGeom prst="line">
            <a:avLst/>
          </a:prstGeom>
          <a:noFill/>
          <a:ln w="9525">
            <a:solidFill>
              <a:schemeClr val="tx1"/>
            </a:solidFill>
            <a:round/>
            <a:headEnd type="triangle" w="med" len="lg"/>
            <a:tailEnd/>
          </a:ln>
          <a:effectLst/>
        </p:spPr>
        <p:txBody>
          <a:bodyPr anchor="ctr">
            <a:spAutoFit/>
          </a:bodyPr>
          <a:lstStyle/>
          <a:p>
            <a:endParaRPr lang="en-US"/>
          </a:p>
        </p:txBody>
      </p:sp>
      <p:sp>
        <p:nvSpPr>
          <p:cNvPr id="108553" name="Line 9"/>
          <p:cNvSpPr>
            <a:spLocks noChangeShapeType="1"/>
          </p:cNvSpPr>
          <p:nvPr/>
        </p:nvSpPr>
        <p:spPr bwMode="auto">
          <a:xfrm flipH="1" flipV="1">
            <a:off x="4876800" y="2514600"/>
            <a:ext cx="457200" cy="228600"/>
          </a:xfrm>
          <a:prstGeom prst="line">
            <a:avLst/>
          </a:prstGeom>
          <a:noFill/>
          <a:ln w="9525">
            <a:solidFill>
              <a:schemeClr val="tx1"/>
            </a:solidFill>
            <a:round/>
            <a:headEnd type="triangle" w="med" len="lg"/>
            <a:tailEnd type="stealth" w="med" len="med"/>
          </a:ln>
          <a:effectLst/>
        </p:spPr>
        <p:txBody>
          <a:bodyPr anchor="ctr">
            <a:spAutoFit/>
          </a:bodyPr>
          <a:lstStyle/>
          <a:p>
            <a:endParaRPr lang="en-US"/>
          </a:p>
        </p:txBody>
      </p:sp>
      <p:sp>
        <p:nvSpPr>
          <p:cNvPr id="108554" name="Line 10"/>
          <p:cNvSpPr>
            <a:spLocks noChangeShapeType="1"/>
          </p:cNvSpPr>
          <p:nvPr/>
        </p:nvSpPr>
        <p:spPr bwMode="auto">
          <a:xfrm flipV="1">
            <a:off x="2819400" y="3276600"/>
            <a:ext cx="1066800" cy="1219200"/>
          </a:xfrm>
          <a:prstGeom prst="line">
            <a:avLst/>
          </a:prstGeom>
          <a:noFill/>
          <a:ln w="9525">
            <a:solidFill>
              <a:schemeClr val="tx1"/>
            </a:solidFill>
            <a:round/>
            <a:headEnd type="triangle" w="med" len="lg"/>
            <a:tailEnd/>
          </a:ln>
          <a:effectLst/>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solidFill>
                  <a:schemeClr val="tx1"/>
                </a:solidFill>
                <a:cs typeface="Times New Roman" pitchFamily="18" charset="0"/>
              </a:rPr>
              <a:t>Status differentiation</a:t>
            </a:r>
            <a:r>
              <a:rPr lang="en-US" dirty="0">
                <a:solidFill>
                  <a:schemeClr val="tx1"/>
                </a:solidFill>
              </a:rPr>
              <a:t> </a:t>
            </a:r>
          </a:p>
        </p:txBody>
      </p:sp>
      <p:sp>
        <p:nvSpPr>
          <p:cNvPr id="13315" name="Rectangle 3"/>
          <p:cNvSpPr>
            <a:spLocks noGrp="1" noChangeArrowheads="1"/>
          </p:cNvSpPr>
          <p:nvPr>
            <p:ph type="body" idx="1"/>
          </p:nvPr>
        </p:nvSpPr>
        <p:spPr>
          <a:xfrm>
            <a:off x="228600" y="1981200"/>
            <a:ext cx="8001000" cy="4343400"/>
          </a:xfrm>
        </p:spPr>
        <p:txBody>
          <a:bodyPr/>
          <a:lstStyle/>
          <a:p>
            <a:pPr lvl="1"/>
            <a:r>
              <a:rPr lang="en-US" sz="3200" dirty="0" smtClean="0">
                <a:solidFill>
                  <a:schemeClr val="tx1"/>
                </a:solidFill>
                <a:cs typeface="Times New Roman" pitchFamily="18" charset="0"/>
              </a:rPr>
              <a:t>Competition </a:t>
            </a:r>
            <a:r>
              <a:rPr lang="en-US" sz="3200" dirty="0">
                <a:solidFill>
                  <a:schemeClr val="tx1"/>
                </a:solidFill>
                <a:cs typeface="Times New Roman" pitchFamily="18" charset="0"/>
              </a:rPr>
              <a:t>for status (pecking orders)</a:t>
            </a:r>
          </a:p>
          <a:p>
            <a:pPr lvl="1"/>
            <a:r>
              <a:rPr lang="en-US" sz="3200" dirty="0">
                <a:solidFill>
                  <a:schemeClr val="tx1"/>
                </a:solidFill>
                <a:cs typeface="Times New Roman" pitchFamily="18" charset="0"/>
              </a:rPr>
              <a:t>Perceptions of status</a:t>
            </a:r>
          </a:p>
          <a:p>
            <a:pPr lvl="1"/>
            <a:r>
              <a:rPr lang="en-US" sz="3200" dirty="0">
                <a:solidFill>
                  <a:schemeClr val="tx1"/>
                </a:solidFill>
                <a:cs typeface="Times New Roman" pitchFamily="18" charset="0"/>
              </a:rPr>
              <a:t>Expectation-states theory: diffuse and specific status characteristics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solidFill>
                  <a:schemeClr val="tx1"/>
                </a:solidFill>
                <a:cs typeface="Times New Roman" pitchFamily="18" charset="0"/>
              </a:rPr>
              <a:t>Status Generalization</a:t>
            </a:r>
            <a:endParaRPr lang="en-US" dirty="0">
              <a:solidFill>
                <a:schemeClr val="tx1"/>
              </a:solidFill>
              <a:cs typeface="Times New Roman" pitchFamily="18" charset="0"/>
            </a:endParaRPr>
          </a:p>
        </p:txBody>
      </p:sp>
      <p:sp>
        <p:nvSpPr>
          <p:cNvPr id="15363" name="Rectangle 3"/>
          <p:cNvSpPr>
            <a:spLocks noGrp="1" noChangeArrowheads="1"/>
          </p:cNvSpPr>
          <p:nvPr>
            <p:ph type="body" idx="1"/>
          </p:nvPr>
        </p:nvSpPr>
        <p:spPr>
          <a:xfrm>
            <a:off x="228600" y="1676400"/>
            <a:ext cx="6934200" cy="4800600"/>
          </a:xfrm>
        </p:spPr>
        <p:txBody>
          <a:bodyPr/>
          <a:lstStyle/>
          <a:p>
            <a:pPr>
              <a:lnSpc>
                <a:spcPct val="90000"/>
              </a:lnSpc>
            </a:pPr>
            <a:r>
              <a:rPr lang="en-US" sz="2400" dirty="0">
                <a:solidFill>
                  <a:schemeClr val="tx1"/>
                </a:solidFill>
                <a:cs typeface="Times New Roman" pitchFamily="18" charset="0"/>
              </a:rPr>
              <a:t>Status generalization: when irrelevant characteristics influence status allocation</a:t>
            </a:r>
            <a:r>
              <a:rPr lang="en-US" sz="2400" dirty="0">
                <a:solidFill>
                  <a:schemeClr val="tx1"/>
                </a:solidFill>
              </a:rPr>
              <a:t> </a:t>
            </a:r>
          </a:p>
          <a:p>
            <a:pPr>
              <a:lnSpc>
                <a:spcPct val="90000"/>
              </a:lnSpc>
            </a:pPr>
            <a:endParaRPr lang="en-US" sz="2400" dirty="0">
              <a:solidFill>
                <a:schemeClr val="tx1"/>
              </a:solidFill>
            </a:endParaRPr>
          </a:p>
          <a:p>
            <a:pPr lvl="1">
              <a:lnSpc>
                <a:spcPct val="90000"/>
              </a:lnSpc>
            </a:pPr>
            <a:r>
              <a:rPr lang="en-US" sz="2000" dirty="0">
                <a:solidFill>
                  <a:schemeClr val="tx1"/>
                </a:solidFill>
                <a:cs typeface="Times New Roman" pitchFamily="18" charset="0"/>
              </a:rPr>
              <a:t>Minorities, solos denied status</a:t>
            </a:r>
          </a:p>
          <a:p>
            <a:pPr lvl="1">
              <a:lnSpc>
                <a:spcPct val="90000"/>
              </a:lnSpc>
            </a:pPr>
            <a:endParaRPr lang="en-US" sz="2000" dirty="0">
              <a:solidFill>
                <a:schemeClr val="tx1"/>
              </a:solidFill>
              <a:cs typeface="Times New Roman" pitchFamily="18" charset="0"/>
            </a:endParaRPr>
          </a:p>
          <a:p>
            <a:pPr lvl="1">
              <a:lnSpc>
                <a:spcPct val="90000"/>
              </a:lnSpc>
            </a:pPr>
            <a:r>
              <a:rPr lang="en-US" sz="2000" dirty="0">
                <a:solidFill>
                  <a:schemeClr val="tx1"/>
                </a:solidFill>
                <a:cs typeface="Times New Roman" pitchFamily="18" charset="0"/>
              </a:rPr>
              <a:t>Online groups and the status equalization effect</a:t>
            </a:r>
            <a:r>
              <a:rPr lang="en-US" sz="2000" dirty="0">
                <a:solidFill>
                  <a:schemeClr val="tx1"/>
                </a:solidFill>
              </a:rPr>
              <a:t>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4000" dirty="0" smtClean="0">
                <a:solidFill>
                  <a:schemeClr val="tx1"/>
                </a:solidFill>
                <a:cs typeface="Times New Roman" pitchFamily="18" charset="0"/>
              </a:rPr>
              <a:t>Attraction Networks</a:t>
            </a:r>
            <a:r>
              <a:rPr lang="en-US" dirty="0" smtClean="0">
                <a:solidFill>
                  <a:schemeClr val="tx1"/>
                </a:solidFill>
                <a:cs typeface="Times New Roman" pitchFamily="18" charset="0"/>
              </a:rPr>
              <a:t> </a:t>
            </a:r>
            <a:endParaRPr lang="en-US" dirty="0">
              <a:solidFill>
                <a:schemeClr val="tx1"/>
              </a:solidFill>
              <a:cs typeface="Times New Roman" pitchFamily="18" charset="0"/>
            </a:endParaRPr>
          </a:p>
        </p:txBody>
      </p:sp>
      <p:sp>
        <p:nvSpPr>
          <p:cNvPr id="38915" name="Rectangle 3"/>
          <p:cNvSpPr>
            <a:spLocks noGrp="1" noChangeArrowheads="1"/>
          </p:cNvSpPr>
          <p:nvPr>
            <p:ph type="body" idx="1"/>
          </p:nvPr>
        </p:nvSpPr>
        <p:spPr>
          <a:xfrm>
            <a:off x="228600" y="5410200"/>
            <a:ext cx="7696200" cy="1066800"/>
          </a:xfrm>
        </p:spPr>
        <p:txBody>
          <a:bodyPr/>
          <a:lstStyle/>
          <a:p>
            <a:pPr>
              <a:lnSpc>
                <a:spcPct val="90000"/>
              </a:lnSpc>
            </a:pPr>
            <a:r>
              <a:rPr lang="en-US" sz="2800" dirty="0">
                <a:solidFill>
                  <a:schemeClr val="tx1"/>
                </a:solidFill>
                <a:cs typeface="Times New Roman" pitchFamily="18" charset="0"/>
              </a:rPr>
              <a:t>Attraction network (</a:t>
            </a:r>
            <a:r>
              <a:rPr lang="en-US" sz="2800" dirty="0" err="1">
                <a:solidFill>
                  <a:schemeClr val="tx1"/>
                </a:solidFill>
                <a:cs typeface="Times New Roman" pitchFamily="18" charset="0"/>
              </a:rPr>
              <a:t>sociometric</a:t>
            </a:r>
            <a:r>
              <a:rPr lang="en-US" sz="2800" dirty="0">
                <a:solidFill>
                  <a:schemeClr val="tx1"/>
                </a:solidFill>
                <a:cs typeface="Times New Roman" pitchFamily="18" charset="0"/>
              </a:rPr>
              <a:t> structure): Stable patterns of liking-disliking</a:t>
            </a:r>
          </a:p>
        </p:txBody>
      </p:sp>
      <p:sp>
        <p:nvSpPr>
          <p:cNvPr id="38918" name="Rectangle 6"/>
          <p:cNvSpPr>
            <a:spLocks noChangeArrowheads="1"/>
          </p:cNvSpPr>
          <p:nvPr/>
        </p:nvSpPr>
        <p:spPr bwMode="auto">
          <a:xfrm>
            <a:off x="685800" y="1600200"/>
            <a:ext cx="3429000" cy="3657600"/>
          </a:xfrm>
          <a:prstGeom prst="rect">
            <a:avLst/>
          </a:prstGeom>
          <a:solidFill>
            <a:schemeClr val="accent1"/>
          </a:solidFill>
          <a:ln w="9525" algn="ctr">
            <a:noFill/>
            <a:miter lim="800000"/>
            <a:headEnd/>
            <a:tailEnd/>
          </a:ln>
          <a:effectLst/>
        </p:spPr>
        <p:txBody>
          <a:bodyPr anchor="ctr">
            <a:spAutoFit/>
          </a:bodyPr>
          <a:lstStyle/>
          <a:p>
            <a:endParaRPr lang="en-US"/>
          </a:p>
        </p:txBody>
      </p:sp>
      <p:sp>
        <p:nvSpPr>
          <p:cNvPr id="38919" name="Oval 7"/>
          <p:cNvSpPr>
            <a:spLocks noChangeArrowheads="1"/>
          </p:cNvSpPr>
          <p:nvPr/>
        </p:nvSpPr>
        <p:spPr bwMode="auto">
          <a:xfrm>
            <a:off x="2057400" y="22098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7</a:t>
            </a:r>
          </a:p>
        </p:txBody>
      </p:sp>
      <p:sp>
        <p:nvSpPr>
          <p:cNvPr id="38920" name="Oval 8"/>
          <p:cNvSpPr>
            <a:spLocks noChangeArrowheads="1"/>
          </p:cNvSpPr>
          <p:nvPr/>
        </p:nvSpPr>
        <p:spPr bwMode="auto">
          <a:xfrm>
            <a:off x="2819400" y="18288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1</a:t>
            </a:r>
          </a:p>
        </p:txBody>
      </p:sp>
      <p:sp>
        <p:nvSpPr>
          <p:cNvPr id="38921" name="Oval 9"/>
          <p:cNvSpPr>
            <a:spLocks noChangeArrowheads="1"/>
          </p:cNvSpPr>
          <p:nvPr/>
        </p:nvSpPr>
        <p:spPr bwMode="auto">
          <a:xfrm>
            <a:off x="838200" y="45720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2</a:t>
            </a:r>
          </a:p>
        </p:txBody>
      </p:sp>
      <p:sp>
        <p:nvSpPr>
          <p:cNvPr id="38922" name="Oval 10"/>
          <p:cNvSpPr>
            <a:spLocks noChangeArrowheads="1"/>
          </p:cNvSpPr>
          <p:nvPr/>
        </p:nvSpPr>
        <p:spPr bwMode="auto">
          <a:xfrm>
            <a:off x="3429000" y="24384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3</a:t>
            </a:r>
          </a:p>
        </p:txBody>
      </p:sp>
      <p:sp>
        <p:nvSpPr>
          <p:cNvPr id="38923" name="Oval 11"/>
          <p:cNvSpPr>
            <a:spLocks noChangeArrowheads="1"/>
          </p:cNvSpPr>
          <p:nvPr/>
        </p:nvSpPr>
        <p:spPr bwMode="auto">
          <a:xfrm>
            <a:off x="3429000" y="34290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4</a:t>
            </a:r>
          </a:p>
        </p:txBody>
      </p:sp>
      <p:sp>
        <p:nvSpPr>
          <p:cNvPr id="38924" name="Oval 12"/>
          <p:cNvSpPr>
            <a:spLocks noChangeArrowheads="1"/>
          </p:cNvSpPr>
          <p:nvPr/>
        </p:nvSpPr>
        <p:spPr bwMode="auto">
          <a:xfrm>
            <a:off x="2819400" y="35052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5</a:t>
            </a:r>
          </a:p>
        </p:txBody>
      </p:sp>
      <p:sp>
        <p:nvSpPr>
          <p:cNvPr id="38925" name="Oval 13"/>
          <p:cNvSpPr>
            <a:spLocks noChangeArrowheads="1"/>
          </p:cNvSpPr>
          <p:nvPr/>
        </p:nvSpPr>
        <p:spPr bwMode="auto">
          <a:xfrm>
            <a:off x="2209800" y="35052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6</a:t>
            </a:r>
          </a:p>
        </p:txBody>
      </p:sp>
      <p:grpSp>
        <p:nvGrpSpPr>
          <p:cNvPr id="2" name="Group 40"/>
          <p:cNvGrpSpPr>
            <a:grpSpLocks/>
          </p:cNvGrpSpPr>
          <p:nvPr/>
        </p:nvGrpSpPr>
        <p:grpSpPr bwMode="auto">
          <a:xfrm>
            <a:off x="1219200" y="2286000"/>
            <a:ext cx="2362200" cy="2362200"/>
            <a:chOff x="768" y="1440"/>
            <a:chExt cx="1488" cy="1488"/>
          </a:xfrm>
        </p:grpSpPr>
        <p:sp>
          <p:nvSpPr>
            <p:cNvPr id="38926" name="Line 14"/>
            <p:cNvSpPr>
              <a:spLocks noChangeShapeType="1"/>
            </p:cNvSpPr>
            <p:nvPr/>
          </p:nvSpPr>
          <p:spPr bwMode="auto">
            <a:xfrm flipH="1">
              <a:off x="1632" y="1440"/>
              <a:ext cx="144" cy="96"/>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38927" name="Line 15"/>
            <p:cNvSpPr>
              <a:spLocks noChangeShapeType="1"/>
            </p:cNvSpPr>
            <p:nvPr/>
          </p:nvSpPr>
          <p:spPr bwMode="auto">
            <a:xfrm>
              <a:off x="2064" y="1440"/>
              <a:ext cx="192" cy="144"/>
            </a:xfrm>
            <a:prstGeom prst="line">
              <a:avLst/>
            </a:prstGeom>
            <a:noFill/>
            <a:ln w="9525">
              <a:solidFill>
                <a:schemeClr val="tx1"/>
              </a:solidFill>
              <a:round/>
              <a:headEnd type="triangle" w="med" len="med"/>
              <a:tailEnd type="triangle" w="med" len="med"/>
            </a:ln>
            <a:effectLst/>
          </p:spPr>
          <p:txBody>
            <a:bodyPr anchor="ctr">
              <a:spAutoFit/>
            </a:bodyPr>
            <a:lstStyle/>
            <a:p>
              <a:endParaRPr lang="en-US"/>
            </a:p>
          </p:txBody>
        </p:sp>
        <p:sp>
          <p:nvSpPr>
            <p:cNvPr id="38928" name="Line 16"/>
            <p:cNvSpPr>
              <a:spLocks noChangeShapeType="1"/>
            </p:cNvSpPr>
            <p:nvPr/>
          </p:nvSpPr>
          <p:spPr bwMode="auto">
            <a:xfrm flipH="1">
              <a:off x="1584" y="1536"/>
              <a:ext cx="288" cy="672"/>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38929" name="Line 17"/>
            <p:cNvSpPr>
              <a:spLocks noChangeShapeType="1"/>
            </p:cNvSpPr>
            <p:nvPr/>
          </p:nvSpPr>
          <p:spPr bwMode="auto">
            <a:xfrm>
              <a:off x="1968" y="1536"/>
              <a:ext cx="0" cy="672"/>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38930" name="Line 18"/>
            <p:cNvSpPr>
              <a:spLocks noChangeShapeType="1"/>
            </p:cNvSpPr>
            <p:nvPr/>
          </p:nvSpPr>
          <p:spPr bwMode="auto">
            <a:xfrm>
              <a:off x="2016" y="1536"/>
              <a:ext cx="240" cy="672"/>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38931" name="Line 19"/>
            <p:cNvSpPr>
              <a:spLocks noChangeShapeType="1"/>
            </p:cNvSpPr>
            <p:nvPr/>
          </p:nvSpPr>
          <p:spPr bwMode="auto">
            <a:xfrm flipH="1">
              <a:off x="768" y="1728"/>
              <a:ext cx="624" cy="1200"/>
            </a:xfrm>
            <a:prstGeom prst="line">
              <a:avLst/>
            </a:prstGeom>
            <a:noFill/>
            <a:ln w="9525">
              <a:solidFill>
                <a:schemeClr val="tx1"/>
              </a:solidFill>
              <a:round/>
              <a:headEnd/>
              <a:tailEnd type="triangle" w="med" len="med"/>
            </a:ln>
            <a:effectLst/>
          </p:spPr>
          <p:txBody>
            <a:bodyPr anchor="ctr">
              <a:spAutoFit/>
            </a:bodyPr>
            <a:lstStyle/>
            <a:p>
              <a:endParaRPr lang="en-US"/>
            </a:p>
          </p:txBody>
        </p:sp>
      </p:grpSp>
      <p:sp>
        <p:nvSpPr>
          <p:cNvPr id="38932" name="Text Box 20"/>
          <p:cNvSpPr txBox="1">
            <a:spLocks noChangeArrowheads="1"/>
          </p:cNvSpPr>
          <p:nvPr/>
        </p:nvSpPr>
        <p:spPr bwMode="auto">
          <a:xfrm>
            <a:off x="2057400" y="4800600"/>
            <a:ext cx="1447800" cy="457200"/>
          </a:xfrm>
          <a:prstGeom prst="rect">
            <a:avLst/>
          </a:prstGeom>
          <a:noFill/>
          <a:ln w="9525" algn="ctr">
            <a:noFill/>
            <a:miter lim="800000"/>
            <a:headEnd/>
            <a:tailEnd/>
          </a:ln>
          <a:effectLst/>
        </p:spPr>
        <p:txBody>
          <a:bodyPr>
            <a:spAutoFit/>
          </a:bodyPr>
          <a:lstStyle/>
          <a:p>
            <a:pPr>
              <a:spcBef>
                <a:spcPct val="50000"/>
              </a:spcBef>
            </a:pPr>
            <a:r>
              <a:rPr lang="en-US"/>
              <a:t>Status</a:t>
            </a:r>
          </a:p>
        </p:txBody>
      </p:sp>
      <p:sp>
        <p:nvSpPr>
          <p:cNvPr id="38933" name="Rectangle 21"/>
          <p:cNvSpPr>
            <a:spLocks noChangeArrowheads="1"/>
          </p:cNvSpPr>
          <p:nvPr/>
        </p:nvSpPr>
        <p:spPr bwMode="auto">
          <a:xfrm>
            <a:off x="4572000" y="1600200"/>
            <a:ext cx="3429000" cy="3657600"/>
          </a:xfrm>
          <a:prstGeom prst="rect">
            <a:avLst/>
          </a:prstGeom>
          <a:solidFill>
            <a:schemeClr val="accent1"/>
          </a:solidFill>
          <a:ln w="9525" algn="ctr">
            <a:noFill/>
            <a:miter lim="800000"/>
            <a:headEnd/>
            <a:tailEnd/>
          </a:ln>
          <a:effectLst/>
        </p:spPr>
        <p:txBody>
          <a:bodyPr anchor="ctr">
            <a:spAutoFit/>
          </a:bodyPr>
          <a:lstStyle/>
          <a:p>
            <a:endParaRPr lang="en-US"/>
          </a:p>
        </p:txBody>
      </p:sp>
      <p:sp>
        <p:nvSpPr>
          <p:cNvPr id="38934" name="Oval 22"/>
          <p:cNvSpPr>
            <a:spLocks noChangeArrowheads="1"/>
          </p:cNvSpPr>
          <p:nvPr/>
        </p:nvSpPr>
        <p:spPr bwMode="auto">
          <a:xfrm>
            <a:off x="5943600" y="22098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7</a:t>
            </a:r>
          </a:p>
        </p:txBody>
      </p:sp>
      <p:sp>
        <p:nvSpPr>
          <p:cNvPr id="38935" name="Oval 23"/>
          <p:cNvSpPr>
            <a:spLocks noChangeArrowheads="1"/>
          </p:cNvSpPr>
          <p:nvPr/>
        </p:nvSpPr>
        <p:spPr bwMode="auto">
          <a:xfrm>
            <a:off x="6705600" y="18288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1</a:t>
            </a:r>
          </a:p>
        </p:txBody>
      </p:sp>
      <p:sp>
        <p:nvSpPr>
          <p:cNvPr id="38936" name="Oval 24"/>
          <p:cNvSpPr>
            <a:spLocks noChangeArrowheads="1"/>
          </p:cNvSpPr>
          <p:nvPr/>
        </p:nvSpPr>
        <p:spPr bwMode="auto">
          <a:xfrm>
            <a:off x="5486400" y="29718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2</a:t>
            </a:r>
          </a:p>
        </p:txBody>
      </p:sp>
      <p:sp>
        <p:nvSpPr>
          <p:cNvPr id="38937" name="Oval 25"/>
          <p:cNvSpPr>
            <a:spLocks noChangeArrowheads="1"/>
          </p:cNvSpPr>
          <p:nvPr/>
        </p:nvSpPr>
        <p:spPr bwMode="auto">
          <a:xfrm>
            <a:off x="7315200" y="24384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3</a:t>
            </a:r>
          </a:p>
        </p:txBody>
      </p:sp>
      <p:sp>
        <p:nvSpPr>
          <p:cNvPr id="38938" name="Oval 26"/>
          <p:cNvSpPr>
            <a:spLocks noChangeArrowheads="1"/>
          </p:cNvSpPr>
          <p:nvPr/>
        </p:nvSpPr>
        <p:spPr bwMode="auto">
          <a:xfrm>
            <a:off x="7239000" y="33528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4</a:t>
            </a:r>
          </a:p>
        </p:txBody>
      </p:sp>
      <p:sp>
        <p:nvSpPr>
          <p:cNvPr id="38939" name="Oval 27"/>
          <p:cNvSpPr>
            <a:spLocks noChangeArrowheads="1"/>
          </p:cNvSpPr>
          <p:nvPr/>
        </p:nvSpPr>
        <p:spPr bwMode="auto">
          <a:xfrm>
            <a:off x="6781800" y="39624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5</a:t>
            </a:r>
          </a:p>
        </p:txBody>
      </p:sp>
      <p:sp>
        <p:nvSpPr>
          <p:cNvPr id="38940" name="Oval 28"/>
          <p:cNvSpPr>
            <a:spLocks noChangeArrowheads="1"/>
          </p:cNvSpPr>
          <p:nvPr/>
        </p:nvSpPr>
        <p:spPr bwMode="auto">
          <a:xfrm>
            <a:off x="6096000" y="35052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6</a:t>
            </a:r>
          </a:p>
        </p:txBody>
      </p:sp>
      <p:sp>
        <p:nvSpPr>
          <p:cNvPr id="38947" name="Text Box 35"/>
          <p:cNvSpPr txBox="1">
            <a:spLocks noChangeArrowheads="1"/>
          </p:cNvSpPr>
          <p:nvPr/>
        </p:nvSpPr>
        <p:spPr bwMode="auto">
          <a:xfrm>
            <a:off x="5943600" y="4800600"/>
            <a:ext cx="1676400" cy="457200"/>
          </a:xfrm>
          <a:prstGeom prst="rect">
            <a:avLst/>
          </a:prstGeom>
          <a:noFill/>
          <a:ln w="9525" algn="ctr">
            <a:noFill/>
            <a:miter lim="800000"/>
            <a:headEnd/>
            <a:tailEnd/>
          </a:ln>
          <a:effectLst/>
        </p:spPr>
        <p:txBody>
          <a:bodyPr>
            <a:spAutoFit/>
          </a:bodyPr>
          <a:lstStyle/>
          <a:p>
            <a:pPr>
              <a:spcBef>
                <a:spcPct val="50000"/>
              </a:spcBef>
            </a:pPr>
            <a:r>
              <a:rPr lang="en-US"/>
              <a:t>Attraction</a:t>
            </a:r>
          </a:p>
        </p:txBody>
      </p:sp>
      <p:sp>
        <p:nvSpPr>
          <p:cNvPr id="38942" name="Line 30"/>
          <p:cNvSpPr>
            <a:spLocks noChangeShapeType="1"/>
          </p:cNvSpPr>
          <p:nvPr/>
        </p:nvSpPr>
        <p:spPr bwMode="auto">
          <a:xfrm>
            <a:off x="7162800" y="2286000"/>
            <a:ext cx="304800" cy="228600"/>
          </a:xfrm>
          <a:prstGeom prst="line">
            <a:avLst/>
          </a:prstGeom>
          <a:noFill/>
          <a:ln w="9525">
            <a:solidFill>
              <a:schemeClr val="tx1"/>
            </a:solidFill>
            <a:round/>
            <a:headEnd type="triangle" w="med" len="med"/>
            <a:tailEnd type="triangle" w="med" len="med"/>
          </a:ln>
          <a:effectLst/>
        </p:spPr>
        <p:txBody>
          <a:bodyPr anchor="ctr">
            <a:spAutoFit/>
          </a:bodyPr>
          <a:lstStyle/>
          <a:p>
            <a:endParaRPr lang="en-US"/>
          </a:p>
        </p:txBody>
      </p:sp>
      <p:sp>
        <p:nvSpPr>
          <p:cNvPr id="38943" name="Line 31"/>
          <p:cNvSpPr>
            <a:spLocks noChangeShapeType="1"/>
          </p:cNvSpPr>
          <p:nvPr/>
        </p:nvSpPr>
        <p:spPr bwMode="auto">
          <a:xfrm>
            <a:off x="6248400" y="2819400"/>
            <a:ext cx="76200" cy="6858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38944" name="Line 32"/>
          <p:cNvSpPr>
            <a:spLocks noChangeShapeType="1"/>
          </p:cNvSpPr>
          <p:nvPr/>
        </p:nvSpPr>
        <p:spPr bwMode="auto">
          <a:xfrm flipH="1" flipV="1">
            <a:off x="5867400" y="3567113"/>
            <a:ext cx="228600" cy="1524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38945" name="Line 33"/>
          <p:cNvSpPr>
            <a:spLocks noChangeShapeType="1"/>
          </p:cNvSpPr>
          <p:nvPr/>
        </p:nvSpPr>
        <p:spPr bwMode="auto">
          <a:xfrm flipV="1">
            <a:off x="7086600" y="3810000"/>
            <a:ext cx="152400" cy="1524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38946" name="Line 34"/>
          <p:cNvSpPr>
            <a:spLocks noChangeShapeType="1"/>
          </p:cNvSpPr>
          <p:nvPr/>
        </p:nvSpPr>
        <p:spPr bwMode="auto">
          <a:xfrm flipV="1">
            <a:off x="5891213" y="2828925"/>
            <a:ext cx="228600" cy="2286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38950" name="Line 38"/>
          <p:cNvSpPr>
            <a:spLocks noChangeShapeType="1"/>
          </p:cNvSpPr>
          <p:nvPr/>
        </p:nvSpPr>
        <p:spPr bwMode="auto">
          <a:xfrm flipH="1">
            <a:off x="7181850" y="3886200"/>
            <a:ext cx="133350" cy="152400"/>
          </a:xfrm>
          <a:prstGeom prst="line">
            <a:avLst/>
          </a:prstGeom>
          <a:noFill/>
          <a:ln w="9525">
            <a:solidFill>
              <a:schemeClr val="tx1"/>
            </a:solidFill>
            <a:round/>
            <a:headEnd/>
            <a:tailEnd type="triangle" w="med" len="med"/>
          </a:ln>
          <a:effectLst/>
        </p:spPr>
        <p:txBody>
          <a:bodyPr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38942"/>
                                        </p:tgtEl>
                                        <p:attrNameLst>
                                          <p:attrName>style.visibility</p:attrName>
                                        </p:attrNameLst>
                                      </p:cBhvr>
                                      <p:to>
                                        <p:strVal val="visible"/>
                                      </p:to>
                                    </p:set>
                                    <p:animEffect transition="in" filter="fade">
                                      <p:cBhvr>
                                        <p:cTn id="12" dur="2000"/>
                                        <p:tgtEl>
                                          <p:spTgt spid="38942"/>
                                        </p:tgtEl>
                                      </p:cBhvr>
                                    </p:animEffect>
                                    <p:anim calcmode="lin" valueType="num">
                                      <p:cBhvr>
                                        <p:cTn id="13" dur="2000" fill="hold"/>
                                        <p:tgtEl>
                                          <p:spTgt spid="38942"/>
                                        </p:tgtEl>
                                        <p:attrNameLst>
                                          <p:attrName>style.rotation</p:attrName>
                                        </p:attrNameLst>
                                      </p:cBhvr>
                                      <p:tavLst>
                                        <p:tav tm="0">
                                          <p:val>
                                            <p:fltVal val="720"/>
                                          </p:val>
                                        </p:tav>
                                        <p:tav tm="100000">
                                          <p:val>
                                            <p:fltVal val="0"/>
                                          </p:val>
                                        </p:tav>
                                      </p:tavLst>
                                    </p:anim>
                                    <p:anim calcmode="lin" valueType="num">
                                      <p:cBhvr>
                                        <p:cTn id="14" dur="2000" fill="hold"/>
                                        <p:tgtEl>
                                          <p:spTgt spid="38942"/>
                                        </p:tgtEl>
                                        <p:attrNameLst>
                                          <p:attrName>ppt_h</p:attrName>
                                        </p:attrNameLst>
                                      </p:cBhvr>
                                      <p:tavLst>
                                        <p:tav tm="0">
                                          <p:val>
                                            <p:fltVal val="0"/>
                                          </p:val>
                                        </p:tav>
                                        <p:tav tm="100000">
                                          <p:val>
                                            <p:strVal val="#ppt_h"/>
                                          </p:val>
                                        </p:tav>
                                      </p:tavLst>
                                    </p:anim>
                                    <p:anim calcmode="lin" valueType="num">
                                      <p:cBhvr>
                                        <p:cTn id="15" dur="2000" fill="hold"/>
                                        <p:tgtEl>
                                          <p:spTgt spid="38942"/>
                                        </p:tgtEl>
                                        <p:attrNameLst>
                                          <p:attrName>ppt_w</p:attrName>
                                        </p:attrNameLst>
                                      </p:cBhvr>
                                      <p:tavLst>
                                        <p:tav tm="0">
                                          <p:val>
                                            <p:fltVal val="0"/>
                                          </p:val>
                                        </p:tav>
                                        <p:tav tm="100000">
                                          <p:val>
                                            <p:strVal val="#ppt_w"/>
                                          </p:val>
                                        </p:tav>
                                      </p:tavLst>
                                    </p:anim>
                                  </p:childTnLst>
                                </p:cTn>
                              </p:par>
                              <p:par>
                                <p:cTn id="16" presetID="35" presetClass="entr" presetSubtype="0" fill="hold" grpId="0" nodeType="withEffect">
                                  <p:stCondLst>
                                    <p:cond delay="0"/>
                                  </p:stCondLst>
                                  <p:childTnLst>
                                    <p:set>
                                      <p:cBhvr>
                                        <p:cTn id="17" dur="1" fill="hold">
                                          <p:stCondLst>
                                            <p:cond delay="0"/>
                                          </p:stCondLst>
                                        </p:cTn>
                                        <p:tgtEl>
                                          <p:spTgt spid="38943"/>
                                        </p:tgtEl>
                                        <p:attrNameLst>
                                          <p:attrName>style.visibility</p:attrName>
                                        </p:attrNameLst>
                                      </p:cBhvr>
                                      <p:to>
                                        <p:strVal val="visible"/>
                                      </p:to>
                                    </p:set>
                                    <p:animEffect transition="in" filter="fade">
                                      <p:cBhvr>
                                        <p:cTn id="18" dur="2000"/>
                                        <p:tgtEl>
                                          <p:spTgt spid="38943"/>
                                        </p:tgtEl>
                                      </p:cBhvr>
                                    </p:animEffect>
                                    <p:anim calcmode="lin" valueType="num">
                                      <p:cBhvr>
                                        <p:cTn id="19" dur="2000" fill="hold"/>
                                        <p:tgtEl>
                                          <p:spTgt spid="38943"/>
                                        </p:tgtEl>
                                        <p:attrNameLst>
                                          <p:attrName>style.rotation</p:attrName>
                                        </p:attrNameLst>
                                      </p:cBhvr>
                                      <p:tavLst>
                                        <p:tav tm="0">
                                          <p:val>
                                            <p:fltVal val="720"/>
                                          </p:val>
                                        </p:tav>
                                        <p:tav tm="100000">
                                          <p:val>
                                            <p:fltVal val="0"/>
                                          </p:val>
                                        </p:tav>
                                      </p:tavLst>
                                    </p:anim>
                                    <p:anim calcmode="lin" valueType="num">
                                      <p:cBhvr>
                                        <p:cTn id="20" dur="2000" fill="hold"/>
                                        <p:tgtEl>
                                          <p:spTgt spid="38943"/>
                                        </p:tgtEl>
                                        <p:attrNameLst>
                                          <p:attrName>ppt_h</p:attrName>
                                        </p:attrNameLst>
                                      </p:cBhvr>
                                      <p:tavLst>
                                        <p:tav tm="0">
                                          <p:val>
                                            <p:fltVal val="0"/>
                                          </p:val>
                                        </p:tav>
                                        <p:tav tm="100000">
                                          <p:val>
                                            <p:strVal val="#ppt_h"/>
                                          </p:val>
                                        </p:tav>
                                      </p:tavLst>
                                    </p:anim>
                                    <p:anim calcmode="lin" valueType="num">
                                      <p:cBhvr>
                                        <p:cTn id="21" dur="2000" fill="hold"/>
                                        <p:tgtEl>
                                          <p:spTgt spid="38943"/>
                                        </p:tgtEl>
                                        <p:attrNameLst>
                                          <p:attrName>ppt_w</p:attrName>
                                        </p:attrNameLst>
                                      </p:cBhvr>
                                      <p:tavLst>
                                        <p:tav tm="0">
                                          <p:val>
                                            <p:fltVal val="0"/>
                                          </p:val>
                                        </p:tav>
                                        <p:tav tm="100000">
                                          <p:val>
                                            <p:strVal val="#ppt_w"/>
                                          </p:val>
                                        </p:tav>
                                      </p:tavLst>
                                    </p:anim>
                                  </p:childTnLst>
                                </p:cTn>
                              </p:par>
                              <p:par>
                                <p:cTn id="22" presetID="35" presetClass="entr" presetSubtype="0" fill="hold" grpId="0" nodeType="withEffect">
                                  <p:stCondLst>
                                    <p:cond delay="0"/>
                                  </p:stCondLst>
                                  <p:childTnLst>
                                    <p:set>
                                      <p:cBhvr>
                                        <p:cTn id="23" dur="1" fill="hold">
                                          <p:stCondLst>
                                            <p:cond delay="0"/>
                                          </p:stCondLst>
                                        </p:cTn>
                                        <p:tgtEl>
                                          <p:spTgt spid="38944"/>
                                        </p:tgtEl>
                                        <p:attrNameLst>
                                          <p:attrName>style.visibility</p:attrName>
                                        </p:attrNameLst>
                                      </p:cBhvr>
                                      <p:to>
                                        <p:strVal val="visible"/>
                                      </p:to>
                                    </p:set>
                                    <p:animEffect transition="in" filter="fade">
                                      <p:cBhvr>
                                        <p:cTn id="24" dur="2000"/>
                                        <p:tgtEl>
                                          <p:spTgt spid="38944"/>
                                        </p:tgtEl>
                                      </p:cBhvr>
                                    </p:animEffect>
                                    <p:anim calcmode="lin" valueType="num">
                                      <p:cBhvr>
                                        <p:cTn id="25" dur="2000" fill="hold"/>
                                        <p:tgtEl>
                                          <p:spTgt spid="38944"/>
                                        </p:tgtEl>
                                        <p:attrNameLst>
                                          <p:attrName>style.rotation</p:attrName>
                                        </p:attrNameLst>
                                      </p:cBhvr>
                                      <p:tavLst>
                                        <p:tav tm="0">
                                          <p:val>
                                            <p:fltVal val="720"/>
                                          </p:val>
                                        </p:tav>
                                        <p:tav tm="100000">
                                          <p:val>
                                            <p:fltVal val="0"/>
                                          </p:val>
                                        </p:tav>
                                      </p:tavLst>
                                    </p:anim>
                                    <p:anim calcmode="lin" valueType="num">
                                      <p:cBhvr>
                                        <p:cTn id="26" dur="2000" fill="hold"/>
                                        <p:tgtEl>
                                          <p:spTgt spid="38944"/>
                                        </p:tgtEl>
                                        <p:attrNameLst>
                                          <p:attrName>ppt_h</p:attrName>
                                        </p:attrNameLst>
                                      </p:cBhvr>
                                      <p:tavLst>
                                        <p:tav tm="0">
                                          <p:val>
                                            <p:fltVal val="0"/>
                                          </p:val>
                                        </p:tav>
                                        <p:tav tm="100000">
                                          <p:val>
                                            <p:strVal val="#ppt_h"/>
                                          </p:val>
                                        </p:tav>
                                      </p:tavLst>
                                    </p:anim>
                                    <p:anim calcmode="lin" valueType="num">
                                      <p:cBhvr>
                                        <p:cTn id="27" dur="2000" fill="hold"/>
                                        <p:tgtEl>
                                          <p:spTgt spid="38944"/>
                                        </p:tgtEl>
                                        <p:attrNameLst>
                                          <p:attrName>ppt_w</p:attrName>
                                        </p:attrNameLst>
                                      </p:cBhvr>
                                      <p:tavLst>
                                        <p:tav tm="0">
                                          <p:val>
                                            <p:fltVal val="0"/>
                                          </p:val>
                                        </p:tav>
                                        <p:tav tm="100000">
                                          <p:val>
                                            <p:strVal val="#ppt_w"/>
                                          </p:val>
                                        </p:tav>
                                      </p:tavLst>
                                    </p:anim>
                                  </p:childTnLst>
                                </p:cTn>
                              </p:par>
                              <p:par>
                                <p:cTn id="28" presetID="35" presetClass="entr" presetSubtype="0" fill="hold" grpId="0" nodeType="withEffect">
                                  <p:stCondLst>
                                    <p:cond delay="0"/>
                                  </p:stCondLst>
                                  <p:childTnLst>
                                    <p:set>
                                      <p:cBhvr>
                                        <p:cTn id="29" dur="1" fill="hold">
                                          <p:stCondLst>
                                            <p:cond delay="0"/>
                                          </p:stCondLst>
                                        </p:cTn>
                                        <p:tgtEl>
                                          <p:spTgt spid="38945"/>
                                        </p:tgtEl>
                                        <p:attrNameLst>
                                          <p:attrName>style.visibility</p:attrName>
                                        </p:attrNameLst>
                                      </p:cBhvr>
                                      <p:to>
                                        <p:strVal val="visible"/>
                                      </p:to>
                                    </p:set>
                                    <p:animEffect transition="in" filter="fade">
                                      <p:cBhvr>
                                        <p:cTn id="30" dur="2000"/>
                                        <p:tgtEl>
                                          <p:spTgt spid="38945"/>
                                        </p:tgtEl>
                                      </p:cBhvr>
                                    </p:animEffect>
                                    <p:anim calcmode="lin" valueType="num">
                                      <p:cBhvr>
                                        <p:cTn id="31" dur="2000" fill="hold"/>
                                        <p:tgtEl>
                                          <p:spTgt spid="38945"/>
                                        </p:tgtEl>
                                        <p:attrNameLst>
                                          <p:attrName>style.rotation</p:attrName>
                                        </p:attrNameLst>
                                      </p:cBhvr>
                                      <p:tavLst>
                                        <p:tav tm="0">
                                          <p:val>
                                            <p:fltVal val="720"/>
                                          </p:val>
                                        </p:tav>
                                        <p:tav tm="100000">
                                          <p:val>
                                            <p:fltVal val="0"/>
                                          </p:val>
                                        </p:tav>
                                      </p:tavLst>
                                    </p:anim>
                                    <p:anim calcmode="lin" valueType="num">
                                      <p:cBhvr>
                                        <p:cTn id="32" dur="2000" fill="hold"/>
                                        <p:tgtEl>
                                          <p:spTgt spid="38945"/>
                                        </p:tgtEl>
                                        <p:attrNameLst>
                                          <p:attrName>ppt_h</p:attrName>
                                        </p:attrNameLst>
                                      </p:cBhvr>
                                      <p:tavLst>
                                        <p:tav tm="0">
                                          <p:val>
                                            <p:fltVal val="0"/>
                                          </p:val>
                                        </p:tav>
                                        <p:tav tm="100000">
                                          <p:val>
                                            <p:strVal val="#ppt_h"/>
                                          </p:val>
                                        </p:tav>
                                      </p:tavLst>
                                    </p:anim>
                                    <p:anim calcmode="lin" valueType="num">
                                      <p:cBhvr>
                                        <p:cTn id="33" dur="2000" fill="hold"/>
                                        <p:tgtEl>
                                          <p:spTgt spid="38945"/>
                                        </p:tgtEl>
                                        <p:attrNameLst>
                                          <p:attrName>ppt_w</p:attrName>
                                        </p:attrNameLst>
                                      </p:cBhvr>
                                      <p:tavLst>
                                        <p:tav tm="0">
                                          <p:val>
                                            <p:fltVal val="0"/>
                                          </p:val>
                                        </p:tav>
                                        <p:tav tm="100000">
                                          <p:val>
                                            <p:strVal val="#ppt_w"/>
                                          </p:val>
                                        </p:tav>
                                      </p:tavLst>
                                    </p:anim>
                                  </p:childTnLst>
                                </p:cTn>
                              </p:par>
                              <p:par>
                                <p:cTn id="34" presetID="35" presetClass="entr" presetSubtype="0" fill="hold" grpId="0" nodeType="withEffect">
                                  <p:stCondLst>
                                    <p:cond delay="0"/>
                                  </p:stCondLst>
                                  <p:childTnLst>
                                    <p:set>
                                      <p:cBhvr>
                                        <p:cTn id="35" dur="1" fill="hold">
                                          <p:stCondLst>
                                            <p:cond delay="0"/>
                                          </p:stCondLst>
                                        </p:cTn>
                                        <p:tgtEl>
                                          <p:spTgt spid="38946"/>
                                        </p:tgtEl>
                                        <p:attrNameLst>
                                          <p:attrName>style.visibility</p:attrName>
                                        </p:attrNameLst>
                                      </p:cBhvr>
                                      <p:to>
                                        <p:strVal val="visible"/>
                                      </p:to>
                                    </p:set>
                                    <p:animEffect transition="in" filter="fade">
                                      <p:cBhvr>
                                        <p:cTn id="36" dur="2000"/>
                                        <p:tgtEl>
                                          <p:spTgt spid="38946"/>
                                        </p:tgtEl>
                                      </p:cBhvr>
                                    </p:animEffect>
                                    <p:anim calcmode="lin" valueType="num">
                                      <p:cBhvr>
                                        <p:cTn id="37" dur="2000" fill="hold"/>
                                        <p:tgtEl>
                                          <p:spTgt spid="38946"/>
                                        </p:tgtEl>
                                        <p:attrNameLst>
                                          <p:attrName>style.rotation</p:attrName>
                                        </p:attrNameLst>
                                      </p:cBhvr>
                                      <p:tavLst>
                                        <p:tav tm="0">
                                          <p:val>
                                            <p:fltVal val="720"/>
                                          </p:val>
                                        </p:tav>
                                        <p:tav tm="100000">
                                          <p:val>
                                            <p:fltVal val="0"/>
                                          </p:val>
                                        </p:tav>
                                      </p:tavLst>
                                    </p:anim>
                                    <p:anim calcmode="lin" valueType="num">
                                      <p:cBhvr>
                                        <p:cTn id="38" dur="2000" fill="hold"/>
                                        <p:tgtEl>
                                          <p:spTgt spid="38946"/>
                                        </p:tgtEl>
                                        <p:attrNameLst>
                                          <p:attrName>ppt_h</p:attrName>
                                        </p:attrNameLst>
                                      </p:cBhvr>
                                      <p:tavLst>
                                        <p:tav tm="0">
                                          <p:val>
                                            <p:fltVal val="0"/>
                                          </p:val>
                                        </p:tav>
                                        <p:tav tm="100000">
                                          <p:val>
                                            <p:strVal val="#ppt_h"/>
                                          </p:val>
                                        </p:tav>
                                      </p:tavLst>
                                    </p:anim>
                                    <p:anim calcmode="lin" valueType="num">
                                      <p:cBhvr>
                                        <p:cTn id="39" dur="2000" fill="hold"/>
                                        <p:tgtEl>
                                          <p:spTgt spid="38946"/>
                                        </p:tgtEl>
                                        <p:attrNameLst>
                                          <p:attrName>ppt_w</p:attrName>
                                        </p:attrNameLst>
                                      </p:cBhvr>
                                      <p:tavLst>
                                        <p:tav tm="0">
                                          <p:val>
                                            <p:fltVal val="0"/>
                                          </p:val>
                                        </p:tav>
                                        <p:tav tm="100000">
                                          <p:val>
                                            <p:strVal val="#ppt_w"/>
                                          </p:val>
                                        </p:tav>
                                      </p:tavLst>
                                    </p:anim>
                                  </p:childTnLst>
                                </p:cTn>
                              </p:par>
                              <p:par>
                                <p:cTn id="40" presetID="35" presetClass="entr" presetSubtype="0" fill="hold" grpId="0" nodeType="withEffect">
                                  <p:stCondLst>
                                    <p:cond delay="0"/>
                                  </p:stCondLst>
                                  <p:childTnLst>
                                    <p:set>
                                      <p:cBhvr>
                                        <p:cTn id="41" dur="1" fill="hold">
                                          <p:stCondLst>
                                            <p:cond delay="0"/>
                                          </p:stCondLst>
                                        </p:cTn>
                                        <p:tgtEl>
                                          <p:spTgt spid="38950"/>
                                        </p:tgtEl>
                                        <p:attrNameLst>
                                          <p:attrName>style.visibility</p:attrName>
                                        </p:attrNameLst>
                                      </p:cBhvr>
                                      <p:to>
                                        <p:strVal val="visible"/>
                                      </p:to>
                                    </p:set>
                                    <p:animEffect transition="in" filter="fade">
                                      <p:cBhvr>
                                        <p:cTn id="42" dur="2000"/>
                                        <p:tgtEl>
                                          <p:spTgt spid="38950"/>
                                        </p:tgtEl>
                                      </p:cBhvr>
                                    </p:animEffect>
                                    <p:anim calcmode="lin" valueType="num">
                                      <p:cBhvr>
                                        <p:cTn id="43" dur="2000" fill="hold"/>
                                        <p:tgtEl>
                                          <p:spTgt spid="38950"/>
                                        </p:tgtEl>
                                        <p:attrNameLst>
                                          <p:attrName>style.rotation</p:attrName>
                                        </p:attrNameLst>
                                      </p:cBhvr>
                                      <p:tavLst>
                                        <p:tav tm="0">
                                          <p:val>
                                            <p:fltVal val="720"/>
                                          </p:val>
                                        </p:tav>
                                        <p:tav tm="100000">
                                          <p:val>
                                            <p:fltVal val="0"/>
                                          </p:val>
                                        </p:tav>
                                      </p:tavLst>
                                    </p:anim>
                                    <p:anim calcmode="lin" valueType="num">
                                      <p:cBhvr>
                                        <p:cTn id="44" dur="2000" fill="hold"/>
                                        <p:tgtEl>
                                          <p:spTgt spid="38950"/>
                                        </p:tgtEl>
                                        <p:attrNameLst>
                                          <p:attrName>ppt_h</p:attrName>
                                        </p:attrNameLst>
                                      </p:cBhvr>
                                      <p:tavLst>
                                        <p:tav tm="0">
                                          <p:val>
                                            <p:fltVal val="0"/>
                                          </p:val>
                                        </p:tav>
                                        <p:tav tm="100000">
                                          <p:val>
                                            <p:strVal val="#ppt_h"/>
                                          </p:val>
                                        </p:tav>
                                      </p:tavLst>
                                    </p:anim>
                                    <p:anim calcmode="lin" valueType="num">
                                      <p:cBhvr>
                                        <p:cTn id="45" dur="2000" fill="hold"/>
                                        <p:tgtEl>
                                          <p:spTgt spid="389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2" grpId="0" animBg="1"/>
      <p:bldP spid="38943" grpId="0" animBg="1"/>
      <p:bldP spid="38944" grpId="0" animBg="1"/>
      <p:bldP spid="38945" grpId="0" animBg="1"/>
      <p:bldP spid="38946" grpId="0" animBg="1"/>
      <p:bldP spid="389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4000" dirty="0" err="1" smtClean="0">
                <a:solidFill>
                  <a:schemeClr val="tx1"/>
                </a:solidFill>
                <a:cs typeface="Times New Roman" pitchFamily="18" charset="0"/>
              </a:rPr>
              <a:t>Sociometric</a:t>
            </a:r>
            <a:r>
              <a:rPr lang="en-US" sz="4000" dirty="0" smtClean="0">
                <a:solidFill>
                  <a:schemeClr val="tx1"/>
                </a:solidFill>
                <a:cs typeface="Times New Roman" pitchFamily="18" charset="0"/>
              </a:rPr>
              <a:t> differentiation</a:t>
            </a:r>
            <a:endParaRPr lang="en-US" dirty="0">
              <a:solidFill>
                <a:schemeClr val="tx1"/>
              </a:solidFill>
              <a:cs typeface="Times New Roman" pitchFamily="18" charset="0"/>
            </a:endParaRPr>
          </a:p>
        </p:txBody>
      </p:sp>
      <p:sp>
        <p:nvSpPr>
          <p:cNvPr id="16387" name="Rectangle 3"/>
          <p:cNvSpPr>
            <a:spLocks noGrp="1" noChangeArrowheads="1"/>
          </p:cNvSpPr>
          <p:nvPr>
            <p:ph type="body" idx="1"/>
          </p:nvPr>
        </p:nvSpPr>
        <p:spPr>
          <a:xfrm>
            <a:off x="381000" y="1219200"/>
            <a:ext cx="7696200" cy="4114800"/>
          </a:xfrm>
        </p:spPr>
        <p:txBody>
          <a:bodyPr/>
          <a:lstStyle/>
          <a:p>
            <a:pPr>
              <a:lnSpc>
                <a:spcPct val="90000"/>
              </a:lnSpc>
            </a:pPr>
            <a:endParaRPr lang="en-US" sz="2800" dirty="0">
              <a:solidFill>
                <a:schemeClr val="tx1"/>
              </a:solidFill>
              <a:cs typeface="Times New Roman" pitchFamily="18" charset="0"/>
            </a:endParaRPr>
          </a:p>
          <a:p>
            <a:pPr>
              <a:lnSpc>
                <a:spcPct val="90000"/>
              </a:lnSpc>
            </a:pPr>
            <a:r>
              <a:rPr lang="en-US" dirty="0" smtClean="0">
                <a:solidFill>
                  <a:schemeClr val="tx1"/>
                </a:solidFill>
                <a:cs typeface="Times New Roman" pitchFamily="18" charset="0"/>
              </a:rPr>
              <a:t>Types </a:t>
            </a:r>
            <a:r>
              <a:rPr lang="en-US" dirty="0">
                <a:solidFill>
                  <a:schemeClr val="tx1"/>
                </a:solidFill>
                <a:cs typeface="Times New Roman" pitchFamily="18" charset="0"/>
              </a:rPr>
              <a:t>of group members: stars, rejected, neglected</a:t>
            </a:r>
          </a:p>
          <a:p>
            <a:pPr>
              <a:lnSpc>
                <a:spcPct val="90000"/>
              </a:lnSpc>
            </a:pPr>
            <a:r>
              <a:rPr lang="en-US" dirty="0">
                <a:solidFill>
                  <a:schemeClr val="tx1"/>
                </a:solidFill>
                <a:cs typeface="Times New Roman" pitchFamily="18" charset="0"/>
              </a:rPr>
              <a:t>Features: reciprocity, transitivity, </a:t>
            </a:r>
            <a:r>
              <a:rPr lang="en-US" dirty="0" err="1">
                <a:solidFill>
                  <a:schemeClr val="tx1"/>
                </a:solidFill>
                <a:cs typeface="Times New Roman" pitchFamily="18" charset="0"/>
              </a:rPr>
              <a:t>homophily</a:t>
            </a:r>
            <a:r>
              <a:rPr lang="en-US" dirty="0">
                <a:solidFill>
                  <a:schemeClr val="tx1"/>
                </a:solidFill>
                <a:cs typeface="Times New Roman" pitchFamily="18" charset="0"/>
              </a:rPr>
              <a:t> (clusters)</a:t>
            </a:r>
          </a:p>
          <a:p>
            <a:pPr>
              <a:lnSpc>
                <a:spcPct val="90000"/>
              </a:lnSpc>
            </a:pPr>
            <a:r>
              <a:rPr lang="en-US" dirty="0" err="1">
                <a:solidFill>
                  <a:schemeClr val="tx1"/>
                </a:solidFill>
                <a:cs typeface="Times New Roman" pitchFamily="18" charset="0"/>
              </a:rPr>
              <a:t>Heider's</a:t>
            </a:r>
            <a:r>
              <a:rPr lang="en-US" dirty="0">
                <a:solidFill>
                  <a:schemeClr val="tx1"/>
                </a:solidFill>
                <a:cs typeface="Times New Roman" pitchFamily="18" charset="0"/>
              </a:rPr>
              <a:t> balance theory: likes and dislikes are balanced </a:t>
            </a:r>
            <a:r>
              <a:rPr lang="en-US" dirty="0">
                <a:solidFill>
                  <a:schemeClr val="tx1"/>
                </a:solidFill>
              </a:rPr>
              <a:t> </a:t>
            </a:r>
          </a:p>
        </p:txBody>
      </p:sp>
      <p:sp>
        <p:nvSpPr>
          <p:cNvPr id="16395" name="Text Box 11"/>
          <p:cNvSpPr txBox="1">
            <a:spLocks noChangeArrowheads="1"/>
          </p:cNvSpPr>
          <p:nvPr/>
        </p:nvSpPr>
        <p:spPr bwMode="auto">
          <a:xfrm>
            <a:off x="1219200" y="6096000"/>
            <a:ext cx="381000" cy="366713"/>
          </a:xfrm>
          <a:prstGeom prst="rect">
            <a:avLst/>
          </a:prstGeom>
          <a:noFill/>
          <a:ln w="9525">
            <a:noFill/>
            <a:miter lim="800000"/>
            <a:headEnd/>
            <a:tailEnd/>
          </a:ln>
          <a:effectLst/>
        </p:spPr>
        <p:txBody>
          <a:bodyPr>
            <a:spAutoFit/>
          </a:bodyPr>
          <a:lstStyle/>
          <a:p>
            <a:pPr algn="l">
              <a:spcBef>
                <a:spcPct val="50000"/>
              </a:spcBef>
            </a:pPr>
            <a:r>
              <a:rPr lang="en-US" sz="1800" dirty="0"/>
              <a:t>+</a:t>
            </a:r>
          </a:p>
        </p:txBody>
      </p:sp>
      <p:sp>
        <p:nvSpPr>
          <p:cNvPr id="16388" name="Oval 4"/>
          <p:cNvSpPr>
            <a:spLocks noChangeArrowheads="1"/>
          </p:cNvSpPr>
          <p:nvPr/>
        </p:nvSpPr>
        <p:spPr bwMode="auto">
          <a:xfrm>
            <a:off x="609600" y="5867400"/>
            <a:ext cx="533400" cy="457200"/>
          </a:xfrm>
          <a:prstGeom prst="ellipse">
            <a:avLst/>
          </a:prstGeom>
          <a:solidFill>
            <a:schemeClr val="accent1"/>
          </a:solidFill>
          <a:ln w="9525">
            <a:solidFill>
              <a:schemeClr val="tx1"/>
            </a:solidFill>
            <a:round/>
            <a:headEnd/>
            <a:tailEnd/>
          </a:ln>
          <a:effectLst/>
        </p:spPr>
        <p:txBody>
          <a:bodyPr wrap="none" anchor="ctr"/>
          <a:lstStyle/>
          <a:p>
            <a:r>
              <a:rPr lang="en-US" sz="1800"/>
              <a:t>B</a:t>
            </a:r>
          </a:p>
        </p:txBody>
      </p:sp>
      <p:sp>
        <p:nvSpPr>
          <p:cNvPr id="16389" name="Oval 5"/>
          <p:cNvSpPr>
            <a:spLocks noChangeArrowheads="1"/>
          </p:cNvSpPr>
          <p:nvPr/>
        </p:nvSpPr>
        <p:spPr bwMode="auto">
          <a:xfrm>
            <a:off x="1143000" y="4876800"/>
            <a:ext cx="533400" cy="457200"/>
          </a:xfrm>
          <a:prstGeom prst="ellipse">
            <a:avLst/>
          </a:prstGeom>
          <a:solidFill>
            <a:schemeClr val="accent1"/>
          </a:solidFill>
          <a:ln w="9525">
            <a:solidFill>
              <a:schemeClr val="tx1"/>
            </a:solidFill>
            <a:round/>
            <a:headEnd/>
            <a:tailEnd/>
          </a:ln>
          <a:effectLst/>
        </p:spPr>
        <p:txBody>
          <a:bodyPr wrap="none" anchor="ctr"/>
          <a:lstStyle/>
          <a:p>
            <a:r>
              <a:rPr lang="en-US" sz="1800"/>
              <a:t>A</a:t>
            </a:r>
          </a:p>
        </p:txBody>
      </p:sp>
      <p:sp>
        <p:nvSpPr>
          <p:cNvPr id="16390" name="Oval 6"/>
          <p:cNvSpPr>
            <a:spLocks noChangeArrowheads="1"/>
          </p:cNvSpPr>
          <p:nvPr/>
        </p:nvSpPr>
        <p:spPr bwMode="auto">
          <a:xfrm>
            <a:off x="1676400" y="5867400"/>
            <a:ext cx="533400" cy="457200"/>
          </a:xfrm>
          <a:prstGeom prst="ellipse">
            <a:avLst/>
          </a:prstGeom>
          <a:solidFill>
            <a:schemeClr val="accent1"/>
          </a:solidFill>
          <a:ln w="9525">
            <a:solidFill>
              <a:schemeClr val="tx1"/>
            </a:solidFill>
            <a:round/>
            <a:headEnd/>
            <a:tailEnd/>
          </a:ln>
          <a:effectLst/>
        </p:spPr>
        <p:txBody>
          <a:bodyPr wrap="none" anchor="ctr"/>
          <a:lstStyle/>
          <a:p>
            <a:r>
              <a:rPr lang="en-US" sz="1800"/>
              <a:t>C</a:t>
            </a:r>
          </a:p>
        </p:txBody>
      </p:sp>
      <p:sp>
        <p:nvSpPr>
          <p:cNvPr id="16391" name="Line 7"/>
          <p:cNvSpPr>
            <a:spLocks noChangeShapeType="1"/>
          </p:cNvSpPr>
          <p:nvPr/>
        </p:nvSpPr>
        <p:spPr bwMode="auto">
          <a:xfrm flipH="1">
            <a:off x="990600" y="5334000"/>
            <a:ext cx="304800" cy="533400"/>
          </a:xfrm>
          <a:prstGeom prst="line">
            <a:avLst/>
          </a:prstGeom>
          <a:noFill/>
          <a:ln w="38100">
            <a:solidFill>
              <a:schemeClr val="tx1"/>
            </a:solidFill>
            <a:round/>
            <a:headEnd/>
            <a:tailEnd type="stealth" w="med" len="med"/>
          </a:ln>
          <a:effectLst/>
        </p:spPr>
        <p:txBody>
          <a:bodyPr/>
          <a:lstStyle/>
          <a:p>
            <a:endParaRPr lang="en-US"/>
          </a:p>
        </p:txBody>
      </p:sp>
      <p:sp>
        <p:nvSpPr>
          <p:cNvPr id="16392" name="Line 8"/>
          <p:cNvSpPr>
            <a:spLocks noChangeShapeType="1"/>
          </p:cNvSpPr>
          <p:nvPr/>
        </p:nvSpPr>
        <p:spPr bwMode="auto">
          <a:xfrm>
            <a:off x="1447800" y="5334000"/>
            <a:ext cx="304800" cy="609600"/>
          </a:xfrm>
          <a:prstGeom prst="line">
            <a:avLst/>
          </a:prstGeom>
          <a:noFill/>
          <a:ln w="38100">
            <a:solidFill>
              <a:schemeClr val="tx1"/>
            </a:solidFill>
            <a:round/>
            <a:headEnd/>
            <a:tailEnd type="stealth" w="med" len="med"/>
          </a:ln>
          <a:effectLst/>
        </p:spPr>
        <p:txBody>
          <a:bodyPr/>
          <a:lstStyle/>
          <a:p>
            <a:endParaRPr lang="en-US"/>
          </a:p>
        </p:txBody>
      </p:sp>
      <p:sp>
        <p:nvSpPr>
          <p:cNvPr id="16393" name="Line 9"/>
          <p:cNvSpPr>
            <a:spLocks noChangeShapeType="1"/>
          </p:cNvSpPr>
          <p:nvPr/>
        </p:nvSpPr>
        <p:spPr bwMode="auto">
          <a:xfrm flipH="1" flipV="1">
            <a:off x="1143000" y="6096000"/>
            <a:ext cx="533400" cy="0"/>
          </a:xfrm>
          <a:prstGeom prst="line">
            <a:avLst/>
          </a:prstGeom>
          <a:noFill/>
          <a:ln w="38100">
            <a:solidFill>
              <a:schemeClr val="tx1"/>
            </a:solidFill>
            <a:round/>
            <a:headEnd type="stealth" w="med" len="med"/>
            <a:tailEnd type="stealth" w="med" len="med"/>
          </a:ln>
          <a:effectLst/>
        </p:spPr>
        <p:txBody>
          <a:bodyPr/>
          <a:lstStyle/>
          <a:p>
            <a:endParaRPr lang="en-US"/>
          </a:p>
        </p:txBody>
      </p:sp>
      <p:sp>
        <p:nvSpPr>
          <p:cNvPr id="16394" name="Text Box 10"/>
          <p:cNvSpPr txBox="1">
            <a:spLocks noChangeArrowheads="1"/>
          </p:cNvSpPr>
          <p:nvPr/>
        </p:nvSpPr>
        <p:spPr bwMode="auto">
          <a:xfrm>
            <a:off x="1524000" y="5334000"/>
            <a:ext cx="381000" cy="366713"/>
          </a:xfrm>
          <a:prstGeom prst="rect">
            <a:avLst/>
          </a:prstGeom>
          <a:noFill/>
          <a:ln w="9525">
            <a:noFill/>
            <a:miter lim="800000"/>
            <a:headEnd/>
            <a:tailEnd/>
          </a:ln>
          <a:effectLst/>
        </p:spPr>
        <p:txBody>
          <a:bodyPr>
            <a:spAutoFit/>
          </a:bodyPr>
          <a:lstStyle/>
          <a:p>
            <a:pPr algn="l">
              <a:spcBef>
                <a:spcPct val="50000"/>
              </a:spcBef>
            </a:pPr>
            <a:r>
              <a:rPr lang="en-US" sz="1800"/>
              <a:t>+</a:t>
            </a:r>
          </a:p>
        </p:txBody>
      </p:sp>
      <p:sp>
        <p:nvSpPr>
          <p:cNvPr id="16396" name="Text Box 12"/>
          <p:cNvSpPr txBox="1">
            <a:spLocks noChangeArrowheads="1"/>
          </p:cNvSpPr>
          <p:nvPr/>
        </p:nvSpPr>
        <p:spPr bwMode="auto">
          <a:xfrm>
            <a:off x="762000" y="5334000"/>
            <a:ext cx="381000" cy="366713"/>
          </a:xfrm>
          <a:prstGeom prst="rect">
            <a:avLst/>
          </a:prstGeom>
          <a:noFill/>
          <a:ln w="9525">
            <a:noFill/>
            <a:miter lim="800000"/>
            <a:headEnd/>
            <a:tailEnd/>
          </a:ln>
          <a:effectLst/>
        </p:spPr>
        <p:txBody>
          <a:bodyPr>
            <a:spAutoFit/>
          </a:bodyPr>
          <a:lstStyle/>
          <a:p>
            <a:pPr algn="l">
              <a:spcBef>
                <a:spcPct val="50000"/>
              </a:spcBef>
            </a:pPr>
            <a:r>
              <a:rPr lang="en-US" sz="1800"/>
              <a:t>+</a:t>
            </a:r>
          </a:p>
        </p:txBody>
      </p:sp>
      <p:sp>
        <p:nvSpPr>
          <p:cNvPr id="16397" name="Oval 13"/>
          <p:cNvSpPr>
            <a:spLocks noChangeArrowheads="1"/>
          </p:cNvSpPr>
          <p:nvPr/>
        </p:nvSpPr>
        <p:spPr bwMode="auto">
          <a:xfrm>
            <a:off x="2667000" y="5791200"/>
            <a:ext cx="533400" cy="457200"/>
          </a:xfrm>
          <a:prstGeom prst="ellipse">
            <a:avLst/>
          </a:prstGeom>
          <a:solidFill>
            <a:schemeClr val="accent1"/>
          </a:solidFill>
          <a:ln w="9525">
            <a:solidFill>
              <a:schemeClr val="tx1"/>
            </a:solidFill>
            <a:round/>
            <a:headEnd/>
            <a:tailEnd/>
          </a:ln>
          <a:effectLst/>
        </p:spPr>
        <p:txBody>
          <a:bodyPr wrap="none" anchor="ctr"/>
          <a:lstStyle/>
          <a:p>
            <a:r>
              <a:rPr lang="en-US" sz="1800"/>
              <a:t>B</a:t>
            </a:r>
          </a:p>
        </p:txBody>
      </p:sp>
      <p:sp>
        <p:nvSpPr>
          <p:cNvPr id="16398" name="Oval 14"/>
          <p:cNvSpPr>
            <a:spLocks noChangeArrowheads="1"/>
          </p:cNvSpPr>
          <p:nvPr/>
        </p:nvSpPr>
        <p:spPr bwMode="auto">
          <a:xfrm>
            <a:off x="3200400" y="4800600"/>
            <a:ext cx="533400" cy="457200"/>
          </a:xfrm>
          <a:prstGeom prst="ellipse">
            <a:avLst/>
          </a:prstGeom>
          <a:solidFill>
            <a:schemeClr val="accent1"/>
          </a:solidFill>
          <a:ln w="9525">
            <a:solidFill>
              <a:schemeClr val="tx1"/>
            </a:solidFill>
            <a:round/>
            <a:headEnd/>
            <a:tailEnd/>
          </a:ln>
          <a:effectLst/>
        </p:spPr>
        <p:txBody>
          <a:bodyPr wrap="none" anchor="ctr"/>
          <a:lstStyle/>
          <a:p>
            <a:r>
              <a:rPr lang="en-US" sz="1800"/>
              <a:t>A</a:t>
            </a:r>
          </a:p>
        </p:txBody>
      </p:sp>
      <p:sp>
        <p:nvSpPr>
          <p:cNvPr id="16399" name="Oval 15"/>
          <p:cNvSpPr>
            <a:spLocks noChangeArrowheads="1"/>
          </p:cNvSpPr>
          <p:nvPr/>
        </p:nvSpPr>
        <p:spPr bwMode="auto">
          <a:xfrm>
            <a:off x="3733800" y="5791200"/>
            <a:ext cx="533400" cy="457200"/>
          </a:xfrm>
          <a:prstGeom prst="ellipse">
            <a:avLst/>
          </a:prstGeom>
          <a:solidFill>
            <a:schemeClr val="accent1"/>
          </a:solidFill>
          <a:ln w="9525">
            <a:solidFill>
              <a:schemeClr val="tx1"/>
            </a:solidFill>
            <a:round/>
            <a:headEnd/>
            <a:tailEnd/>
          </a:ln>
          <a:effectLst/>
        </p:spPr>
        <p:txBody>
          <a:bodyPr wrap="none" anchor="ctr"/>
          <a:lstStyle/>
          <a:p>
            <a:r>
              <a:rPr lang="en-US" sz="1800"/>
              <a:t>C</a:t>
            </a:r>
          </a:p>
        </p:txBody>
      </p:sp>
      <p:sp>
        <p:nvSpPr>
          <p:cNvPr id="16400" name="Line 16"/>
          <p:cNvSpPr>
            <a:spLocks noChangeShapeType="1"/>
          </p:cNvSpPr>
          <p:nvPr/>
        </p:nvSpPr>
        <p:spPr bwMode="auto">
          <a:xfrm flipH="1">
            <a:off x="3048000" y="5257800"/>
            <a:ext cx="304800" cy="533400"/>
          </a:xfrm>
          <a:prstGeom prst="line">
            <a:avLst/>
          </a:prstGeom>
          <a:noFill/>
          <a:ln w="38100">
            <a:solidFill>
              <a:schemeClr val="tx1"/>
            </a:solidFill>
            <a:round/>
            <a:headEnd/>
            <a:tailEnd type="stealth" w="med" len="med"/>
          </a:ln>
          <a:effectLst/>
        </p:spPr>
        <p:txBody>
          <a:bodyPr/>
          <a:lstStyle/>
          <a:p>
            <a:endParaRPr lang="en-US"/>
          </a:p>
        </p:txBody>
      </p:sp>
      <p:sp>
        <p:nvSpPr>
          <p:cNvPr id="16401" name="Line 17"/>
          <p:cNvSpPr>
            <a:spLocks noChangeShapeType="1"/>
          </p:cNvSpPr>
          <p:nvPr/>
        </p:nvSpPr>
        <p:spPr bwMode="auto">
          <a:xfrm>
            <a:off x="3505200" y="5257800"/>
            <a:ext cx="304800" cy="609600"/>
          </a:xfrm>
          <a:prstGeom prst="line">
            <a:avLst/>
          </a:prstGeom>
          <a:noFill/>
          <a:ln w="38100">
            <a:solidFill>
              <a:schemeClr val="tx1"/>
            </a:solidFill>
            <a:round/>
            <a:headEnd/>
            <a:tailEnd type="stealth" w="med" len="med"/>
          </a:ln>
          <a:effectLst/>
        </p:spPr>
        <p:txBody>
          <a:bodyPr/>
          <a:lstStyle/>
          <a:p>
            <a:endParaRPr lang="en-US"/>
          </a:p>
        </p:txBody>
      </p:sp>
      <p:sp>
        <p:nvSpPr>
          <p:cNvPr id="16402" name="Line 18"/>
          <p:cNvSpPr>
            <a:spLocks noChangeShapeType="1"/>
          </p:cNvSpPr>
          <p:nvPr/>
        </p:nvSpPr>
        <p:spPr bwMode="auto">
          <a:xfrm flipH="1" flipV="1">
            <a:off x="3200400" y="6019800"/>
            <a:ext cx="533400" cy="0"/>
          </a:xfrm>
          <a:prstGeom prst="line">
            <a:avLst/>
          </a:prstGeom>
          <a:noFill/>
          <a:ln w="38100">
            <a:solidFill>
              <a:schemeClr val="tx1"/>
            </a:solidFill>
            <a:round/>
            <a:headEnd type="stealth" w="med" len="med"/>
            <a:tailEnd type="stealth" w="med" len="med"/>
          </a:ln>
          <a:effectLst/>
        </p:spPr>
        <p:txBody>
          <a:bodyPr/>
          <a:lstStyle/>
          <a:p>
            <a:endParaRPr lang="en-US"/>
          </a:p>
        </p:txBody>
      </p:sp>
      <p:sp>
        <p:nvSpPr>
          <p:cNvPr id="16403" name="Text Box 19"/>
          <p:cNvSpPr txBox="1">
            <a:spLocks noChangeArrowheads="1"/>
          </p:cNvSpPr>
          <p:nvPr/>
        </p:nvSpPr>
        <p:spPr bwMode="auto">
          <a:xfrm>
            <a:off x="3581400" y="5257800"/>
            <a:ext cx="381000" cy="366713"/>
          </a:xfrm>
          <a:prstGeom prst="rect">
            <a:avLst/>
          </a:prstGeom>
          <a:noFill/>
          <a:ln w="9525">
            <a:noFill/>
            <a:miter lim="800000"/>
            <a:headEnd/>
            <a:tailEnd/>
          </a:ln>
          <a:effectLst/>
        </p:spPr>
        <p:txBody>
          <a:bodyPr>
            <a:spAutoFit/>
          </a:bodyPr>
          <a:lstStyle/>
          <a:p>
            <a:pPr algn="l">
              <a:spcBef>
                <a:spcPct val="50000"/>
              </a:spcBef>
            </a:pPr>
            <a:r>
              <a:rPr lang="en-US" sz="1800"/>
              <a:t>+</a:t>
            </a:r>
          </a:p>
        </p:txBody>
      </p:sp>
      <p:sp>
        <p:nvSpPr>
          <p:cNvPr id="16404" name="Text Box 20"/>
          <p:cNvSpPr txBox="1">
            <a:spLocks noChangeArrowheads="1"/>
          </p:cNvSpPr>
          <p:nvPr/>
        </p:nvSpPr>
        <p:spPr bwMode="auto">
          <a:xfrm>
            <a:off x="3276600" y="6019800"/>
            <a:ext cx="381000" cy="366713"/>
          </a:xfrm>
          <a:prstGeom prst="rect">
            <a:avLst/>
          </a:prstGeom>
          <a:noFill/>
          <a:ln w="9525">
            <a:noFill/>
            <a:miter lim="800000"/>
            <a:headEnd/>
            <a:tailEnd/>
          </a:ln>
          <a:effectLst/>
        </p:spPr>
        <p:txBody>
          <a:bodyPr>
            <a:spAutoFit/>
          </a:bodyPr>
          <a:lstStyle/>
          <a:p>
            <a:pPr algn="l">
              <a:spcBef>
                <a:spcPct val="50000"/>
              </a:spcBef>
            </a:pPr>
            <a:r>
              <a:rPr lang="en-US" sz="1800" dirty="0"/>
              <a:t>+</a:t>
            </a:r>
          </a:p>
        </p:txBody>
      </p:sp>
      <p:sp>
        <p:nvSpPr>
          <p:cNvPr id="16405" name="Text Box 21"/>
          <p:cNvSpPr txBox="1">
            <a:spLocks noChangeArrowheads="1"/>
          </p:cNvSpPr>
          <p:nvPr/>
        </p:nvSpPr>
        <p:spPr bwMode="auto">
          <a:xfrm>
            <a:off x="2819400" y="5257800"/>
            <a:ext cx="381000" cy="366713"/>
          </a:xfrm>
          <a:prstGeom prst="rect">
            <a:avLst/>
          </a:prstGeom>
          <a:noFill/>
          <a:ln w="9525">
            <a:noFill/>
            <a:miter lim="800000"/>
            <a:headEnd/>
            <a:tailEnd/>
          </a:ln>
          <a:effectLst/>
        </p:spPr>
        <p:txBody>
          <a:bodyPr>
            <a:spAutoFit/>
          </a:bodyPr>
          <a:lstStyle/>
          <a:p>
            <a:pPr algn="l">
              <a:spcBef>
                <a:spcPct val="50000"/>
              </a:spcBef>
            </a:pPr>
            <a:r>
              <a:rPr lang="en-US" sz="1800"/>
              <a:t>-</a:t>
            </a:r>
          </a:p>
        </p:txBody>
      </p:sp>
      <p:sp>
        <p:nvSpPr>
          <p:cNvPr id="16406" name="Oval 22"/>
          <p:cNvSpPr>
            <a:spLocks noChangeArrowheads="1"/>
          </p:cNvSpPr>
          <p:nvPr/>
        </p:nvSpPr>
        <p:spPr bwMode="auto">
          <a:xfrm>
            <a:off x="4572000" y="5791200"/>
            <a:ext cx="533400" cy="457200"/>
          </a:xfrm>
          <a:prstGeom prst="ellipse">
            <a:avLst/>
          </a:prstGeom>
          <a:solidFill>
            <a:schemeClr val="accent1"/>
          </a:solidFill>
          <a:ln w="9525">
            <a:solidFill>
              <a:schemeClr val="tx1"/>
            </a:solidFill>
            <a:round/>
            <a:headEnd/>
            <a:tailEnd/>
          </a:ln>
          <a:effectLst/>
        </p:spPr>
        <p:txBody>
          <a:bodyPr wrap="none" anchor="ctr"/>
          <a:lstStyle/>
          <a:p>
            <a:r>
              <a:rPr lang="en-US" sz="1800"/>
              <a:t>B</a:t>
            </a:r>
          </a:p>
        </p:txBody>
      </p:sp>
      <p:sp>
        <p:nvSpPr>
          <p:cNvPr id="16407" name="Oval 23"/>
          <p:cNvSpPr>
            <a:spLocks noChangeArrowheads="1"/>
          </p:cNvSpPr>
          <p:nvPr/>
        </p:nvSpPr>
        <p:spPr bwMode="auto">
          <a:xfrm>
            <a:off x="5105400" y="4800600"/>
            <a:ext cx="533400" cy="457200"/>
          </a:xfrm>
          <a:prstGeom prst="ellipse">
            <a:avLst/>
          </a:prstGeom>
          <a:solidFill>
            <a:schemeClr val="accent1"/>
          </a:solidFill>
          <a:ln w="9525">
            <a:solidFill>
              <a:schemeClr val="tx1"/>
            </a:solidFill>
            <a:round/>
            <a:headEnd/>
            <a:tailEnd/>
          </a:ln>
          <a:effectLst/>
        </p:spPr>
        <p:txBody>
          <a:bodyPr wrap="none" anchor="ctr"/>
          <a:lstStyle/>
          <a:p>
            <a:r>
              <a:rPr lang="en-US" sz="1800"/>
              <a:t>A</a:t>
            </a:r>
          </a:p>
        </p:txBody>
      </p:sp>
      <p:sp>
        <p:nvSpPr>
          <p:cNvPr id="16408" name="Oval 24"/>
          <p:cNvSpPr>
            <a:spLocks noChangeArrowheads="1"/>
          </p:cNvSpPr>
          <p:nvPr/>
        </p:nvSpPr>
        <p:spPr bwMode="auto">
          <a:xfrm>
            <a:off x="5638800" y="5791200"/>
            <a:ext cx="533400" cy="457200"/>
          </a:xfrm>
          <a:prstGeom prst="ellipse">
            <a:avLst/>
          </a:prstGeom>
          <a:solidFill>
            <a:schemeClr val="accent1"/>
          </a:solidFill>
          <a:ln w="9525">
            <a:solidFill>
              <a:schemeClr val="tx1"/>
            </a:solidFill>
            <a:round/>
            <a:headEnd/>
            <a:tailEnd/>
          </a:ln>
          <a:effectLst/>
        </p:spPr>
        <p:txBody>
          <a:bodyPr wrap="none" anchor="ctr"/>
          <a:lstStyle/>
          <a:p>
            <a:r>
              <a:rPr lang="en-US" sz="1800"/>
              <a:t>C</a:t>
            </a:r>
          </a:p>
        </p:txBody>
      </p:sp>
      <p:sp>
        <p:nvSpPr>
          <p:cNvPr id="16409" name="Line 25"/>
          <p:cNvSpPr>
            <a:spLocks noChangeShapeType="1"/>
          </p:cNvSpPr>
          <p:nvPr/>
        </p:nvSpPr>
        <p:spPr bwMode="auto">
          <a:xfrm flipH="1">
            <a:off x="4953000" y="5257800"/>
            <a:ext cx="304800" cy="533400"/>
          </a:xfrm>
          <a:prstGeom prst="line">
            <a:avLst/>
          </a:prstGeom>
          <a:noFill/>
          <a:ln w="38100">
            <a:solidFill>
              <a:schemeClr val="tx1"/>
            </a:solidFill>
            <a:round/>
            <a:headEnd/>
            <a:tailEnd type="stealth" w="med" len="med"/>
          </a:ln>
          <a:effectLst/>
        </p:spPr>
        <p:txBody>
          <a:bodyPr/>
          <a:lstStyle/>
          <a:p>
            <a:endParaRPr lang="en-US"/>
          </a:p>
        </p:txBody>
      </p:sp>
      <p:sp>
        <p:nvSpPr>
          <p:cNvPr id="16410" name="Line 26"/>
          <p:cNvSpPr>
            <a:spLocks noChangeShapeType="1"/>
          </p:cNvSpPr>
          <p:nvPr/>
        </p:nvSpPr>
        <p:spPr bwMode="auto">
          <a:xfrm>
            <a:off x="5410200" y="5257800"/>
            <a:ext cx="304800" cy="609600"/>
          </a:xfrm>
          <a:prstGeom prst="line">
            <a:avLst/>
          </a:prstGeom>
          <a:noFill/>
          <a:ln w="38100">
            <a:solidFill>
              <a:schemeClr val="tx1"/>
            </a:solidFill>
            <a:round/>
            <a:headEnd/>
            <a:tailEnd type="stealth" w="med" len="med"/>
          </a:ln>
          <a:effectLst/>
        </p:spPr>
        <p:txBody>
          <a:bodyPr/>
          <a:lstStyle/>
          <a:p>
            <a:endParaRPr lang="en-US"/>
          </a:p>
        </p:txBody>
      </p:sp>
      <p:sp>
        <p:nvSpPr>
          <p:cNvPr id="16411" name="Line 27"/>
          <p:cNvSpPr>
            <a:spLocks noChangeShapeType="1"/>
          </p:cNvSpPr>
          <p:nvPr/>
        </p:nvSpPr>
        <p:spPr bwMode="auto">
          <a:xfrm flipH="1" flipV="1">
            <a:off x="5105400" y="6019800"/>
            <a:ext cx="533400" cy="0"/>
          </a:xfrm>
          <a:prstGeom prst="line">
            <a:avLst/>
          </a:prstGeom>
          <a:noFill/>
          <a:ln w="38100">
            <a:solidFill>
              <a:schemeClr val="tx1"/>
            </a:solidFill>
            <a:round/>
            <a:headEnd type="stealth" w="med" len="med"/>
            <a:tailEnd type="stealth" w="med" len="med"/>
          </a:ln>
          <a:effectLst/>
        </p:spPr>
        <p:txBody>
          <a:bodyPr/>
          <a:lstStyle/>
          <a:p>
            <a:endParaRPr lang="en-US"/>
          </a:p>
        </p:txBody>
      </p:sp>
      <p:sp>
        <p:nvSpPr>
          <p:cNvPr id="16412" name="Text Box 28"/>
          <p:cNvSpPr txBox="1">
            <a:spLocks noChangeArrowheads="1"/>
          </p:cNvSpPr>
          <p:nvPr/>
        </p:nvSpPr>
        <p:spPr bwMode="auto">
          <a:xfrm>
            <a:off x="5486400" y="5257800"/>
            <a:ext cx="381000" cy="366713"/>
          </a:xfrm>
          <a:prstGeom prst="rect">
            <a:avLst/>
          </a:prstGeom>
          <a:noFill/>
          <a:ln w="9525">
            <a:noFill/>
            <a:miter lim="800000"/>
            <a:headEnd/>
            <a:tailEnd/>
          </a:ln>
          <a:effectLst/>
        </p:spPr>
        <p:txBody>
          <a:bodyPr>
            <a:spAutoFit/>
          </a:bodyPr>
          <a:lstStyle/>
          <a:p>
            <a:pPr algn="l">
              <a:spcBef>
                <a:spcPct val="50000"/>
              </a:spcBef>
            </a:pPr>
            <a:r>
              <a:rPr lang="en-US" sz="1800" dirty="0"/>
              <a:t>-</a:t>
            </a:r>
          </a:p>
        </p:txBody>
      </p:sp>
      <p:sp>
        <p:nvSpPr>
          <p:cNvPr id="16413" name="Text Box 29"/>
          <p:cNvSpPr txBox="1">
            <a:spLocks noChangeArrowheads="1"/>
          </p:cNvSpPr>
          <p:nvPr/>
        </p:nvSpPr>
        <p:spPr bwMode="auto">
          <a:xfrm>
            <a:off x="5181600" y="6019800"/>
            <a:ext cx="381000" cy="366713"/>
          </a:xfrm>
          <a:prstGeom prst="rect">
            <a:avLst/>
          </a:prstGeom>
          <a:noFill/>
          <a:ln w="9525">
            <a:noFill/>
            <a:miter lim="800000"/>
            <a:headEnd/>
            <a:tailEnd/>
          </a:ln>
          <a:effectLst/>
        </p:spPr>
        <p:txBody>
          <a:bodyPr>
            <a:spAutoFit/>
          </a:bodyPr>
          <a:lstStyle/>
          <a:p>
            <a:pPr algn="l">
              <a:spcBef>
                <a:spcPct val="50000"/>
              </a:spcBef>
            </a:pPr>
            <a:r>
              <a:rPr lang="en-US" sz="1800"/>
              <a:t>-</a:t>
            </a:r>
          </a:p>
        </p:txBody>
      </p:sp>
      <p:sp>
        <p:nvSpPr>
          <p:cNvPr id="16414" name="Text Box 30"/>
          <p:cNvSpPr txBox="1">
            <a:spLocks noChangeArrowheads="1"/>
          </p:cNvSpPr>
          <p:nvPr/>
        </p:nvSpPr>
        <p:spPr bwMode="auto">
          <a:xfrm>
            <a:off x="4724400" y="5257800"/>
            <a:ext cx="381000" cy="366713"/>
          </a:xfrm>
          <a:prstGeom prst="rect">
            <a:avLst/>
          </a:prstGeom>
          <a:noFill/>
          <a:ln w="9525">
            <a:noFill/>
            <a:miter lim="800000"/>
            <a:headEnd/>
            <a:tailEnd/>
          </a:ln>
          <a:effectLst/>
        </p:spPr>
        <p:txBody>
          <a:bodyPr>
            <a:spAutoFit/>
          </a:bodyPr>
          <a:lstStyle/>
          <a:p>
            <a:pPr algn="l">
              <a:spcBef>
                <a:spcPct val="50000"/>
              </a:spcBef>
            </a:pPr>
            <a:r>
              <a:rPr lang="en-US" sz="1800"/>
              <a: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dirty="0" smtClean="0">
                <a:solidFill>
                  <a:schemeClr val="tx1"/>
                </a:solidFill>
                <a:cs typeface="Times New Roman" pitchFamily="18" charset="0"/>
              </a:rPr>
              <a:t>Communication Networks</a:t>
            </a:r>
            <a:r>
              <a:rPr lang="en-US" dirty="0" smtClean="0">
                <a:solidFill>
                  <a:schemeClr val="tx1"/>
                </a:solidFill>
              </a:rPr>
              <a:t> </a:t>
            </a:r>
            <a:endParaRPr lang="en-US" dirty="0">
              <a:solidFill>
                <a:schemeClr val="tx1"/>
              </a:solidFill>
            </a:endParaRPr>
          </a:p>
        </p:txBody>
      </p:sp>
      <p:sp>
        <p:nvSpPr>
          <p:cNvPr id="19459" name="Rectangle 3"/>
          <p:cNvSpPr>
            <a:spLocks noGrp="1" noChangeArrowheads="1"/>
          </p:cNvSpPr>
          <p:nvPr>
            <p:ph type="body" idx="1"/>
          </p:nvPr>
        </p:nvSpPr>
        <p:spPr>
          <a:xfrm>
            <a:off x="533400" y="5257800"/>
            <a:ext cx="8153400" cy="1143000"/>
          </a:xfrm>
        </p:spPr>
        <p:txBody>
          <a:bodyPr/>
          <a:lstStyle/>
          <a:p>
            <a:r>
              <a:rPr lang="en-US" sz="2800" dirty="0">
                <a:solidFill>
                  <a:schemeClr val="tx1"/>
                </a:solidFill>
                <a:cs typeface="Times New Roman" pitchFamily="18" charset="0"/>
              </a:rPr>
              <a:t>Communication network: formal and informal paths that define who speaks to whom </a:t>
            </a:r>
            <a:r>
              <a:rPr lang="en-US" sz="2000" dirty="0">
                <a:solidFill>
                  <a:schemeClr val="tx1"/>
                </a:solidFill>
                <a:cs typeface="Times New Roman" pitchFamily="18" charset="0"/>
              </a:rPr>
              <a:t>most frequently</a:t>
            </a:r>
            <a:endParaRPr lang="en-US" sz="2400" dirty="0">
              <a:solidFill>
                <a:schemeClr val="tx1"/>
              </a:solidFill>
            </a:endParaRPr>
          </a:p>
        </p:txBody>
      </p:sp>
      <p:sp>
        <p:nvSpPr>
          <p:cNvPr id="19461" name="Rectangle 5"/>
          <p:cNvSpPr>
            <a:spLocks noChangeArrowheads="1"/>
          </p:cNvSpPr>
          <p:nvPr/>
        </p:nvSpPr>
        <p:spPr bwMode="auto">
          <a:xfrm>
            <a:off x="914400" y="1447800"/>
            <a:ext cx="3429000" cy="3657600"/>
          </a:xfrm>
          <a:prstGeom prst="rect">
            <a:avLst/>
          </a:prstGeom>
          <a:solidFill>
            <a:schemeClr val="accent1"/>
          </a:solidFill>
          <a:ln w="9525" algn="ctr">
            <a:noFill/>
            <a:miter lim="800000"/>
            <a:headEnd/>
            <a:tailEnd/>
          </a:ln>
          <a:effectLst/>
        </p:spPr>
        <p:txBody>
          <a:bodyPr anchor="ctr">
            <a:spAutoFit/>
          </a:bodyPr>
          <a:lstStyle/>
          <a:p>
            <a:endParaRPr lang="en-US"/>
          </a:p>
        </p:txBody>
      </p:sp>
      <p:sp>
        <p:nvSpPr>
          <p:cNvPr id="19462" name="Oval 6"/>
          <p:cNvSpPr>
            <a:spLocks noChangeArrowheads="1"/>
          </p:cNvSpPr>
          <p:nvPr/>
        </p:nvSpPr>
        <p:spPr bwMode="auto">
          <a:xfrm>
            <a:off x="2286000" y="20574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7</a:t>
            </a:r>
          </a:p>
        </p:txBody>
      </p:sp>
      <p:sp>
        <p:nvSpPr>
          <p:cNvPr id="19463" name="Oval 7"/>
          <p:cNvSpPr>
            <a:spLocks noChangeArrowheads="1"/>
          </p:cNvSpPr>
          <p:nvPr/>
        </p:nvSpPr>
        <p:spPr bwMode="auto">
          <a:xfrm>
            <a:off x="3048000" y="16764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1</a:t>
            </a:r>
          </a:p>
        </p:txBody>
      </p:sp>
      <p:sp>
        <p:nvSpPr>
          <p:cNvPr id="19464" name="Oval 8"/>
          <p:cNvSpPr>
            <a:spLocks noChangeArrowheads="1"/>
          </p:cNvSpPr>
          <p:nvPr/>
        </p:nvSpPr>
        <p:spPr bwMode="auto">
          <a:xfrm>
            <a:off x="1828800" y="28194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2</a:t>
            </a:r>
          </a:p>
        </p:txBody>
      </p:sp>
      <p:sp>
        <p:nvSpPr>
          <p:cNvPr id="19465" name="Oval 9"/>
          <p:cNvSpPr>
            <a:spLocks noChangeArrowheads="1"/>
          </p:cNvSpPr>
          <p:nvPr/>
        </p:nvSpPr>
        <p:spPr bwMode="auto">
          <a:xfrm>
            <a:off x="3657600" y="22860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3</a:t>
            </a:r>
          </a:p>
        </p:txBody>
      </p:sp>
      <p:sp>
        <p:nvSpPr>
          <p:cNvPr id="19466" name="Oval 10"/>
          <p:cNvSpPr>
            <a:spLocks noChangeArrowheads="1"/>
          </p:cNvSpPr>
          <p:nvPr/>
        </p:nvSpPr>
        <p:spPr bwMode="auto">
          <a:xfrm>
            <a:off x="3581400" y="32004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4</a:t>
            </a:r>
          </a:p>
        </p:txBody>
      </p:sp>
      <p:sp>
        <p:nvSpPr>
          <p:cNvPr id="19467" name="Oval 11"/>
          <p:cNvSpPr>
            <a:spLocks noChangeArrowheads="1"/>
          </p:cNvSpPr>
          <p:nvPr/>
        </p:nvSpPr>
        <p:spPr bwMode="auto">
          <a:xfrm>
            <a:off x="3124200" y="38100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5</a:t>
            </a:r>
          </a:p>
        </p:txBody>
      </p:sp>
      <p:sp>
        <p:nvSpPr>
          <p:cNvPr id="19468" name="Oval 12"/>
          <p:cNvSpPr>
            <a:spLocks noChangeArrowheads="1"/>
          </p:cNvSpPr>
          <p:nvPr/>
        </p:nvSpPr>
        <p:spPr bwMode="auto">
          <a:xfrm>
            <a:off x="2438400" y="33528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6</a:t>
            </a:r>
          </a:p>
        </p:txBody>
      </p:sp>
      <p:sp>
        <p:nvSpPr>
          <p:cNvPr id="19469" name="Line 13"/>
          <p:cNvSpPr>
            <a:spLocks noChangeShapeType="1"/>
          </p:cNvSpPr>
          <p:nvPr/>
        </p:nvSpPr>
        <p:spPr bwMode="auto">
          <a:xfrm>
            <a:off x="3505200" y="2133600"/>
            <a:ext cx="304800" cy="228600"/>
          </a:xfrm>
          <a:prstGeom prst="line">
            <a:avLst/>
          </a:prstGeom>
          <a:noFill/>
          <a:ln w="9525">
            <a:solidFill>
              <a:schemeClr val="tx1"/>
            </a:solidFill>
            <a:round/>
            <a:headEnd type="triangle" w="med" len="med"/>
            <a:tailEnd type="triangle" w="med" len="med"/>
          </a:ln>
          <a:effectLst/>
        </p:spPr>
        <p:txBody>
          <a:bodyPr anchor="ctr">
            <a:spAutoFit/>
          </a:bodyPr>
          <a:lstStyle/>
          <a:p>
            <a:endParaRPr lang="en-US"/>
          </a:p>
        </p:txBody>
      </p:sp>
      <p:sp>
        <p:nvSpPr>
          <p:cNvPr id="19470" name="Line 14"/>
          <p:cNvSpPr>
            <a:spLocks noChangeShapeType="1"/>
          </p:cNvSpPr>
          <p:nvPr/>
        </p:nvSpPr>
        <p:spPr bwMode="auto">
          <a:xfrm>
            <a:off x="2590800" y="2667000"/>
            <a:ext cx="76200" cy="6858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19471" name="Line 15"/>
          <p:cNvSpPr>
            <a:spLocks noChangeShapeType="1"/>
          </p:cNvSpPr>
          <p:nvPr/>
        </p:nvSpPr>
        <p:spPr bwMode="auto">
          <a:xfrm flipH="1" flipV="1">
            <a:off x="2209800" y="3414713"/>
            <a:ext cx="228600" cy="1524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19472" name="Line 16"/>
          <p:cNvSpPr>
            <a:spLocks noChangeShapeType="1"/>
          </p:cNvSpPr>
          <p:nvPr/>
        </p:nvSpPr>
        <p:spPr bwMode="auto">
          <a:xfrm flipV="1">
            <a:off x="3429000" y="3657600"/>
            <a:ext cx="152400" cy="1524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19473" name="Line 17"/>
          <p:cNvSpPr>
            <a:spLocks noChangeShapeType="1"/>
          </p:cNvSpPr>
          <p:nvPr/>
        </p:nvSpPr>
        <p:spPr bwMode="auto">
          <a:xfrm flipV="1">
            <a:off x="2209800" y="2667000"/>
            <a:ext cx="228600" cy="2286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19474" name="Text Box 18"/>
          <p:cNvSpPr txBox="1">
            <a:spLocks noChangeArrowheads="1"/>
          </p:cNvSpPr>
          <p:nvPr/>
        </p:nvSpPr>
        <p:spPr bwMode="auto">
          <a:xfrm>
            <a:off x="2286000" y="4648200"/>
            <a:ext cx="1676400" cy="457200"/>
          </a:xfrm>
          <a:prstGeom prst="rect">
            <a:avLst/>
          </a:prstGeom>
          <a:noFill/>
          <a:ln w="9525" algn="ctr">
            <a:noFill/>
            <a:miter lim="800000"/>
            <a:headEnd/>
            <a:tailEnd/>
          </a:ln>
          <a:effectLst/>
        </p:spPr>
        <p:txBody>
          <a:bodyPr>
            <a:spAutoFit/>
          </a:bodyPr>
          <a:lstStyle/>
          <a:p>
            <a:pPr>
              <a:spcBef>
                <a:spcPct val="50000"/>
              </a:spcBef>
            </a:pPr>
            <a:r>
              <a:rPr lang="en-US"/>
              <a:t>Attraction</a:t>
            </a:r>
          </a:p>
        </p:txBody>
      </p:sp>
      <p:sp>
        <p:nvSpPr>
          <p:cNvPr id="19475" name="Line 19"/>
          <p:cNvSpPr>
            <a:spLocks noChangeShapeType="1"/>
          </p:cNvSpPr>
          <p:nvPr/>
        </p:nvSpPr>
        <p:spPr bwMode="auto">
          <a:xfrm flipH="1">
            <a:off x="3524250" y="3733800"/>
            <a:ext cx="133350" cy="1524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19476" name="Rectangle 20"/>
          <p:cNvSpPr>
            <a:spLocks noChangeArrowheads="1"/>
          </p:cNvSpPr>
          <p:nvPr/>
        </p:nvSpPr>
        <p:spPr bwMode="auto">
          <a:xfrm>
            <a:off x="4876800" y="1524000"/>
            <a:ext cx="3429000" cy="3657600"/>
          </a:xfrm>
          <a:prstGeom prst="rect">
            <a:avLst/>
          </a:prstGeom>
          <a:solidFill>
            <a:schemeClr val="accent1"/>
          </a:solidFill>
          <a:ln w="9525" algn="ctr">
            <a:noFill/>
            <a:miter lim="800000"/>
            <a:headEnd/>
            <a:tailEnd/>
          </a:ln>
          <a:effectLst/>
        </p:spPr>
        <p:txBody>
          <a:bodyPr anchor="ctr">
            <a:spAutoFit/>
          </a:bodyPr>
          <a:lstStyle/>
          <a:p>
            <a:endParaRPr lang="en-US"/>
          </a:p>
        </p:txBody>
      </p:sp>
      <p:sp>
        <p:nvSpPr>
          <p:cNvPr id="19477" name="Oval 21"/>
          <p:cNvSpPr>
            <a:spLocks noChangeArrowheads="1"/>
          </p:cNvSpPr>
          <p:nvPr/>
        </p:nvSpPr>
        <p:spPr bwMode="auto">
          <a:xfrm>
            <a:off x="6172200" y="21336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7</a:t>
            </a:r>
          </a:p>
        </p:txBody>
      </p:sp>
      <p:sp>
        <p:nvSpPr>
          <p:cNvPr id="19478" name="Oval 22"/>
          <p:cNvSpPr>
            <a:spLocks noChangeArrowheads="1"/>
          </p:cNvSpPr>
          <p:nvPr/>
        </p:nvSpPr>
        <p:spPr bwMode="auto">
          <a:xfrm>
            <a:off x="6934200" y="17526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1</a:t>
            </a:r>
          </a:p>
        </p:txBody>
      </p:sp>
      <p:sp>
        <p:nvSpPr>
          <p:cNvPr id="19479" name="Oval 23"/>
          <p:cNvSpPr>
            <a:spLocks noChangeArrowheads="1"/>
          </p:cNvSpPr>
          <p:nvPr/>
        </p:nvSpPr>
        <p:spPr bwMode="auto">
          <a:xfrm>
            <a:off x="5715000" y="28956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2</a:t>
            </a:r>
          </a:p>
        </p:txBody>
      </p:sp>
      <p:sp>
        <p:nvSpPr>
          <p:cNvPr id="19480" name="Oval 24"/>
          <p:cNvSpPr>
            <a:spLocks noChangeArrowheads="1"/>
          </p:cNvSpPr>
          <p:nvPr/>
        </p:nvSpPr>
        <p:spPr bwMode="auto">
          <a:xfrm>
            <a:off x="7543800" y="23622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3</a:t>
            </a:r>
          </a:p>
        </p:txBody>
      </p:sp>
      <p:sp>
        <p:nvSpPr>
          <p:cNvPr id="19481" name="Oval 25"/>
          <p:cNvSpPr>
            <a:spLocks noChangeArrowheads="1"/>
          </p:cNvSpPr>
          <p:nvPr/>
        </p:nvSpPr>
        <p:spPr bwMode="auto">
          <a:xfrm>
            <a:off x="7467600" y="32766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4</a:t>
            </a:r>
          </a:p>
        </p:txBody>
      </p:sp>
      <p:sp>
        <p:nvSpPr>
          <p:cNvPr id="19482" name="Oval 26"/>
          <p:cNvSpPr>
            <a:spLocks noChangeArrowheads="1"/>
          </p:cNvSpPr>
          <p:nvPr/>
        </p:nvSpPr>
        <p:spPr bwMode="auto">
          <a:xfrm>
            <a:off x="7010400" y="38862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5</a:t>
            </a:r>
          </a:p>
        </p:txBody>
      </p:sp>
      <p:sp>
        <p:nvSpPr>
          <p:cNvPr id="19483" name="Oval 27"/>
          <p:cNvSpPr>
            <a:spLocks noChangeArrowheads="1"/>
          </p:cNvSpPr>
          <p:nvPr/>
        </p:nvSpPr>
        <p:spPr bwMode="auto">
          <a:xfrm>
            <a:off x="6324600" y="34290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6</a:t>
            </a:r>
          </a:p>
        </p:txBody>
      </p:sp>
      <p:sp>
        <p:nvSpPr>
          <p:cNvPr id="19484" name="Line 28"/>
          <p:cNvSpPr>
            <a:spLocks noChangeShapeType="1"/>
          </p:cNvSpPr>
          <p:nvPr/>
        </p:nvSpPr>
        <p:spPr bwMode="auto">
          <a:xfrm flipH="1">
            <a:off x="6705600" y="2209800"/>
            <a:ext cx="228600" cy="1524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19485" name="Line 29"/>
          <p:cNvSpPr>
            <a:spLocks noChangeShapeType="1"/>
          </p:cNvSpPr>
          <p:nvPr/>
        </p:nvSpPr>
        <p:spPr bwMode="auto">
          <a:xfrm>
            <a:off x="6477000" y="2743200"/>
            <a:ext cx="76200" cy="6858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19486" name="Line 30"/>
          <p:cNvSpPr>
            <a:spLocks noChangeShapeType="1"/>
          </p:cNvSpPr>
          <p:nvPr/>
        </p:nvSpPr>
        <p:spPr bwMode="auto">
          <a:xfrm>
            <a:off x="6705600" y="3962400"/>
            <a:ext cx="304800" cy="2286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19487" name="Line 31"/>
          <p:cNvSpPr>
            <a:spLocks noChangeShapeType="1"/>
          </p:cNvSpPr>
          <p:nvPr/>
        </p:nvSpPr>
        <p:spPr bwMode="auto">
          <a:xfrm flipV="1">
            <a:off x="7315200" y="3733800"/>
            <a:ext cx="152400" cy="1524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19489" name="Text Box 33"/>
          <p:cNvSpPr txBox="1">
            <a:spLocks noChangeArrowheads="1"/>
          </p:cNvSpPr>
          <p:nvPr/>
        </p:nvSpPr>
        <p:spPr bwMode="auto">
          <a:xfrm>
            <a:off x="5410200" y="4724400"/>
            <a:ext cx="2438400" cy="457200"/>
          </a:xfrm>
          <a:prstGeom prst="rect">
            <a:avLst/>
          </a:prstGeom>
          <a:noFill/>
          <a:ln w="9525" algn="ctr">
            <a:noFill/>
            <a:miter lim="800000"/>
            <a:headEnd/>
            <a:tailEnd/>
          </a:ln>
          <a:effectLst/>
        </p:spPr>
        <p:txBody>
          <a:bodyPr>
            <a:spAutoFit/>
          </a:bodyPr>
          <a:lstStyle/>
          <a:p>
            <a:pPr>
              <a:spcBef>
                <a:spcPct val="50000"/>
              </a:spcBef>
            </a:pPr>
            <a:r>
              <a:rPr lang="en-US"/>
              <a:t>Communication</a:t>
            </a:r>
          </a:p>
        </p:txBody>
      </p:sp>
      <p:sp>
        <p:nvSpPr>
          <p:cNvPr id="19490" name="Line 34"/>
          <p:cNvSpPr>
            <a:spLocks noChangeShapeType="1"/>
          </p:cNvSpPr>
          <p:nvPr/>
        </p:nvSpPr>
        <p:spPr bwMode="auto">
          <a:xfrm flipH="1">
            <a:off x="7410450" y="3810000"/>
            <a:ext cx="133350" cy="1524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19491" name="Line 35"/>
          <p:cNvSpPr>
            <a:spLocks noChangeShapeType="1"/>
          </p:cNvSpPr>
          <p:nvPr/>
        </p:nvSpPr>
        <p:spPr bwMode="auto">
          <a:xfrm flipV="1">
            <a:off x="6248400" y="2667000"/>
            <a:ext cx="1295400" cy="4572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19492" name="Line 36"/>
          <p:cNvSpPr>
            <a:spLocks noChangeShapeType="1"/>
          </p:cNvSpPr>
          <p:nvPr/>
        </p:nvSpPr>
        <p:spPr bwMode="auto">
          <a:xfrm flipH="1" flipV="1">
            <a:off x="7391400" y="2209800"/>
            <a:ext cx="304800" cy="228600"/>
          </a:xfrm>
          <a:prstGeom prst="line">
            <a:avLst/>
          </a:prstGeom>
          <a:noFill/>
          <a:ln w="9525">
            <a:solidFill>
              <a:schemeClr val="tx1"/>
            </a:solidFill>
            <a:round/>
            <a:headEnd/>
            <a:tailEnd type="triangle" w="med" len="med"/>
          </a:ln>
          <a:effectLst/>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3600" dirty="0" smtClean="0">
                <a:solidFill>
                  <a:schemeClr val="tx1"/>
                </a:solidFill>
                <a:cs typeface="Times New Roman" pitchFamily="18" charset="0"/>
              </a:rPr>
              <a:t>Centralization</a:t>
            </a:r>
            <a:endParaRPr lang="en-US" dirty="0">
              <a:solidFill>
                <a:schemeClr val="tx1"/>
              </a:solidFill>
            </a:endParaRPr>
          </a:p>
        </p:txBody>
      </p:sp>
      <p:sp>
        <p:nvSpPr>
          <p:cNvPr id="39939" name="Rectangle 3"/>
          <p:cNvSpPr>
            <a:spLocks noGrp="1" noChangeArrowheads="1"/>
          </p:cNvSpPr>
          <p:nvPr>
            <p:ph type="body" idx="1"/>
          </p:nvPr>
        </p:nvSpPr>
        <p:spPr>
          <a:xfrm>
            <a:off x="381000" y="1524000"/>
            <a:ext cx="7696200" cy="1143000"/>
          </a:xfrm>
        </p:spPr>
        <p:txBody>
          <a:bodyPr/>
          <a:lstStyle/>
          <a:p>
            <a:pPr lvl="1"/>
            <a:r>
              <a:rPr lang="en-US" dirty="0">
                <a:solidFill>
                  <a:schemeClr val="tx1"/>
                </a:solidFill>
                <a:cs typeface="Times New Roman" pitchFamily="18" charset="0"/>
              </a:rPr>
              <a:t>Centralized vs. </a:t>
            </a:r>
            <a:r>
              <a:rPr lang="en-US" dirty="0" err="1">
                <a:solidFill>
                  <a:schemeClr val="tx1"/>
                </a:solidFill>
                <a:cs typeface="Times New Roman" pitchFamily="18" charset="0"/>
              </a:rPr>
              <a:t>uncentralized</a:t>
            </a:r>
            <a:r>
              <a:rPr lang="en-US" dirty="0">
                <a:solidFill>
                  <a:schemeClr val="tx1"/>
                </a:solidFill>
              </a:rPr>
              <a:t> </a:t>
            </a:r>
          </a:p>
        </p:txBody>
      </p:sp>
      <p:sp>
        <p:nvSpPr>
          <p:cNvPr id="39941" name="Rectangle 5"/>
          <p:cNvSpPr>
            <a:spLocks noChangeArrowheads="1"/>
          </p:cNvSpPr>
          <p:nvPr/>
        </p:nvSpPr>
        <p:spPr bwMode="auto">
          <a:xfrm>
            <a:off x="4800600" y="2438400"/>
            <a:ext cx="3429000" cy="3657600"/>
          </a:xfrm>
          <a:prstGeom prst="rect">
            <a:avLst/>
          </a:prstGeom>
          <a:solidFill>
            <a:schemeClr val="accent1"/>
          </a:solidFill>
          <a:ln w="9525" algn="ctr">
            <a:noFill/>
            <a:miter lim="800000"/>
            <a:headEnd/>
            <a:tailEnd/>
          </a:ln>
          <a:effectLst/>
        </p:spPr>
        <p:txBody>
          <a:bodyPr anchor="ctr">
            <a:spAutoFit/>
          </a:bodyPr>
          <a:lstStyle/>
          <a:p>
            <a:endParaRPr lang="en-US"/>
          </a:p>
        </p:txBody>
      </p:sp>
      <p:sp>
        <p:nvSpPr>
          <p:cNvPr id="39942" name="Oval 6"/>
          <p:cNvSpPr>
            <a:spLocks noChangeArrowheads="1"/>
          </p:cNvSpPr>
          <p:nvPr/>
        </p:nvSpPr>
        <p:spPr bwMode="auto">
          <a:xfrm>
            <a:off x="6096000" y="30480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7</a:t>
            </a:r>
          </a:p>
        </p:txBody>
      </p:sp>
      <p:sp>
        <p:nvSpPr>
          <p:cNvPr id="39943" name="Oval 7"/>
          <p:cNvSpPr>
            <a:spLocks noChangeArrowheads="1"/>
          </p:cNvSpPr>
          <p:nvPr/>
        </p:nvSpPr>
        <p:spPr bwMode="auto">
          <a:xfrm>
            <a:off x="6858000" y="26670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1</a:t>
            </a:r>
          </a:p>
        </p:txBody>
      </p:sp>
      <p:sp>
        <p:nvSpPr>
          <p:cNvPr id="39944" name="Oval 8"/>
          <p:cNvSpPr>
            <a:spLocks noChangeArrowheads="1"/>
          </p:cNvSpPr>
          <p:nvPr/>
        </p:nvSpPr>
        <p:spPr bwMode="auto">
          <a:xfrm>
            <a:off x="5638800" y="38100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2</a:t>
            </a:r>
          </a:p>
        </p:txBody>
      </p:sp>
      <p:sp>
        <p:nvSpPr>
          <p:cNvPr id="39945" name="Oval 9"/>
          <p:cNvSpPr>
            <a:spLocks noChangeArrowheads="1"/>
          </p:cNvSpPr>
          <p:nvPr/>
        </p:nvSpPr>
        <p:spPr bwMode="auto">
          <a:xfrm>
            <a:off x="7467600" y="32766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3</a:t>
            </a:r>
          </a:p>
        </p:txBody>
      </p:sp>
      <p:sp>
        <p:nvSpPr>
          <p:cNvPr id="39946" name="Oval 10"/>
          <p:cNvSpPr>
            <a:spLocks noChangeArrowheads="1"/>
          </p:cNvSpPr>
          <p:nvPr/>
        </p:nvSpPr>
        <p:spPr bwMode="auto">
          <a:xfrm>
            <a:off x="7391400" y="41910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4</a:t>
            </a:r>
          </a:p>
        </p:txBody>
      </p:sp>
      <p:sp>
        <p:nvSpPr>
          <p:cNvPr id="39947" name="Oval 11"/>
          <p:cNvSpPr>
            <a:spLocks noChangeArrowheads="1"/>
          </p:cNvSpPr>
          <p:nvPr/>
        </p:nvSpPr>
        <p:spPr bwMode="auto">
          <a:xfrm>
            <a:off x="6934200" y="48006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5</a:t>
            </a:r>
          </a:p>
        </p:txBody>
      </p:sp>
      <p:sp>
        <p:nvSpPr>
          <p:cNvPr id="39948" name="Oval 12"/>
          <p:cNvSpPr>
            <a:spLocks noChangeArrowheads="1"/>
          </p:cNvSpPr>
          <p:nvPr/>
        </p:nvSpPr>
        <p:spPr bwMode="auto">
          <a:xfrm>
            <a:off x="6248400" y="43434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6</a:t>
            </a:r>
          </a:p>
        </p:txBody>
      </p:sp>
      <p:sp>
        <p:nvSpPr>
          <p:cNvPr id="39949" name="Line 13"/>
          <p:cNvSpPr>
            <a:spLocks noChangeShapeType="1"/>
          </p:cNvSpPr>
          <p:nvPr/>
        </p:nvSpPr>
        <p:spPr bwMode="auto">
          <a:xfrm flipH="1">
            <a:off x="6629400" y="3124200"/>
            <a:ext cx="228600" cy="1524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39950" name="Line 14"/>
          <p:cNvSpPr>
            <a:spLocks noChangeShapeType="1"/>
          </p:cNvSpPr>
          <p:nvPr/>
        </p:nvSpPr>
        <p:spPr bwMode="auto">
          <a:xfrm>
            <a:off x="6400800" y="3657600"/>
            <a:ext cx="76200" cy="685800"/>
          </a:xfrm>
          <a:prstGeom prst="line">
            <a:avLst/>
          </a:prstGeom>
          <a:noFill/>
          <a:ln w="9525">
            <a:solidFill>
              <a:schemeClr val="tx1"/>
            </a:solidFill>
            <a:round/>
            <a:headEnd type="stealth" w="med" len="med"/>
            <a:tailEnd type="triangle" w="med" len="med"/>
          </a:ln>
          <a:effectLst/>
        </p:spPr>
        <p:txBody>
          <a:bodyPr anchor="ctr">
            <a:spAutoFit/>
          </a:bodyPr>
          <a:lstStyle/>
          <a:p>
            <a:endParaRPr lang="en-US"/>
          </a:p>
        </p:txBody>
      </p:sp>
      <p:sp>
        <p:nvSpPr>
          <p:cNvPr id="39951" name="Line 15"/>
          <p:cNvSpPr>
            <a:spLocks noChangeShapeType="1"/>
          </p:cNvSpPr>
          <p:nvPr/>
        </p:nvSpPr>
        <p:spPr bwMode="auto">
          <a:xfrm>
            <a:off x="6629400" y="4876800"/>
            <a:ext cx="304800" cy="2286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39952" name="Line 16"/>
          <p:cNvSpPr>
            <a:spLocks noChangeShapeType="1"/>
          </p:cNvSpPr>
          <p:nvPr/>
        </p:nvSpPr>
        <p:spPr bwMode="auto">
          <a:xfrm flipV="1">
            <a:off x="7239000" y="4648200"/>
            <a:ext cx="152400" cy="1524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39953" name="Text Box 17"/>
          <p:cNvSpPr txBox="1">
            <a:spLocks noChangeArrowheads="1"/>
          </p:cNvSpPr>
          <p:nvPr/>
        </p:nvSpPr>
        <p:spPr bwMode="auto">
          <a:xfrm>
            <a:off x="5334000" y="5638800"/>
            <a:ext cx="2438400" cy="457200"/>
          </a:xfrm>
          <a:prstGeom prst="rect">
            <a:avLst/>
          </a:prstGeom>
          <a:noFill/>
          <a:ln w="9525" algn="ctr">
            <a:noFill/>
            <a:miter lim="800000"/>
            <a:headEnd/>
            <a:tailEnd/>
          </a:ln>
          <a:effectLst/>
        </p:spPr>
        <p:txBody>
          <a:bodyPr>
            <a:spAutoFit/>
          </a:bodyPr>
          <a:lstStyle/>
          <a:p>
            <a:pPr>
              <a:spcBef>
                <a:spcPct val="50000"/>
              </a:spcBef>
            </a:pPr>
            <a:r>
              <a:rPr lang="en-US"/>
              <a:t>De-centralized</a:t>
            </a:r>
          </a:p>
        </p:txBody>
      </p:sp>
      <p:sp>
        <p:nvSpPr>
          <p:cNvPr id="39954" name="Line 18"/>
          <p:cNvSpPr>
            <a:spLocks noChangeShapeType="1"/>
          </p:cNvSpPr>
          <p:nvPr/>
        </p:nvSpPr>
        <p:spPr bwMode="auto">
          <a:xfrm flipH="1">
            <a:off x="7334250" y="4724400"/>
            <a:ext cx="133350" cy="1524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39955" name="Line 19"/>
          <p:cNvSpPr>
            <a:spLocks noChangeShapeType="1"/>
          </p:cNvSpPr>
          <p:nvPr/>
        </p:nvSpPr>
        <p:spPr bwMode="auto">
          <a:xfrm flipV="1">
            <a:off x="6172200" y="3581400"/>
            <a:ext cx="1295400" cy="457200"/>
          </a:xfrm>
          <a:prstGeom prst="line">
            <a:avLst/>
          </a:prstGeom>
          <a:noFill/>
          <a:ln w="9525">
            <a:solidFill>
              <a:schemeClr val="tx1"/>
            </a:solidFill>
            <a:round/>
            <a:headEnd type="stealth" w="med" len="med"/>
            <a:tailEnd type="triangle" w="med" len="med"/>
          </a:ln>
          <a:effectLst/>
        </p:spPr>
        <p:txBody>
          <a:bodyPr anchor="ctr">
            <a:spAutoFit/>
          </a:bodyPr>
          <a:lstStyle/>
          <a:p>
            <a:endParaRPr lang="en-US"/>
          </a:p>
        </p:txBody>
      </p:sp>
      <p:sp>
        <p:nvSpPr>
          <p:cNvPr id="39956" name="Line 20"/>
          <p:cNvSpPr>
            <a:spLocks noChangeShapeType="1"/>
          </p:cNvSpPr>
          <p:nvPr/>
        </p:nvSpPr>
        <p:spPr bwMode="auto">
          <a:xfrm flipH="1" flipV="1">
            <a:off x="7315200" y="3124200"/>
            <a:ext cx="304800" cy="2286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39975" name="Rectangle 39"/>
          <p:cNvSpPr>
            <a:spLocks noChangeArrowheads="1"/>
          </p:cNvSpPr>
          <p:nvPr/>
        </p:nvSpPr>
        <p:spPr bwMode="auto">
          <a:xfrm>
            <a:off x="1066800" y="2362200"/>
            <a:ext cx="3429000" cy="3657600"/>
          </a:xfrm>
          <a:prstGeom prst="rect">
            <a:avLst/>
          </a:prstGeom>
          <a:solidFill>
            <a:schemeClr val="accent1"/>
          </a:solidFill>
          <a:ln w="9525" algn="ctr">
            <a:noFill/>
            <a:miter lim="800000"/>
            <a:headEnd/>
            <a:tailEnd/>
          </a:ln>
          <a:effectLst/>
        </p:spPr>
        <p:txBody>
          <a:bodyPr anchor="ctr">
            <a:spAutoFit/>
          </a:bodyPr>
          <a:lstStyle/>
          <a:p>
            <a:endParaRPr lang="en-US"/>
          </a:p>
        </p:txBody>
      </p:sp>
      <p:sp>
        <p:nvSpPr>
          <p:cNvPr id="39976" name="Oval 40"/>
          <p:cNvSpPr>
            <a:spLocks noChangeArrowheads="1"/>
          </p:cNvSpPr>
          <p:nvPr/>
        </p:nvSpPr>
        <p:spPr bwMode="auto">
          <a:xfrm>
            <a:off x="2743200" y="27432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7</a:t>
            </a:r>
          </a:p>
        </p:txBody>
      </p:sp>
      <p:sp>
        <p:nvSpPr>
          <p:cNvPr id="39977" name="Oval 41"/>
          <p:cNvSpPr>
            <a:spLocks noChangeArrowheads="1"/>
          </p:cNvSpPr>
          <p:nvPr/>
        </p:nvSpPr>
        <p:spPr bwMode="auto">
          <a:xfrm>
            <a:off x="2895600" y="36576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1</a:t>
            </a:r>
          </a:p>
        </p:txBody>
      </p:sp>
      <p:sp>
        <p:nvSpPr>
          <p:cNvPr id="39978" name="Oval 42"/>
          <p:cNvSpPr>
            <a:spLocks noChangeArrowheads="1"/>
          </p:cNvSpPr>
          <p:nvPr/>
        </p:nvSpPr>
        <p:spPr bwMode="auto">
          <a:xfrm>
            <a:off x="1828800" y="38100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2</a:t>
            </a:r>
          </a:p>
        </p:txBody>
      </p:sp>
      <p:sp>
        <p:nvSpPr>
          <p:cNvPr id="39979" name="Oval 43"/>
          <p:cNvSpPr>
            <a:spLocks noChangeArrowheads="1"/>
          </p:cNvSpPr>
          <p:nvPr/>
        </p:nvSpPr>
        <p:spPr bwMode="auto">
          <a:xfrm>
            <a:off x="3657600" y="32766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3</a:t>
            </a:r>
          </a:p>
        </p:txBody>
      </p:sp>
      <p:sp>
        <p:nvSpPr>
          <p:cNvPr id="39980" name="Oval 44"/>
          <p:cNvSpPr>
            <a:spLocks noChangeArrowheads="1"/>
          </p:cNvSpPr>
          <p:nvPr/>
        </p:nvSpPr>
        <p:spPr bwMode="auto">
          <a:xfrm>
            <a:off x="3581400" y="41910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4</a:t>
            </a:r>
          </a:p>
        </p:txBody>
      </p:sp>
      <p:sp>
        <p:nvSpPr>
          <p:cNvPr id="39981" name="Oval 45"/>
          <p:cNvSpPr>
            <a:spLocks noChangeArrowheads="1"/>
          </p:cNvSpPr>
          <p:nvPr/>
        </p:nvSpPr>
        <p:spPr bwMode="auto">
          <a:xfrm>
            <a:off x="3124200" y="48006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5</a:t>
            </a:r>
          </a:p>
        </p:txBody>
      </p:sp>
      <p:sp>
        <p:nvSpPr>
          <p:cNvPr id="39982" name="Oval 46"/>
          <p:cNvSpPr>
            <a:spLocks noChangeArrowheads="1"/>
          </p:cNvSpPr>
          <p:nvPr/>
        </p:nvSpPr>
        <p:spPr bwMode="auto">
          <a:xfrm>
            <a:off x="2438400" y="4343400"/>
            <a:ext cx="533400" cy="617538"/>
          </a:xfrm>
          <a:prstGeom prst="ellipse">
            <a:avLst/>
          </a:prstGeom>
          <a:solidFill>
            <a:schemeClr val="bg1"/>
          </a:solidFill>
          <a:ln w="9525" algn="ctr">
            <a:solidFill>
              <a:schemeClr val="tx1"/>
            </a:solidFill>
            <a:round/>
            <a:headEnd/>
            <a:tailEnd/>
          </a:ln>
          <a:effectLst/>
        </p:spPr>
        <p:txBody>
          <a:bodyPr anchor="ctr">
            <a:spAutoFit/>
          </a:bodyPr>
          <a:lstStyle/>
          <a:p>
            <a:r>
              <a:rPr lang="en-US"/>
              <a:t>6</a:t>
            </a:r>
          </a:p>
        </p:txBody>
      </p:sp>
      <p:sp>
        <p:nvSpPr>
          <p:cNvPr id="39983" name="Line 47"/>
          <p:cNvSpPr>
            <a:spLocks noChangeShapeType="1"/>
          </p:cNvSpPr>
          <p:nvPr/>
        </p:nvSpPr>
        <p:spPr bwMode="auto">
          <a:xfrm>
            <a:off x="3048000" y="3352800"/>
            <a:ext cx="61913" cy="304800"/>
          </a:xfrm>
          <a:prstGeom prst="line">
            <a:avLst/>
          </a:prstGeom>
          <a:noFill/>
          <a:ln w="9525">
            <a:solidFill>
              <a:schemeClr val="tx1"/>
            </a:solidFill>
            <a:round/>
            <a:headEnd type="triangle" w="med" len="med"/>
            <a:tailEnd type="triangle" w="med" len="med"/>
          </a:ln>
          <a:effectLst/>
        </p:spPr>
        <p:txBody>
          <a:bodyPr anchor="ctr">
            <a:spAutoFit/>
          </a:bodyPr>
          <a:lstStyle/>
          <a:p>
            <a:endParaRPr lang="en-US"/>
          </a:p>
        </p:txBody>
      </p:sp>
      <p:sp>
        <p:nvSpPr>
          <p:cNvPr id="39985" name="Line 49"/>
          <p:cNvSpPr>
            <a:spLocks noChangeShapeType="1"/>
          </p:cNvSpPr>
          <p:nvPr/>
        </p:nvSpPr>
        <p:spPr bwMode="auto">
          <a:xfrm flipV="1">
            <a:off x="2819400" y="4191000"/>
            <a:ext cx="152400" cy="152400"/>
          </a:xfrm>
          <a:prstGeom prst="line">
            <a:avLst/>
          </a:prstGeom>
          <a:noFill/>
          <a:ln w="9525">
            <a:solidFill>
              <a:schemeClr val="tx1"/>
            </a:solidFill>
            <a:round/>
            <a:headEnd type="triangle" w="med" len="med"/>
            <a:tailEnd type="triangle" w="med" len="med"/>
          </a:ln>
          <a:effectLst/>
        </p:spPr>
        <p:txBody>
          <a:bodyPr anchor="ctr">
            <a:spAutoFit/>
          </a:bodyPr>
          <a:lstStyle/>
          <a:p>
            <a:endParaRPr lang="en-US"/>
          </a:p>
        </p:txBody>
      </p:sp>
      <p:sp>
        <p:nvSpPr>
          <p:cNvPr id="39986" name="Line 50"/>
          <p:cNvSpPr>
            <a:spLocks noChangeShapeType="1"/>
          </p:cNvSpPr>
          <p:nvPr/>
        </p:nvSpPr>
        <p:spPr bwMode="auto">
          <a:xfrm flipH="1" flipV="1">
            <a:off x="3276600" y="4267200"/>
            <a:ext cx="76200" cy="533400"/>
          </a:xfrm>
          <a:prstGeom prst="line">
            <a:avLst/>
          </a:prstGeom>
          <a:noFill/>
          <a:ln w="9525">
            <a:solidFill>
              <a:schemeClr val="tx1"/>
            </a:solidFill>
            <a:round/>
            <a:headEnd type="triangle" w="med" len="med"/>
            <a:tailEnd type="triangle" w="med" len="med"/>
          </a:ln>
          <a:effectLst/>
        </p:spPr>
        <p:txBody>
          <a:bodyPr anchor="ctr">
            <a:spAutoFit/>
          </a:bodyPr>
          <a:lstStyle/>
          <a:p>
            <a:endParaRPr lang="en-US"/>
          </a:p>
        </p:txBody>
      </p:sp>
      <p:sp>
        <p:nvSpPr>
          <p:cNvPr id="39987" name="Text Box 51"/>
          <p:cNvSpPr txBox="1">
            <a:spLocks noChangeArrowheads="1"/>
          </p:cNvSpPr>
          <p:nvPr/>
        </p:nvSpPr>
        <p:spPr bwMode="auto">
          <a:xfrm>
            <a:off x="1524000" y="5638800"/>
            <a:ext cx="2438400" cy="457200"/>
          </a:xfrm>
          <a:prstGeom prst="rect">
            <a:avLst/>
          </a:prstGeom>
          <a:noFill/>
          <a:ln w="9525" algn="ctr">
            <a:noFill/>
            <a:miter lim="800000"/>
            <a:headEnd/>
            <a:tailEnd/>
          </a:ln>
          <a:effectLst/>
        </p:spPr>
        <p:txBody>
          <a:bodyPr>
            <a:spAutoFit/>
          </a:bodyPr>
          <a:lstStyle/>
          <a:p>
            <a:pPr>
              <a:spcBef>
                <a:spcPct val="50000"/>
              </a:spcBef>
            </a:pPr>
            <a:r>
              <a:rPr lang="en-US"/>
              <a:t>Centralized</a:t>
            </a:r>
          </a:p>
        </p:txBody>
      </p:sp>
      <p:sp>
        <p:nvSpPr>
          <p:cNvPr id="39988" name="Line 52"/>
          <p:cNvSpPr>
            <a:spLocks noChangeShapeType="1"/>
          </p:cNvSpPr>
          <p:nvPr/>
        </p:nvSpPr>
        <p:spPr bwMode="auto">
          <a:xfrm flipH="1" flipV="1">
            <a:off x="3352800" y="4191000"/>
            <a:ext cx="228600" cy="152400"/>
          </a:xfrm>
          <a:prstGeom prst="line">
            <a:avLst/>
          </a:prstGeom>
          <a:noFill/>
          <a:ln w="9525">
            <a:solidFill>
              <a:schemeClr val="tx1"/>
            </a:solidFill>
            <a:round/>
            <a:headEnd type="triangle" w="med" len="med"/>
            <a:tailEnd type="triangle" w="med" len="med"/>
          </a:ln>
          <a:effectLst/>
        </p:spPr>
        <p:txBody>
          <a:bodyPr anchor="ctr">
            <a:spAutoFit/>
          </a:bodyPr>
          <a:lstStyle/>
          <a:p>
            <a:endParaRPr lang="en-US"/>
          </a:p>
        </p:txBody>
      </p:sp>
      <p:sp>
        <p:nvSpPr>
          <p:cNvPr id="39989" name="Line 53"/>
          <p:cNvSpPr>
            <a:spLocks noChangeShapeType="1"/>
          </p:cNvSpPr>
          <p:nvPr/>
        </p:nvSpPr>
        <p:spPr bwMode="auto">
          <a:xfrm flipV="1">
            <a:off x="2362200" y="3962400"/>
            <a:ext cx="533400" cy="76200"/>
          </a:xfrm>
          <a:prstGeom prst="line">
            <a:avLst/>
          </a:prstGeom>
          <a:noFill/>
          <a:ln w="9525">
            <a:solidFill>
              <a:schemeClr val="tx1"/>
            </a:solidFill>
            <a:round/>
            <a:headEnd type="triangle" w="med" len="med"/>
            <a:tailEnd type="triangle" w="med" len="med"/>
          </a:ln>
          <a:effectLst/>
        </p:spPr>
        <p:txBody>
          <a:bodyPr anchor="ctr">
            <a:spAutoFit/>
          </a:bodyPr>
          <a:lstStyle/>
          <a:p>
            <a:endParaRPr lang="en-US"/>
          </a:p>
        </p:txBody>
      </p:sp>
      <p:sp>
        <p:nvSpPr>
          <p:cNvPr id="39990" name="Line 54"/>
          <p:cNvSpPr>
            <a:spLocks noChangeShapeType="1"/>
          </p:cNvSpPr>
          <p:nvPr/>
        </p:nvSpPr>
        <p:spPr bwMode="auto">
          <a:xfrm flipH="1">
            <a:off x="3429000" y="3657600"/>
            <a:ext cx="228600" cy="152400"/>
          </a:xfrm>
          <a:prstGeom prst="line">
            <a:avLst/>
          </a:prstGeom>
          <a:noFill/>
          <a:ln w="9525">
            <a:solidFill>
              <a:schemeClr val="tx1"/>
            </a:solidFill>
            <a:round/>
            <a:headEnd type="triangle" w="med" len="med"/>
            <a:tailEnd type="triangle" w="med" len="med"/>
          </a:ln>
          <a:effectLst/>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Communication Networks</a:t>
            </a:r>
            <a:endParaRPr lang="en-US" dirty="0">
              <a:solidFill>
                <a:schemeClr val="tx1"/>
              </a:solidFill>
            </a:endParaRPr>
          </a:p>
        </p:txBody>
      </p:sp>
      <p:pic>
        <p:nvPicPr>
          <p:cNvPr id="97282" name="Picture 2"/>
          <p:cNvPicPr>
            <a:picLocks noChangeAspect="1" noChangeArrowheads="1"/>
          </p:cNvPicPr>
          <p:nvPr/>
        </p:nvPicPr>
        <p:blipFill>
          <a:blip r:embed="rId3" cstate="email"/>
          <a:srcRect/>
          <a:stretch>
            <a:fillRect/>
          </a:stretch>
        </p:blipFill>
        <p:spPr bwMode="auto">
          <a:xfrm>
            <a:off x="685800" y="1600200"/>
            <a:ext cx="7391400" cy="4800600"/>
          </a:xfrm>
          <a:prstGeom prst="rect">
            <a:avLst/>
          </a:prstGeom>
          <a:noFill/>
          <a:ln w="50800">
            <a:solidFill>
              <a:schemeClr val="tx1"/>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dirty="0" smtClean="0">
                <a:solidFill>
                  <a:schemeClr val="tx1"/>
                </a:solidFill>
                <a:cs typeface="Times New Roman" pitchFamily="18" charset="0"/>
              </a:rPr>
              <a:t>Communication and Performance</a:t>
            </a:r>
            <a:endParaRPr lang="en-US" sz="3600" dirty="0">
              <a:solidFill>
                <a:schemeClr val="tx1"/>
              </a:solidFill>
              <a:cs typeface="Times New Roman" pitchFamily="18" charset="0"/>
            </a:endParaRPr>
          </a:p>
        </p:txBody>
      </p:sp>
      <p:sp>
        <p:nvSpPr>
          <p:cNvPr id="21507" name="Rectangle 3"/>
          <p:cNvSpPr>
            <a:spLocks noGrp="1" noChangeArrowheads="1"/>
          </p:cNvSpPr>
          <p:nvPr>
            <p:ph type="body" idx="1"/>
          </p:nvPr>
        </p:nvSpPr>
        <p:spPr>
          <a:solidFill>
            <a:schemeClr val="tx1"/>
          </a:solidFill>
        </p:spPr>
        <p:txBody>
          <a:bodyPr/>
          <a:lstStyle/>
          <a:p>
            <a:pPr>
              <a:buNone/>
            </a:pPr>
            <a:r>
              <a:rPr lang="en-US" sz="2400" dirty="0">
                <a:solidFill>
                  <a:schemeClr val="bg1"/>
                </a:solidFill>
                <a:cs typeface="Times New Roman" pitchFamily="18" charset="0"/>
              </a:rPr>
              <a:t>Network and location in the network influences many processes</a:t>
            </a:r>
            <a:r>
              <a:rPr lang="en-US" sz="2400" dirty="0">
                <a:solidFill>
                  <a:schemeClr val="bg1"/>
                </a:solidFill>
              </a:rPr>
              <a:t> </a:t>
            </a:r>
          </a:p>
          <a:p>
            <a:pPr lvl="1"/>
            <a:r>
              <a:rPr lang="en-US" dirty="0">
                <a:solidFill>
                  <a:schemeClr val="bg1"/>
                </a:solidFill>
                <a:cs typeface="Times New Roman" pitchFamily="18" charset="0"/>
              </a:rPr>
              <a:t>Information saturation</a:t>
            </a:r>
            <a:r>
              <a:rPr lang="en-US" sz="2400" dirty="0">
                <a:solidFill>
                  <a:schemeClr val="bg1"/>
                </a:solidFill>
                <a:cs typeface="Times New Roman" pitchFamily="18" charset="0"/>
              </a:rPr>
              <a:t>: centralized networks are most efficient unless information overload</a:t>
            </a:r>
          </a:p>
          <a:p>
            <a:pPr lvl="1"/>
            <a:r>
              <a:rPr lang="en-US" sz="2400" dirty="0">
                <a:solidFill>
                  <a:schemeClr val="bg1"/>
                </a:solidFill>
                <a:cs typeface="Times New Roman" pitchFamily="18" charset="0"/>
              </a:rPr>
              <a:t>Individuals who occupy more central positions are more influential (and more satisfied) than those located at the periphery.</a:t>
            </a:r>
          </a:p>
          <a:p>
            <a:pPr lvl="1"/>
            <a:r>
              <a:rPr lang="en-US" sz="2400" dirty="0">
                <a:solidFill>
                  <a:schemeClr val="bg1"/>
                </a:solidFill>
                <a:cs typeface="Times New Roman" pitchFamily="18" charset="0"/>
              </a:rPr>
              <a:t>Hierarchical networks and information flow:  More information flows downward and unrealistically positive information flows upward</a:t>
            </a:r>
            <a:r>
              <a:rPr lang="en-US" sz="2400" dirty="0">
                <a:solidFill>
                  <a:schemeClr val="bg1"/>
                </a:solidFill>
              </a:rPr>
              <a:t>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dirty="0">
                <a:solidFill>
                  <a:schemeClr val="tx1"/>
                </a:solidFill>
              </a:rPr>
              <a:t>Social Network Analysis</a:t>
            </a:r>
          </a:p>
        </p:txBody>
      </p:sp>
      <p:sp>
        <p:nvSpPr>
          <p:cNvPr id="124931" name="Rectangle 3"/>
          <p:cNvSpPr>
            <a:spLocks noGrp="1" noChangeArrowheads="1"/>
          </p:cNvSpPr>
          <p:nvPr>
            <p:ph type="body" idx="1"/>
          </p:nvPr>
        </p:nvSpPr>
        <p:spPr>
          <a:xfrm>
            <a:off x="609600" y="1371600"/>
            <a:ext cx="7696200" cy="1219200"/>
          </a:xfrm>
        </p:spPr>
        <p:txBody>
          <a:bodyPr/>
          <a:lstStyle/>
          <a:p>
            <a:pPr marL="509588" indent="-509588"/>
            <a:endParaRPr lang="en-US" sz="2800" dirty="0">
              <a:solidFill>
                <a:schemeClr val="tx1"/>
              </a:solidFill>
            </a:endParaRPr>
          </a:p>
          <a:p>
            <a:pPr marL="509588" indent="-509588">
              <a:buClr>
                <a:srgbClr val="000099"/>
              </a:buClr>
              <a:buFont typeface="Wingdings" pitchFamily="2" charset="2"/>
              <a:buNone/>
            </a:pPr>
            <a:r>
              <a:rPr lang="en-US" sz="2800" dirty="0">
                <a:solidFill>
                  <a:schemeClr val="tx1"/>
                </a:solidFill>
              </a:rPr>
              <a:t>Creating spatial maps of groups based on structure</a:t>
            </a:r>
            <a:r>
              <a:rPr lang="en-US" sz="2400" dirty="0">
                <a:solidFill>
                  <a:schemeClr val="tx1"/>
                </a:solidFill>
              </a:rPr>
              <a:t> </a:t>
            </a:r>
          </a:p>
        </p:txBody>
      </p:sp>
      <p:sp>
        <p:nvSpPr>
          <p:cNvPr id="124933" name="Oval 5"/>
          <p:cNvSpPr>
            <a:spLocks noChangeArrowheads="1"/>
          </p:cNvSpPr>
          <p:nvPr/>
        </p:nvSpPr>
        <p:spPr bwMode="auto">
          <a:xfrm>
            <a:off x="2667000" y="35052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4934" name="Oval 6"/>
          <p:cNvSpPr>
            <a:spLocks noChangeArrowheads="1"/>
          </p:cNvSpPr>
          <p:nvPr/>
        </p:nvSpPr>
        <p:spPr bwMode="auto">
          <a:xfrm>
            <a:off x="3124200" y="39624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4935" name="Oval 7"/>
          <p:cNvSpPr>
            <a:spLocks noChangeArrowheads="1"/>
          </p:cNvSpPr>
          <p:nvPr/>
        </p:nvSpPr>
        <p:spPr bwMode="auto">
          <a:xfrm>
            <a:off x="3429000" y="3429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4936" name="Oval 8"/>
          <p:cNvSpPr>
            <a:spLocks noChangeArrowheads="1"/>
          </p:cNvSpPr>
          <p:nvPr/>
        </p:nvSpPr>
        <p:spPr bwMode="auto">
          <a:xfrm>
            <a:off x="2667000" y="43434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4937" name="Oval 9"/>
          <p:cNvSpPr>
            <a:spLocks noChangeArrowheads="1"/>
          </p:cNvSpPr>
          <p:nvPr/>
        </p:nvSpPr>
        <p:spPr bwMode="auto">
          <a:xfrm>
            <a:off x="4114800" y="3810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4938" name="Oval 10"/>
          <p:cNvSpPr>
            <a:spLocks noChangeArrowheads="1"/>
          </p:cNvSpPr>
          <p:nvPr/>
        </p:nvSpPr>
        <p:spPr bwMode="auto">
          <a:xfrm>
            <a:off x="3886200" y="4953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4939" name="Oval 11"/>
          <p:cNvSpPr>
            <a:spLocks noChangeArrowheads="1"/>
          </p:cNvSpPr>
          <p:nvPr/>
        </p:nvSpPr>
        <p:spPr bwMode="auto">
          <a:xfrm>
            <a:off x="3048000" y="48006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4940" name="Oval 12"/>
          <p:cNvSpPr>
            <a:spLocks noChangeArrowheads="1"/>
          </p:cNvSpPr>
          <p:nvPr/>
        </p:nvSpPr>
        <p:spPr bwMode="auto">
          <a:xfrm>
            <a:off x="4572000" y="44196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4941" name="Oval 13"/>
          <p:cNvSpPr>
            <a:spLocks noChangeArrowheads="1"/>
          </p:cNvSpPr>
          <p:nvPr/>
        </p:nvSpPr>
        <p:spPr bwMode="auto">
          <a:xfrm>
            <a:off x="3810000" y="42672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4942" name="Oval 14"/>
          <p:cNvSpPr>
            <a:spLocks noChangeArrowheads="1"/>
          </p:cNvSpPr>
          <p:nvPr/>
        </p:nvSpPr>
        <p:spPr bwMode="auto">
          <a:xfrm>
            <a:off x="5410200" y="43434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4943" name="Oval 15"/>
          <p:cNvSpPr>
            <a:spLocks noChangeArrowheads="1"/>
          </p:cNvSpPr>
          <p:nvPr/>
        </p:nvSpPr>
        <p:spPr bwMode="auto">
          <a:xfrm>
            <a:off x="4800600" y="51054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4944" name="Oval 16"/>
          <p:cNvSpPr>
            <a:spLocks noChangeArrowheads="1"/>
          </p:cNvSpPr>
          <p:nvPr/>
        </p:nvSpPr>
        <p:spPr bwMode="auto">
          <a:xfrm>
            <a:off x="6096000" y="47244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4945" name="Oval 17"/>
          <p:cNvSpPr>
            <a:spLocks noChangeArrowheads="1"/>
          </p:cNvSpPr>
          <p:nvPr/>
        </p:nvSpPr>
        <p:spPr bwMode="auto">
          <a:xfrm>
            <a:off x="5867400" y="54102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4946" name="Oval 18"/>
          <p:cNvSpPr>
            <a:spLocks noChangeArrowheads="1"/>
          </p:cNvSpPr>
          <p:nvPr/>
        </p:nvSpPr>
        <p:spPr bwMode="auto">
          <a:xfrm>
            <a:off x="5029200" y="5715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4947" name="Line 19"/>
          <p:cNvSpPr>
            <a:spLocks noChangeShapeType="1"/>
          </p:cNvSpPr>
          <p:nvPr/>
        </p:nvSpPr>
        <p:spPr bwMode="auto">
          <a:xfrm>
            <a:off x="2819400" y="3886200"/>
            <a:ext cx="0" cy="457200"/>
          </a:xfrm>
          <a:prstGeom prst="line">
            <a:avLst/>
          </a:prstGeom>
          <a:noFill/>
          <a:ln w="9525">
            <a:solidFill>
              <a:schemeClr val="tx1"/>
            </a:solidFill>
            <a:round/>
            <a:headEnd/>
            <a:tailEnd type="triangle" w="med" len="med"/>
          </a:ln>
          <a:effectLst/>
        </p:spPr>
        <p:txBody>
          <a:bodyPr/>
          <a:lstStyle/>
          <a:p>
            <a:endParaRPr lang="en-US"/>
          </a:p>
        </p:txBody>
      </p:sp>
      <p:sp>
        <p:nvSpPr>
          <p:cNvPr id="124948" name="Line 20"/>
          <p:cNvSpPr>
            <a:spLocks noChangeShapeType="1"/>
          </p:cNvSpPr>
          <p:nvPr/>
        </p:nvSpPr>
        <p:spPr bwMode="auto">
          <a:xfrm flipV="1">
            <a:off x="4038600" y="4648200"/>
            <a:ext cx="0" cy="304800"/>
          </a:xfrm>
          <a:prstGeom prst="line">
            <a:avLst/>
          </a:prstGeom>
          <a:noFill/>
          <a:ln w="9525">
            <a:solidFill>
              <a:schemeClr val="tx1"/>
            </a:solidFill>
            <a:round/>
            <a:headEnd/>
            <a:tailEnd type="triangle" w="med" len="med"/>
          </a:ln>
          <a:effectLst/>
        </p:spPr>
        <p:txBody>
          <a:bodyPr/>
          <a:lstStyle/>
          <a:p>
            <a:endParaRPr lang="en-US"/>
          </a:p>
        </p:txBody>
      </p:sp>
      <p:sp>
        <p:nvSpPr>
          <p:cNvPr id="124949" name="Line 21"/>
          <p:cNvSpPr>
            <a:spLocks noChangeShapeType="1"/>
          </p:cNvSpPr>
          <p:nvPr/>
        </p:nvSpPr>
        <p:spPr bwMode="auto">
          <a:xfrm flipV="1">
            <a:off x="3352800" y="4495800"/>
            <a:ext cx="457200" cy="304800"/>
          </a:xfrm>
          <a:prstGeom prst="line">
            <a:avLst/>
          </a:prstGeom>
          <a:noFill/>
          <a:ln w="9525">
            <a:solidFill>
              <a:schemeClr val="tx1"/>
            </a:solidFill>
            <a:round/>
            <a:headEnd/>
            <a:tailEnd type="triangle" w="med" len="med"/>
          </a:ln>
          <a:effectLst/>
        </p:spPr>
        <p:txBody>
          <a:bodyPr/>
          <a:lstStyle/>
          <a:p>
            <a:endParaRPr lang="en-US"/>
          </a:p>
        </p:txBody>
      </p:sp>
      <p:sp>
        <p:nvSpPr>
          <p:cNvPr id="124950" name="Line 22"/>
          <p:cNvSpPr>
            <a:spLocks noChangeShapeType="1"/>
          </p:cNvSpPr>
          <p:nvPr/>
        </p:nvSpPr>
        <p:spPr bwMode="auto">
          <a:xfrm flipH="1" flipV="1">
            <a:off x="2971800" y="3810000"/>
            <a:ext cx="228600" cy="152400"/>
          </a:xfrm>
          <a:prstGeom prst="line">
            <a:avLst/>
          </a:prstGeom>
          <a:noFill/>
          <a:ln w="9525">
            <a:solidFill>
              <a:schemeClr val="tx1"/>
            </a:solidFill>
            <a:round/>
            <a:headEnd/>
            <a:tailEnd type="triangle" w="med" len="med"/>
          </a:ln>
          <a:effectLst/>
        </p:spPr>
        <p:txBody>
          <a:bodyPr/>
          <a:lstStyle/>
          <a:p>
            <a:endParaRPr lang="en-US"/>
          </a:p>
        </p:txBody>
      </p:sp>
      <p:sp>
        <p:nvSpPr>
          <p:cNvPr id="124951" name="Line 23"/>
          <p:cNvSpPr>
            <a:spLocks noChangeShapeType="1"/>
          </p:cNvSpPr>
          <p:nvPr/>
        </p:nvSpPr>
        <p:spPr bwMode="auto">
          <a:xfrm flipH="1">
            <a:off x="3048000" y="3581400"/>
            <a:ext cx="381000" cy="76200"/>
          </a:xfrm>
          <a:prstGeom prst="line">
            <a:avLst/>
          </a:prstGeom>
          <a:noFill/>
          <a:ln w="9525">
            <a:solidFill>
              <a:schemeClr val="tx1"/>
            </a:solidFill>
            <a:round/>
            <a:headEnd/>
            <a:tailEnd type="triangle" w="med" len="med"/>
          </a:ln>
          <a:effectLst/>
        </p:spPr>
        <p:txBody>
          <a:bodyPr/>
          <a:lstStyle/>
          <a:p>
            <a:endParaRPr lang="en-US"/>
          </a:p>
        </p:txBody>
      </p:sp>
      <p:sp>
        <p:nvSpPr>
          <p:cNvPr id="124952" name="Line 24"/>
          <p:cNvSpPr>
            <a:spLocks noChangeShapeType="1"/>
          </p:cNvSpPr>
          <p:nvPr/>
        </p:nvSpPr>
        <p:spPr bwMode="auto">
          <a:xfrm flipH="1">
            <a:off x="3505200" y="3962400"/>
            <a:ext cx="609600" cy="152400"/>
          </a:xfrm>
          <a:prstGeom prst="line">
            <a:avLst/>
          </a:prstGeom>
          <a:noFill/>
          <a:ln w="9525">
            <a:solidFill>
              <a:schemeClr val="tx1"/>
            </a:solidFill>
            <a:round/>
            <a:headEnd/>
            <a:tailEnd type="triangle" w="med" len="med"/>
          </a:ln>
          <a:effectLst/>
        </p:spPr>
        <p:txBody>
          <a:bodyPr/>
          <a:lstStyle/>
          <a:p>
            <a:endParaRPr lang="en-US"/>
          </a:p>
        </p:txBody>
      </p:sp>
      <p:sp>
        <p:nvSpPr>
          <p:cNvPr id="124953" name="Line 25"/>
          <p:cNvSpPr>
            <a:spLocks noChangeShapeType="1"/>
          </p:cNvSpPr>
          <p:nvPr/>
        </p:nvSpPr>
        <p:spPr bwMode="auto">
          <a:xfrm>
            <a:off x="4191000" y="4495800"/>
            <a:ext cx="381000" cy="76200"/>
          </a:xfrm>
          <a:prstGeom prst="line">
            <a:avLst/>
          </a:prstGeom>
          <a:noFill/>
          <a:ln w="9525">
            <a:solidFill>
              <a:schemeClr val="tx1"/>
            </a:solidFill>
            <a:round/>
            <a:headEnd/>
            <a:tailEnd type="triangle" w="med" len="med"/>
          </a:ln>
          <a:effectLst/>
        </p:spPr>
        <p:txBody>
          <a:bodyPr/>
          <a:lstStyle/>
          <a:p>
            <a:endParaRPr lang="en-US"/>
          </a:p>
        </p:txBody>
      </p:sp>
      <p:sp>
        <p:nvSpPr>
          <p:cNvPr id="124954" name="Line 26"/>
          <p:cNvSpPr>
            <a:spLocks noChangeShapeType="1"/>
          </p:cNvSpPr>
          <p:nvPr/>
        </p:nvSpPr>
        <p:spPr bwMode="auto">
          <a:xfrm>
            <a:off x="5791200" y="4572000"/>
            <a:ext cx="381000" cy="228600"/>
          </a:xfrm>
          <a:prstGeom prst="line">
            <a:avLst/>
          </a:prstGeom>
          <a:noFill/>
          <a:ln w="9525">
            <a:solidFill>
              <a:schemeClr val="tx1"/>
            </a:solidFill>
            <a:round/>
            <a:headEnd/>
            <a:tailEnd type="triangle" w="med" len="med"/>
          </a:ln>
          <a:effectLst/>
        </p:spPr>
        <p:txBody>
          <a:bodyPr/>
          <a:lstStyle/>
          <a:p>
            <a:endParaRPr lang="en-US"/>
          </a:p>
        </p:txBody>
      </p:sp>
      <p:sp>
        <p:nvSpPr>
          <p:cNvPr id="124955" name="Line 27"/>
          <p:cNvSpPr>
            <a:spLocks noChangeShapeType="1"/>
          </p:cNvSpPr>
          <p:nvPr/>
        </p:nvSpPr>
        <p:spPr bwMode="auto">
          <a:xfrm flipH="1">
            <a:off x="6096000" y="5105400"/>
            <a:ext cx="152400" cy="304800"/>
          </a:xfrm>
          <a:prstGeom prst="line">
            <a:avLst/>
          </a:prstGeom>
          <a:noFill/>
          <a:ln w="9525">
            <a:solidFill>
              <a:schemeClr val="tx1"/>
            </a:solidFill>
            <a:round/>
            <a:headEnd/>
            <a:tailEnd type="triangle" w="med" len="med"/>
          </a:ln>
          <a:effectLst/>
        </p:spPr>
        <p:txBody>
          <a:bodyPr/>
          <a:lstStyle/>
          <a:p>
            <a:endParaRPr lang="en-US"/>
          </a:p>
        </p:txBody>
      </p:sp>
      <p:sp>
        <p:nvSpPr>
          <p:cNvPr id="124956" name="Line 28"/>
          <p:cNvSpPr>
            <a:spLocks noChangeShapeType="1"/>
          </p:cNvSpPr>
          <p:nvPr/>
        </p:nvSpPr>
        <p:spPr bwMode="auto">
          <a:xfrm flipH="1" flipV="1">
            <a:off x="5105400" y="5410200"/>
            <a:ext cx="762000" cy="76200"/>
          </a:xfrm>
          <a:prstGeom prst="line">
            <a:avLst/>
          </a:prstGeom>
          <a:noFill/>
          <a:ln w="9525">
            <a:solidFill>
              <a:schemeClr val="tx1"/>
            </a:solidFill>
            <a:round/>
            <a:headEnd/>
            <a:tailEnd type="triangle" w="med" len="med"/>
          </a:ln>
          <a:effectLst/>
        </p:spPr>
        <p:txBody>
          <a:bodyPr/>
          <a:lstStyle/>
          <a:p>
            <a:endParaRPr lang="en-US"/>
          </a:p>
        </p:txBody>
      </p:sp>
      <p:sp>
        <p:nvSpPr>
          <p:cNvPr id="124957" name="Line 29"/>
          <p:cNvSpPr>
            <a:spLocks noChangeShapeType="1"/>
          </p:cNvSpPr>
          <p:nvPr/>
        </p:nvSpPr>
        <p:spPr bwMode="auto">
          <a:xfrm flipV="1">
            <a:off x="5410200" y="5715000"/>
            <a:ext cx="457200" cy="152400"/>
          </a:xfrm>
          <a:prstGeom prst="line">
            <a:avLst/>
          </a:prstGeom>
          <a:noFill/>
          <a:ln w="9525">
            <a:solidFill>
              <a:schemeClr val="tx1"/>
            </a:solidFill>
            <a:round/>
            <a:headEnd/>
            <a:tailEnd type="triangle" w="med" len="med"/>
          </a:ln>
          <a:effectLst/>
        </p:spPr>
        <p:txBody>
          <a:bodyPr/>
          <a:lstStyle/>
          <a:p>
            <a:endParaRPr lang="en-US"/>
          </a:p>
        </p:txBody>
      </p:sp>
      <p:sp>
        <p:nvSpPr>
          <p:cNvPr id="124958" name="Line 30"/>
          <p:cNvSpPr>
            <a:spLocks noChangeShapeType="1"/>
          </p:cNvSpPr>
          <p:nvPr/>
        </p:nvSpPr>
        <p:spPr bwMode="auto">
          <a:xfrm flipH="1" flipV="1">
            <a:off x="4800600" y="4800600"/>
            <a:ext cx="152400" cy="304800"/>
          </a:xfrm>
          <a:prstGeom prst="line">
            <a:avLst/>
          </a:prstGeom>
          <a:noFill/>
          <a:ln w="9525">
            <a:solidFill>
              <a:schemeClr val="tx1"/>
            </a:solidFill>
            <a:round/>
            <a:headEnd/>
            <a:tailEnd type="triangle" w="med" len="med"/>
          </a:ln>
          <a:effectLst/>
        </p:spPr>
        <p:txBody>
          <a:bodyPr/>
          <a:lstStyle/>
          <a:p>
            <a:endParaRPr lang="en-US"/>
          </a:p>
        </p:txBody>
      </p:sp>
      <p:grpSp>
        <p:nvGrpSpPr>
          <p:cNvPr id="2" name="Group 35"/>
          <p:cNvGrpSpPr>
            <a:grpSpLocks/>
          </p:cNvGrpSpPr>
          <p:nvPr/>
        </p:nvGrpSpPr>
        <p:grpSpPr bwMode="auto">
          <a:xfrm>
            <a:off x="1371600" y="2971800"/>
            <a:ext cx="3276600" cy="2819400"/>
            <a:chOff x="864" y="1872"/>
            <a:chExt cx="2064" cy="1776"/>
          </a:xfrm>
        </p:grpSpPr>
        <p:sp>
          <p:nvSpPr>
            <p:cNvPr id="124959" name="Oval 31"/>
            <p:cNvSpPr>
              <a:spLocks noChangeArrowheads="1"/>
            </p:cNvSpPr>
            <p:nvPr/>
          </p:nvSpPr>
          <p:spPr bwMode="auto">
            <a:xfrm>
              <a:off x="1152" y="1872"/>
              <a:ext cx="1776" cy="1776"/>
            </a:xfrm>
            <a:prstGeom prst="ellipse">
              <a:avLst/>
            </a:prstGeom>
            <a:noFill/>
            <a:ln w="9525" algn="ctr">
              <a:solidFill>
                <a:schemeClr val="tx1"/>
              </a:solidFill>
              <a:prstDash val="dash"/>
              <a:round/>
              <a:headEnd/>
              <a:tailEnd/>
            </a:ln>
            <a:effectLst/>
          </p:spPr>
          <p:txBody>
            <a:bodyPr wrap="none" anchor="ctr">
              <a:spAutoFit/>
            </a:bodyPr>
            <a:lstStyle/>
            <a:p>
              <a:endParaRPr lang="en-US"/>
            </a:p>
          </p:txBody>
        </p:sp>
        <p:sp>
          <p:nvSpPr>
            <p:cNvPr id="124961" name="Text Box 33"/>
            <p:cNvSpPr txBox="1">
              <a:spLocks noChangeArrowheads="1"/>
            </p:cNvSpPr>
            <p:nvPr/>
          </p:nvSpPr>
          <p:spPr bwMode="auto">
            <a:xfrm>
              <a:off x="864" y="3072"/>
              <a:ext cx="624" cy="212"/>
            </a:xfrm>
            <a:prstGeom prst="rect">
              <a:avLst/>
            </a:prstGeom>
            <a:solidFill>
              <a:schemeClr val="bg1"/>
            </a:solidFill>
            <a:ln w="9525" algn="ctr">
              <a:solidFill>
                <a:schemeClr val="tx1"/>
              </a:solidFill>
              <a:miter lim="800000"/>
              <a:headEnd/>
              <a:tailEnd/>
            </a:ln>
            <a:effectLst/>
          </p:spPr>
          <p:txBody>
            <a:bodyPr>
              <a:spAutoFit/>
            </a:bodyPr>
            <a:lstStyle/>
            <a:p>
              <a:pPr>
                <a:spcBef>
                  <a:spcPct val="50000"/>
                </a:spcBef>
              </a:pPr>
              <a:r>
                <a:rPr lang="en-US" sz="1600"/>
                <a:t>Clique 1</a:t>
              </a:r>
            </a:p>
          </p:txBody>
        </p:sp>
      </p:grpSp>
      <p:grpSp>
        <p:nvGrpSpPr>
          <p:cNvPr id="3" name="Group 36"/>
          <p:cNvGrpSpPr>
            <a:grpSpLocks/>
          </p:cNvGrpSpPr>
          <p:nvPr/>
        </p:nvGrpSpPr>
        <p:grpSpPr bwMode="auto">
          <a:xfrm>
            <a:off x="3962400" y="3581400"/>
            <a:ext cx="2819400" cy="2819400"/>
            <a:chOff x="2496" y="2256"/>
            <a:chExt cx="1776" cy="1776"/>
          </a:xfrm>
        </p:grpSpPr>
        <p:sp>
          <p:nvSpPr>
            <p:cNvPr id="124960" name="Oval 32"/>
            <p:cNvSpPr>
              <a:spLocks noChangeArrowheads="1"/>
            </p:cNvSpPr>
            <p:nvPr/>
          </p:nvSpPr>
          <p:spPr bwMode="auto">
            <a:xfrm>
              <a:off x="2496" y="2256"/>
              <a:ext cx="1776" cy="1776"/>
            </a:xfrm>
            <a:prstGeom prst="ellipse">
              <a:avLst/>
            </a:prstGeom>
            <a:noFill/>
            <a:ln w="9525" algn="ctr">
              <a:solidFill>
                <a:schemeClr val="tx1"/>
              </a:solidFill>
              <a:prstDash val="dash"/>
              <a:round/>
              <a:headEnd/>
              <a:tailEnd/>
            </a:ln>
            <a:effectLst/>
          </p:spPr>
          <p:txBody>
            <a:bodyPr wrap="none" anchor="ctr">
              <a:spAutoFit/>
            </a:bodyPr>
            <a:lstStyle/>
            <a:p>
              <a:endParaRPr lang="en-US"/>
            </a:p>
          </p:txBody>
        </p:sp>
        <p:sp>
          <p:nvSpPr>
            <p:cNvPr id="124962" name="Text Box 34"/>
            <p:cNvSpPr txBox="1">
              <a:spLocks noChangeArrowheads="1"/>
            </p:cNvSpPr>
            <p:nvPr/>
          </p:nvSpPr>
          <p:spPr bwMode="auto">
            <a:xfrm>
              <a:off x="3312" y="2256"/>
              <a:ext cx="624" cy="212"/>
            </a:xfrm>
            <a:prstGeom prst="rect">
              <a:avLst/>
            </a:prstGeom>
            <a:solidFill>
              <a:schemeClr val="bg1"/>
            </a:solidFill>
            <a:ln w="9525" algn="ctr">
              <a:solidFill>
                <a:schemeClr val="tx1"/>
              </a:solidFill>
              <a:miter lim="800000"/>
              <a:headEnd/>
              <a:tailEnd/>
            </a:ln>
            <a:effectLst/>
          </p:spPr>
          <p:txBody>
            <a:bodyPr>
              <a:spAutoFit/>
            </a:bodyPr>
            <a:lstStyle/>
            <a:p>
              <a:pPr>
                <a:spcBef>
                  <a:spcPct val="50000"/>
                </a:spcBef>
              </a:pPr>
              <a:r>
                <a:rPr lang="en-US" sz="1600"/>
                <a:t>Clique 2</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24933"/>
                                        </p:tgtEl>
                                        <p:attrNameLst>
                                          <p:attrName>style.visibility</p:attrName>
                                        </p:attrNameLst>
                                      </p:cBhvr>
                                      <p:to>
                                        <p:strVal val="visible"/>
                                      </p:to>
                                    </p:set>
                                    <p:anim calcmode="lin" valueType="num">
                                      <p:cBhvr>
                                        <p:cTn id="7" dur="500" fill="hold"/>
                                        <p:tgtEl>
                                          <p:spTgt spid="124933"/>
                                        </p:tgtEl>
                                        <p:attrNameLst>
                                          <p:attrName>ppt_w</p:attrName>
                                        </p:attrNameLst>
                                      </p:cBhvr>
                                      <p:tavLst>
                                        <p:tav tm="0">
                                          <p:val>
                                            <p:fltVal val="0"/>
                                          </p:val>
                                        </p:tav>
                                        <p:tav tm="100000">
                                          <p:val>
                                            <p:strVal val="#ppt_w"/>
                                          </p:val>
                                        </p:tav>
                                      </p:tavLst>
                                    </p:anim>
                                    <p:anim calcmode="lin" valueType="num">
                                      <p:cBhvr>
                                        <p:cTn id="8" dur="500" fill="hold"/>
                                        <p:tgtEl>
                                          <p:spTgt spid="124933"/>
                                        </p:tgtEl>
                                        <p:attrNameLst>
                                          <p:attrName>ppt_h</p:attrName>
                                        </p:attrNameLst>
                                      </p:cBhvr>
                                      <p:tavLst>
                                        <p:tav tm="0">
                                          <p:val>
                                            <p:fltVal val="0"/>
                                          </p:val>
                                        </p:tav>
                                        <p:tav tm="100000">
                                          <p:val>
                                            <p:strVal val="#ppt_h"/>
                                          </p:val>
                                        </p:tav>
                                      </p:tavLst>
                                    </p:anim>
                                    <p:anim calcmode="lin" valueType="num">
                                      <p:cBhvr>
                                        <p:cTn id="9" dur="500" fill="hold"/>
                                        <p:tgtEl>
                                          <p:spTgt spid="124933"/>
                                        </p:tgtEl>
                                        <p:attrNameLst>
                                          <p:attrName>style.rotation</p:attrName>
                                        </p:attrNameLst>
                                      </p:cBhvr>
                                      <p:tavLst>
                                        <p:tav tm="0">
                                          <p:val>
                                            <p:fltVal val="360"/>
                                          </p:val>
                                        </p:tav>
                                        <p:tav tm="100000">
                                          <p:val>
                                            <p:fltVal val="0"/>
                                          </p:val>
                                        </p:tav>
                                      </p:tavLst>
                                    </p:anim>
                                    <p:animEffect transition="in" filter="fade">
                                      <p:cBhvr>
                                        <p:cTn id="10" dur="500"/>
                                        <p:tgtEl>
                                          <p:spTgt spid="12493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24934"/>
                                        </p:tgtEl>
                                        <p:attrNameLst>
                                          <p:attrName>style.visibility</p:attrName>
                                        </p:attrNameLst>
                                      </p:cBhvr>
                                      <p:to>
                                        <p:strVal val="visible"/>
                                      </p:to>
                                    </p:set>
                                    <p:anim calcmode="lin" valueType="num">
                                      <p:cBhvr>
                                        <p:cTn id="13" dur="500" fill="hold"/>
                                        <p:tgtEl>
                                          <p:spTgt spid="124934"/>
                                        </p:tgtEl>
                                        <p:attrNameLst>
                                          <p:attrName>ppt_w</p:attrName>
                                        </p:attrNameLst>
                                      </p:cBhvr>
                                      <p:tavLst>
                                        <p:tav tm="0">
                                          <p:val>
                                            <p:fltVal val="0"/>
                                          </p:val>
                                        </p:tav>
                                        <p:tav tm="100000">
                                          <p:val>
                                            <p:strVal val="#ppt_w"/>
                                          </p:val>
                                        </p:tav>
                                      </p:tavLst>
                                    </p:anim>
                                    <p:anim calcmode="lin" valueType="num">
                                      <p:cBhvr>
                                        <p:cTn id="14" dur="500" fill="hold"/>
                                        <p:tgtEl>
                                          <p:spTgt spid="124934"/>
                                        </p:tgtEl>
                                        <p:attrNameLst>
                                          <p:attrName>ppt_h</p:attrName>
                                        </p:attrNameLst>
                                      </p:cBhvr>
                                      <p:tavLst>
                                        <p:tav tm="0">
                                          <p:val>
                                            <p:fltVal val="0"/>
                                          </p:val>
                                        </p:tav>
                                        <p:tav tm="100000">
                                          <p:val>
                                            <p:strVal val="#ppt_h"/>
                                          </p:val>
                                        </p:tav>
                                      </p:tavLst>
                                    </p:anim>
                                    <p:anim calcmode="lin" valueType="num">
                                      <p:cBhvr>
                                        <p:cTn id="15" dur="500" fill="hold"/>
                                        <p:tgtEl>
                                          <p:spTgt spid="124934"/>
                                        </p:tgtEl>
                                        <p:attrNameLst>
                                          <p:attrName>style.rotation</p:attrName>
                                        </p:attrNameLst>
                                      </p:cBhvr>
                                      <p:tavLst>
                                        <p:tav tm="0">
                                          <p:val>
                                            <p:fltVal val="360"/>
                                          </p:val>
                                        </p:tav>
                                        <p:tav tm="100000">
                                          <p:val>
                                            <p:fltVal val="0"/>
                                          </p:val>
                                        </p:tav>
                                      </p:tavLst>
                                    </p:anim>
                                    <p:animEffect transition="in" filter="fade">
                                      <p:cBhvr>
                                        <p:cTn id="16" dur="500"/>
                                        <p:tgtEl>
                                          <p:spTgt spid="12493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24935"/>
                                        </p:tgtEl>
                                        <p:attrNameLst>
                                          <p:attrName>style.visibility</p:attrName>
                                        </p:attrNameLst>
                                      </p:cBhvr>
                                      <p:to>
                                        <p:strVal val="visible"/>
                                      </p:to>
                                    </p:set>
                                    <p:anim calcmode="lin" valueType="num">
                                      <p:cBhvr>
                                        <p:cTn id="19" dur="500" fill="hold"/>
                                        <p:tgtEl>
                                          <p:spTgt spid="124935"/>
                                        </p:tgtEl>
                                        <p:attrNameLst>
                                          <p:attrName>ppt_w</p:attrName>
                                        </p:attrNameLst>
                                      </p:cBhvr>
                                      <p:tavLst>
                                        <p:tav tm="0">
                                          <p:val>
                                            <p:fltVal val="0"/>
                                          </p:val>
                                        </p:tav>
                                        <p:tav tm="100000">
                                          <p:val>
                                            <p:strVal val="#ppt_w"/>
                                          </p:val>
                                        </p:tav>
                                      </p:tavLst>
                                    </p:anim>
                                    <p:anim calcmode="lin" valueType="num">
                                      <p:cBhvr>
                                        <p:cTn id="20" dur="500" fill="hold"/>
                                        <p:tgtEl>
                                          <p:spTgt spid="124935"/>
                                        </p:tgtEl>
                                        <p:attrNameLst>
                                          <p:attrName>ppt_h</p:attrName>
                                        </p:attrNameLst>
                                      </p:cBhvr>
                                      <p:tavLst>
                                        <p:tav tm="0">
                                          <p:val>
                                            <p:fltVal val="0"/>
                                          </p:val>
                                        </p:tav>
                                        <p:tav tm="100000">
                                          <p:val>
                                            <p:strVal val="#ppt_h"/>
                                          </p:val>
                                        </p:tav>
                                      </p:tavLst>
                                    </p:anim>
                                    <p:anim calcmode="lin" valueType="num">
                                      <p:cBhvr>
                                        <p:cTn id="21" dur="500" fill="hold"/>
                                        <p:tgtEl>
                                          <p:spTgt spid="124935"/>
                                        </p:tgtEl>
                                        <p:attrNameLst>
                                          <p:attrName>style.rotation</p:attrName>
                                        </p:attrNameLst>
                                      </p:cBhvr>
                                      <p:tavLst>
                                        <p:tav tm="0">
                                          <p:val>
                                            <p:fltVal val="360"/>
                                          </p:val>
                                        </p:tav>
                                        <p:tav tm="100000">
                                          <p:val>
                                            <p:fltVal val="0"/>
                                          </p:val>
                                        </p:tav>
                                      </p:tavLst>
                                    </p:anim>
                                    <p:animEffect transition="in" filter="fade">
                                      <p:cBhvr>
                                        <p:cTn id="22" dur="500"/>
                                        <p:tgtEl>
                                          <p:spTgt spid="124935"/>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24936"/>
                                        </p:tgtEl>
                                        <p:attrNameLst>
                                          <p:attrName>style.visibility</p:attrName>
                                        </p:attrNameLst>
                                      </p:cBhvr>
                                      <p:to>
                                        <p:strVal val="visible"/>
                                      </p:to>
                                    </p:set>
                                    <p:anim calcmode="lin" valueType="num">
                                      <p:cBhvr>
                                        <p:cTn id="25" dur="500" fill="hold"/>
                                        <p:tgtEl>
                                          <p:spTgt spid="124936"/>
                                        </p:tgtEl>
                                        <p:attrNameLst>
                                          <p:attrName>ppt_w</p:attrName>
                                        </p:attrNameLst>
                                      </p:cBhvr>
                                      <p:tavLst>
                                        <p:tav tm="0">
                                          <p:val>
                                            <p:fltVal val="0"/>
                                          </p:val>
                                        </p:tav>
                                        <p:tav tm="100000">
                                          <p:val>
                                            <p:strVal val="#ppt_w"/>
                                          </p:val>
                                        </p:tav>
                                      </p:tavLst>
                                    </p:anim>
                                    <p:anim calcmode="lin" valueType="num">
                                      <p:cBhvr>
                                        <p:cTn id="26" dur="500" fill="hold"/>
                                        <p:tgtEl>
                                          <p:spTgt spid="124936"/>
                                        </p:tgtEl>
                                        <p:attrNameLst>
                                          <p:attrName>ppt_h</p:attrName>
                                        </p:attrNameLst>
                                      </p:cBhvr>
                                      <p:tavLst>
                                        <p:tav tm="0">
                                          <p:val>
                                            <p:fltVal val="0"/>
                                          </p:val>
                                        </p:tav>
                                        <p:tav tm="100000">
                                          <p:val>
                                            <p:strVal val="#ppt_h"/>
                                          </p:val>
                                        </p:tav>
                                      </p:tavLst>
                                    </p:anim>
                                    <p:anim calcmode="lin" valueType="num">
                                      <p:cBhvr>
                                        <p:cTn id="27" dur="500" fill="hold"/>
                                        <p:tgtEl>
                                          <p:spTgt spid="124936"/>
                                        </p:tgtEl>
                                        <p:attrNameLst>
                                          <p:attrName>style.rotation</p:attrName>
                                        </p:attrNameLst>
                                      </p:cBhvr>
                                      <p:tavLst>
                                        <p:tav tm="0">
                                          <p:val>
                                            <p:fltVal val="360"/>
                                          </p:val>
                                        </p:tav>
                                        <p:tav tm="100000">
                                          <p:val>
                                            <p:fltVal val="0"/>
                                          </p:val>
                                        </p:tav>
                                      </p:tavLst>
                                    </p:anim>
                                    <p:animEffect transition="in" filter="fade">
                                      <p:cBhvr>
                                        <p:cTn id="28" dur="500"/>
                                        <p:tgtEl>
                                          <p:spTgt spid="124936"/>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24937"/>
                                        </p:tgtEl>
                                        <p:attrNameLst>
                                          <p:attrName>style.visibility</p:attrName>
                                        </p:attrNameLst>
                                      </p:cBhvr>
                                      <p:to>
                                        <p:strVal val="visible"/>
                                      </p:to>
                                    </p:set>
                                    <p:anim calcmode="lin" valueType="num">
                                      <p:cBhvr>
                                        <p:cTn id="31" dur="500" fill="hold"/>
                                        <p:tgtEl>
                                          <p:spTgt spid="124937"/>
                                        </p:tgtEl>
                                        <p:attrNameLst>
                                          <p:attrName>ppt_w</p:attrName>
                                        </p:attrNameLst>
                                      </p:cBhvr>
                                      <p:tavLst>
                                        <p:tav tm="0">
                                          <p:val>
                                            <p:fltVal val="0"/>
                                          </p:val>
                                        </p:tav>
                                        <p:tav tm="100000">
                                          <p:val>
                                            <p:strVal val="#ppt_w"/>
                                          </p:val>
                                        </p:tav>
                                      </p:tavLst>
                                    </p:anim>
                                    <p:anim calcmode="lin" valueType="num">
                                      <p:cBhvr>
                                        <p:cTn id="32" dur="500" fill="hold"/>
                                        <p:tgtEl>
                                          <p:spTgt spid="124937"/>
                                        </p:tgtEl>
                                        <p:attrNameLst>
                                          <p:attrName>ppt_h</p:attrName>
                                        </p:attrNameLst>
                                      </p:cBhvr>
                                      <p:tavLst>
                                        <p:tav tm="0">
                                          <p:val>
                                            <p:fltVal val="0"/>
                                          </p:val>
                                        </p:tav>
                                        <p:tav tm="100000">
                                          <p:val>
                                            <p:strVal val="#ppt_h"/>
                                          </p:val>
                                        </p:tav>
                                      </p:tavLst>
                                    </p:anim>
                                    <p:anim calcmode="lin" valueType="num">
                                      <p:cBhvr>
                                        <p:cTn id="33" dur="500" fill="hold"/>
                                        <p:tgtEl>
                                          <p:spTgt spid="124937"/>
                                        </p:tgtEl>
                                        <p:attrNameLst>
                                          <p:attrName>style.rotation</p:attrName>
                                        </p:attrNameLst>
                                      </p:cBhvr>
                                      <p:tavLst>
                                        <p:tav tm="0">
                                          <p:val>
                                            <p:fltVal val="360"/>
                                          </p:val>
                                        </p:tav>
                                        <p:tav tm="100000">
                                          <p:val>
                                            <p:fltVal val="0"/>
                                          </p:val>
                                        </p:tav>
                                      </p:tavLst>
                                    </p:anim>
                                    <p:animEffect transition="in" filter="fade">
                                      <p:cBhvr>
                                        <p:cTn id="34" dur="500"/>
                                        <p:tgtEl>
                                          <p:spTgt spid="124937"/>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124938"/>
                                        </p:tgtEl>
                                        <p:attrNameLst>
                                          <p:attrName>style.visibility</p:attrName>
                                        </p:attrNameLst>
                                      </p:cBhvr>
                                      <p:to>
                                        <p:strVal val="visible"/>
                                      </p:to>
                                    </p:set>
                                    <p:anim calcmode="lin" valueType="num">
                                      <p:cBhvr>
                                        <p:cTn id="37" dur="500" fill="hold"/>
                                        <p:tgtEl>
                                          <p:spTgt spid="124938"/>
                                        </p:tgtEl>
                                        <p:attrNameLst>
                                          <p:attrName>ppt_w</p:attrName>
                                        </p:attrNameLst>
                                      </p:cBhvr>
                                      <p:tavLst>
                                        <p:tav tm="0">
                                          <p:val>
                                            <p:fltVal val="0"/>
                                          </p:val>
                                        </p:tav>
                                        <p:tav tm="100000">
                                          <p:val>
                                            <p:strVal val="#ppt_w"/>
                                          </p:val>
                                        </p:tav>
                                      </p:tavLst>
                                    </p:anim>
                                    <p:anim calcmode="lin" valueType="num">
                                      <p:cBhvr>
                                        <p:cTn id="38" dur="500" fill="hold"/>
                                        <p:tgtEl>
                                          <p:spTgt spid="124938"/>
                                        </p:tgtEl>
                                        <p:attrNameLst>
                                          <p:attrName>ppt_h</p:attrName>
                                        </p:attrNameLst>
                                      </p:cBhvr>
                                      <p:tavLst>
                                        <p:tav tm="0">
                                          <p:val>
                                            <p:fltVal val="0"/>
                                          </p:val>
                                        </p:tav>
                                        <p:tav tm="100000">
                                          <p:val>
                                            <p:strVal val="#ppt_h"/>
                                          </p:val>
                                        </p:tav>
                                      </p:tavLst>
                                    </p:anim>
                                    <p:anim calcmode="lin" valueType="num">
                                      <p:cBhvr>
                                        <p:cTn id="39" dur="500" fill="hold"/>
                                        <p:tgtEl>
                                          <p:spTgt spid="124938"/>
                                        </p:tgtEl>
                                        <p:attrNameLst>
                                          <p:attrName>style.rotation</p:attrName>
                                        </p:attrNameLst>
                                      </p:cBhvr>
                                      <p:tavLst>
                                        <p:tav tm="0">
                                          <p:val>
                                            <p:fltVal val="360"/>
                                          </p:val>
                                        </p:tav>
                                        <p:tav tm="100000">
                                          <p:val>
                                            <p:fltVal val="0"/>
                                          </p:val>
                                        </p:tav>
                                      </p:tavLst>
                                    </p:anim>
                                    <p:animEffect transition="in" filter="fade">
                                      <p:cBhvr>
                                        <p:cTn id="40" dur="500"/>
                                        <p:tgtEl>
                                          <p:spTgt spid="124938"/>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124939"/>
                                        </p:tgtEl>
                                        <p:attrNameLst>
                                          <p:attrName>style.visibility</p:attrName>
                                        </p:attrNameLst>
                                      </p:cBhvr>
                                      <p:to>
                                        <p:strVal val="visible"/>
                                      </p:to>
                                    </p:set>
                                    <p:anim calcmode="lin" valueType="num">
                                      <p:cBhvr>
                                        <p:cTn id="43" dur="500" fill="hold"/>
                                        <p:tgtEl>
                                          <p:spTgt spid="124939"/>
                                        </p:tgtEl>
                                        <p:attrNameLst>
                                          <p:attrName>ppt_w</p:attrName>
                                        </p:attrNameLst>
                                      </p:cBhvr>
                                      <p:tavLst>
                                        <p:tav tm="0">
                                          <p:val>
                                            <p:fltVal val="0"/>
                                          </p:val>
                                        </p:tav>
                                        <p:tav tm="100000">
                                          <p:val>
                                            <p:strVal val="#ppt_w"/>
                                          </p:val>
                                        </p:tav>
                                      </p:tavLst>
                                    </p:anim>
                                    <p:anim calcmode="lin" valueType="num">
                                      <p:cBhvr>
                                        <p:cTn id="44" dur="500" fill="hold"/>
                                        <p:tgtEl>
                                          <p:spTgt spid="124939"/>
                                        </p:tgtEl>
                                        <p:attrNameLst>
                                          <p:attrName>ppt_h</p:attrName>
                                        </p:attrNameLst>
                                      </p:cBhvr>
                                      <p:tavLst>
                                        <p:tav tm="0">
                                          <p:val>
                                            <p:fltVal val="0"/>
                                          </p:val>
                                        </p:tav>
                                        <p:tav tm="100000">
                                          <p:val>
                                            <p:strVal val="#ppt_h"/>
                                          </p:val>
                                        </p:tav>
                                      </p:tavLst>
                                    </p:anim>
                                    <p:anim calcmode="lin" valueType="num">
                                      <p:cBhvr>
                                        <p:cTn id="45" dur="500" fill="hold"/>
                                        <p:tgtEl>
                                          <p:spTgt spid="124939"/>
                                        </p:tgtEl>
                                        <p:attrNameLst>
                                          <p:attrName>style.rotation</p:attrName>
                                        </p:attrNameLst>
                                      </p:cBhvr>
                                      <p:tavLst>
                                        <p:tav tm="0">
                                          <p:val>
                                            <p:fltVal val="360"/>
                                          </p:val>
                                        </p:tav>
                                        <p:tav tm="100000">
                                          <p:val>
                                            <p:fltVal val="0"/>
                                          </p:val>
                                        </p:tav>
                                      </p:tavLst>
                                    </p:anim>
                                    <p:animEffect transition="in" filter="fade">
                                      <p:cBhvr>
                                        <p:cTn id="46" dur="500"/>
                                        <p:tgtEl>
                                          <p:spTgt spid="124939"/>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124940"/>
                                        </p:tgtEl>
                                        <p:attrNameLst>
                                          <p:attrName>style.visibility</p:attrName>
                                        </p:attrNameLst>
                                      </p:cBhvr>
                                      <p:to>
                                        <p:strVal val="visible"/>
                                      </p:to>
                                    </p:set>
                                    <p:anim calcmode="lin" valueType="num">
                                      <p:cBhvr>
                                        <p:cTn id="49" dur="500" fill="hold"/>
                                        <p:tgtEl>
                                          <p:spTgt spid="124940"/>
                                        </p:tgtEl>
                                        <p:attrNameLst>
                                          <p:attrName>ppt_w</p:attrName>
                                        </p:attrNameLst>
                                      </p:cBhvr>
                                      <p:tavLst>
                                        <p:tav tm="0">
                                          <p:val>
                                            <p:fltVal val="0"/>
                                          </p:val>
                                        </p:tav>
                                        <p:tav tm="100000">
                                          <p:val>
                                            <p:strVal val="#ppt_w"/>
                                          </p:val>
                                        </p:tav>
                                      </p:tavLst>
                                    </p:anim>
                                    <p:anim calcmode="lin" valueType="num">
                                      <p:cBhvr>
                                        <p:cTn id="50" dur="500" fill="hold"/>
                                        <p:tgtEl>
                                          <p:spTgt spid="124940"/>
                                        </p:tgtEl>
                                        <p:attrNameLst>
                                          <p:attrName>ppt_h</p:attrName>
                                        </p:attrNameLst>
                                      </p:cBhvr>
                                      <p:tavLst>
                                        <p:tav tm="0">
                                          <p:val>
                                            <p:fltVal val="0"/>
                                          </p:val>
                                        </p:tav>
                                        <p:tav tm="100000">
                                          <p:val>
                                            <p:strVal val="#ppt_h"/>
                                          </p:val>
                                        </p:tav>
                                      </p:tavLst>
                                    </p:anim>
                                    <p:anim calcmode="lin" valueType="num">
                                      <p:cBhvr>
                                        <p:cTn id="51" dur="500" fill="hold"/>
                                        <p:tgtEl>
                                          <p:spTgt spid="124940"/>
                                        </p:tgtEl>
                                        <p:attrNameLst>
                                          <p:attrName>style.rotation</p:attrName>
                                        </p:attrNameLst>
                                      </p:cBhvr>
                                      <p:tavLst>
                                        <p:tav tm="0">
                                          <p:val>
                                            <p:fltVal val="360"/>
                                          </p:val>
                                        </p:tav>
                                        <p:tav tm="100000">
                                          <p:val>
                                            <p:fltVal val="0"/>
                                          </p:val>
                                        </p:tav>
                                      </p:tavLst>
                                    </p:anim>
                                    <p:animEffect transition="in" filter="fade">
                                      <p:cBhvr>
                                        <p:cTn id="52" dur="500"/>
                                        <p:tgtEl>
                                          <p:spTgt spid="124940"/>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24941"/>
                                        </p:tgtEl>
                                        <p:attrNameLst>
                                          <p:attrName>style.visibility</p:attrName>
                                        </p:attrNameLst>
                                      </p:cBhvr>
                                      <p:to>
                                        <p:strVal val="visible"/>
                                      </p:to>
                                    </p:set>
                                    <p:anim calcmode="lin" valueType="num">
                                      <p:cBhvr>
                                        <p:cTn id="55" dur="500" fill="hold"/>
                                        <p:tgtEl>
                                          <p:spTgt spid="124941"/>
                                        </p:tgtEl>
                                        <p:attrNameLst>
                                          <p:attrName>ppt_w</p:attrName>
                                        </p:attrNameLst>
                                      </p:cBhvr>
                                      <p:tavLst>
                                        <p:tav tm="0">
                                          <p:val>
                                            <p:fltVal val="0"/>
                                          </p:val>
                                        </p:tav>
                                        <p:tav tm="100000">
                                          <p:val>
                                            <p:strVal val="#ppt_w"/>
                                          </p:val>
                                        </p:tav>
                                      </p:tavLst>
                                    </p:anim>
                                    <p:anim calcmode="lin" valueType="num">
                                      <p:cBhvr>
                                        <p:cTn id="56" dur="500" fill="hold"/>
                                        <p:tgtEl>
                                          <p:spTgt spid="124941"/>
                                        </p:tgtEl>
                                        <p:attrNameLst>
                                          <p:attrName>ppt_h</p:attrName>
                                        </p:attrNameLst>
                                      </p:cBhvr>
                                      <p:tavLst>
                                        <p:tav tm="0">
                                          <p:val>
                                            <p:fltVal val="0"/>
                                          </p:val>
                                        </p:tav>
                                        <p:tav tm="100000">
                                          <p:val>
                                            <p:strVal val="#ppt_h"/>
                                          </p:val>
                                        </p:tav>
                                      </p:tavLst>
                                    </p:anim>
                                    <p:anim calcmode="lin" valueType="num">
                                      <p:cBhvr>
                                        <p:cTn id="57" dur="500" fill="hold"/>
                                        <p:tgtEl>
                                          <p:spTgt spid="124941"/>
                                        </p:tgtEl>
                                        <p:attrNameLst>
                                          <p:attrName>style.rotation</p:attrName>
                                        </p:attrNameLst>
                                      </p:cBhvr>
                                      <p:tavLst>
                                        <p:tav tm="0">
                                          <p:val>
                                            <p:fltVal val="360"/>
                                          </p:val>
                                        </p:tav>
                                        <p:tav tm="100000">
                                          <p:val>
                                            <p:fltVal val="0"/>
                                          </p:val>
                                        </p:tav>
                                      </p:tavLst>
                                    </p:anim>
                                    <p:animEffect transition="in" filter="fade">
                                      <p:cBhvr>
                                        <p:cTn id="58" dur="500"/>
                                        <p:tgtEl>
                                          <p:spTgt spid="124941"/>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124942"/>
                                        </p:tgtEl>
                                        <p:attrNameLst>
                                          <p:attrName>style.visibility</p:attrName>
                                        </p:attrNameLst>
                                      </p:cBhvr>
                                      <p:to>
                                        <p:strVal val="visible"/>
                                      </p:to>
                                    </p:set>
                                    <p:anim calcmode="lin" valueType="num">
                                      <p:cBhvr>
                                        <p:cTn id="61" dur="500" fill="hold"/>
                                        <p:tgtEl>
                                          <p:spTgt spid="124942"/>
                                        </p:tgtEl>
                                        <p:attrNameLst>
                                          <p:attrName>ppt_w</p:attrName>
                                        </p:attrNameLst>
                                      </p:cBhvr>
                                      <p:tavLst>
                                        <p:tav tm="0">
                                          <p:val>
                                            <p:fltVal val="0"/>
                                          </p:val>
                                        </p:tav>
                                        <p:tav tm="100000">
                                          <p:val>
                                            <p:strVal val="#ppt_w"/>
                                          </p:val>
                                        </p:tav>
                                      </p:tavLst>
                                    </p:anim>
                                    <p:anim calcmode="lin" valueType="num">
                                      <p:cBhvr>
                                        <p:cTn id="62" dur="500" fill="hold"/>
                                        <p:tgtEl>
                                          <p:spTgt spid="124942"/>
                                        </p:tgtEl>
                                        <p:attrNameLst>
                                          <p:attrName>ppt_h</p:attrName>
                                        </p:attrNameLst>
                                      </p:cBhvr>
                                      <p:tavLst>
                                        <p:tav tm="0">
                                          <p:val>
                                            <p:fltVal val="0"/>
                                          </p:val>
                                        </p:tav>
                                        <p:tav tm="100000">
                                          <p:val>
                                            <p:strVal val="#ppt_h"/>
                                          </p:val>
                                        </p:tav>
                                      </p:tavLst>
                                    </p:anim>
                                    <p:anim calcmode="lin" valueType="num">
                                      <p:cBhvr>
                                        <p:cTn id="63" dur="500" fill="hold"/>
                                        <p:tgtEl>
                                          <p:spTgt spid="124942"/>
                                        </p:tgtEl>
                                        <p:attrNameLst>
                                          <p:attrName>style.rotation</p:attrName>
                                        </p:attrNameLst>
                                      </p:cBhvr>
                                      <p:tavLst>
                                        <p:tav tm="0">
                                          <p:val>
                                            <p:fltVal val="360"/>
                                          </p:val>
                                        </p:tav>
                                        <p:tav tm="100000">
                                          <p:val>
                                            <p:fltVal val="0"/>
                                          </p:val>
                                        </p:tav>
                                      </p:tavLst>
                                    </p:anim>
                                    <p:animEffect transition="in" filter="fade">
                                      <p:cBhvr>
                                        <p:cTn id="64" dur="500"/>
                                        <p:tgtEl>
                                          <p:spTgt spid="124942"/>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124943"/>
                                        </p:tgtEl>
                                        <p:attrNameLst>
                                          <p:attrName>style.visibility</p:attrName>
                                        </p:attrNameLst>
                                      </p:cBhvr>
                                      <p:to>
                                        <p:strVal val="visible"/>
                                      </p:to>
                                    </p:set>
                                    <p:anim calcmode="lin" valueType="num">
                                      <p:cBhvr>
                                        <p:cTn id="67" dur="500" fill="hold"/>
                                        <p:tgtEl>
                                          <p:spTgt spid="124943"/>
                                        </p:tgtEl>
                                        <p:attrNameLst>
                                          <p:attrName>ppt_w</p:attrName>
                                        </p:attrNameLst>
                                      </p:cBhvr>
                                      <p:tavLst>
                                        <p:tav tm="0">
                                          <p:val>
                                            <p:fltVal val="0"/>
                                          </p:val>
                                        </p:tav>
                                        <p:tav tm="100000">
                                          <p:val>
                                            <p:strVal val="#ppt_w"/>
                                          </p:val>
                                        </p:tav>
                                      </p:tavLst>
                                    </p:anim>
                                    <p:anim calcmode="lin" valueType="num">
                                      <p:cBhvr>
                                        <p:cTn id="68" dur="500" fill="hold"/>
                                        <p:tgtEl>
                                          <p:spTgt spid="124943"/>
                                        </p:tgtEl>
                                        <p:attrNameLst>
                                          <p:attrName>ppt_h</p:attrName>
                                        </p:attrNameLst>
                                      </p:cBhvr>
                                      <p:tavLst>
                                        <p:tav tm="0">
                                          <p:val>
                                            <p:fltVal val="0"/>
                                          </p:val>
                                        </p:tav>
                                        <p:tav tm="100000">
                                          <p:val>
                                            <p:strVal val="#ppt_h"/>
                                          </p:val>
                                        </p:tav>
                                      </p:tavLst>
                                    </p:anim>
                                    <p:anim calcmode="lin" valueType="num">
                                      <p:cBhvr>
                                        <p:cTn id="69" dur="500" fill="hold"/>
                                        <p:tgtEl>
                                          <p:spTgt spid="124943"/>
                                        </p:tgtEl>
                                        <p:attrNameLst>
                                          <p:attrName>style.rotation</p:attrName>
                                        </p:attrNameLst>
                                      </p:cBhvr>
                                      <p:tavLst>
                                        <p:tav tm="0">
                                          <p:val>
                                            <p:fltVal val="360"/>
                                          </p:val>
                                        </p:tav>
                                        <p:tav tm="100000">
                                          <p:val>
                                            <p:fltVal val="0"/>
                                          </p:val>
                                        </p:tav>
                                      </p:tavLst>
                                    </p:anim>
                                    <p:animEffect transition="in" filter="fade">
                                      <p:cBhvr>
                                        <p:cTn id="70" dur="500"/>
                                        <p:tgtEl>
                                          <p:spTgt spid="124943"/>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124944"/>
                                        </p:tgtEl>
                                        <p:attrNameLst>
                                          <p:attrName>style.visibility</p:attrName>
                                        </p:attrNameLst>
                                      </p:cBhvr>
                                      <p:to>
                                        <p:strVal val="visible"/>
                                      </p:to>
                                    </p:set>
                                    <p:anim calcmode="lin" valueType="num">
                                      <p:cBhvr>
                                        <p:cTn id="73" dur="500" fill="hold"/>
                                        <p:tgtEl>
                                          <p:spTgt spid="124944"/>
                                        </p:tgtEl>
                                        <p:attrNameLst>
                                          <p:attrName>ppt_w</p:attrName>
                                        </p:attrNameLst>
                                      </p:cBhvr>
                                      <p:tavLst>
                                        <p:tav tm="0">
                                          <p:val>
                                            <p:fltVal val="0"/>
                                          </p:val>
                                        </p:tav>
                                        <p:tav tm="100000">
                                          <p:val>
                                            <p:strVal val="#ppt_w"/>
                                          </p:val>
                                        </p:tav>
                                      </p:tavLst>
                                    </p:anim>
                                    <p:anim calcmode="lin" valueType="num">
                                      <p:cBhvr>
                                        <p:cTn id="74" dur="500" fill="hold"/>
                                        <p:tgtEl>
                                          <p:spTgt spid="124944"/>
                                        </p:tgtEl>
                                        <p:attrNameLst>
                                          <p:attrName>ppt_h</p:attrName>
                                        </p:attrNameLst>
                                      </p:cBhvr>
                                      <p:tavLst>
                                        <p:tav tm="0">
                                          <p:val>
                                            <p:fltVal val="0"/>
                                          </p:val>
                                        </p:tav>
                                        <p:tav tm="100000">
                                          <p:val>
                                            <p:strVal val="#ppt_h"/>
                                          </p:val>
                                        </p:tav>
                                      </p:tavLst>
                                    </p:anim>
                                    <p:anim calcmode="lin" valueType="num">
                                      <p:cBhvr>
                                        <p:cTn id="75" dur="500" fill="hold"/>
                                        <p:tgtEl>
                                          <p:spTgt spid="124944"/>
                                        </p:tgtEl>
                                        <p:attrNameLst>
                                          <p:attrName>style.rotation</p:attrName>
                                        </p:attrNameLst>
                                      </p:cBhvr>
                                      <p:tavLst>
                                        <p:tav tm="0">
                                          <p:val>
                                            <p:fltVal val="360"/>
                                          </p:val>
                                        </p:tav>
                                        <p:tav tm="100000">
                                          <p:val>
                                            <p:fltVal val="0"/>
                                          </p:val>
                                        </p:tav>
                                      </p:tavLst>
                                    </p:anim>
                                    <p:animEffect transition="in" filter="fade">
                                      <p:cBhvr>
                                        <p:cTn id="76" dur="500"/>
                                        <p:tgtEl>
                                          <p:spTgt spid="124944"/>
                                        </p:tgtEl>
                                      </p:cBhvr>
                                    </p:animEffect>
                                  </p:childTnLst>
                                </p:cTn>
                              </p:par>
                              <p:par>
                                <p:cTn id="77" presetID="49" presetClass="entr" presetSubtype="0" decel="100000" fill="hold" grpId="0" nodeType="withEffect">
                                  <p:stCondLst>
                                    <p:cond delay="0"/>
                                  </p:stCondLst>
                                  <p:childTnLst>
                                    <p:set>
                                      <p:cBhvr>
                                        <p:cTn id="78" dur="1" fill="hold">
                                          <p:stCondLst>
                                            <p:cond delay="0"/>
                                          </p:stCondLst>
                                        </p:cTn>
                                        <p:tgtEl>
                                          <p:spTgt spid="124945"/>
                                        </p:tgtEl>
                                        <p:attrNameLst>
                                          <p:attrName>style.visibility</p:attrName>
                                        </p:attrNameLst>
                                      </p:cBhvr>
                                      <p:to>
                                        <p:strVal val="visible"/>
                                      </p:to>
                                    </p:set>
                                    <p:anim calcmode="lin" valueType="num">
                                      <p:cBhvr>
                                        <p:cTn id="79" dur="500" fill="hold"/>
                                        <p:tgtEl>
                                          <p:spTgt spid="124945"/>
                                        </p:tgtEl>
                                        <p:attrNameLst>
                                          <p:attrName>ppt_w</p:attrName>
                                        </p:attrNameLst>
                                      </p:cBhvr>
                                      <p:tavLst>
                                        <p:tav tm="0">
                                          <p:val>
                                            <p:fltVal val="0"/>
                                          </p:val>
                                        </p:tav>
                                        <p:tav tm="100000">
                                          <p:val>
                                            <p:strVal val="#ppt_w"/>
                                          </p:val>
                                        </p:tav>
                                      </p:tavLst>
                                    </p:anim>
                                    <p:anim calcmode="lin" valueType="num">
                                      <p:cBhvr>
                                        <p:cTn id="80" dur="500" fill="hold"/>
                                        <p:tgtEl>
                                          <p:spTgt spid="124945"/>
                                        </p:tgtEl>
                                        <p:attrNameLst>
                                          <p:attrName>ppt_h</p:attrName>
                                        </p:attrNameLst>
                                      </p:cBhvr>
                                      <p:tavLst>
                                        <p:tav tm="0">
                                          <p:val>
                                            <p:fltVal val="0"/>
                                          </p:val>
                                        </p:tav>
                                        <p:tav tm="100000">
                                          <p:val>
                                            <p:strVal val="#ppt_h"/>
                                          </p:val>
                                        </p:tav>
                                      </p:tavLst>
                                    </p:anim>
                                    <p:anim calcmode="lin" valueType="num">
                                      <p:cBhvr>
                                        <p:cTn id="81" dur="500" fill="hold"/>
                                        <p:tgtEl>
                                          <p:spTgt spid="124945"/>
                                        </p:tgtEl>
                                        <p:attrNameLst>
                                          <p:attrName>style.rotation</p:attrName>
                                        </p:attrNameLst>
                                      </p:cBhvr>
                                      <p:tavLst>
                                        <p:tav tm="0">
                                          <p:val>
                                            <p:fltVal val="360"/>
                                          </p:val>
                                        </p:tav>
                                        <p:tav tm="100000">
                                          <p:val>
                                            <p:fltVal val="0"/>
                                          </p:val>
                                        </p:tav>
                                      </p:tavLst>
                                    </p:anim>
                                    <p:animEffect transition="in" filter="fade">
                                      <p:cBhvr>
                                        <p:cTn id="82" dur="500"/>
                                        <p:tgtEl>
                                          <p:spTgt spid="124945"/>
                                        </p:tgtEl>
                                      </p:cBhvr>
                                    </p:animEffect>
                                  </p:childTnLst>
                                </p:cTn>
                              </p:par>
                              <p:par>
                                <p:cTn id="83" presetID="49" presetClass="entr" presetSubtype="0" decel="100000" fill="hold" grpId="0" nodeType="withEffect">
                                  <p:stCondLst>
                                    <p:cond delay="0"/>
                                  </p:stCondLst>
                                  <p:childTnLst>
                                    <p:set>
                                      <p:cBhvr>
                                        <p:cTn id="84" dur="1" fill="hold">
                                          <p:stCondLst>
                                            <p:cond delay="0"/>
                                          </p:stCondLst>
                                        </p:cTn>
                                        <p:tgtEl>
                                          <p:spTgt spid="124946"/>
                                        </p:tgtEl>
                                        <p:attrNameLst>
                                          <p:attrName>style.visibility</p:attrName>
                                        </p:attrNameLst>
                                      </p:cBhvr>
                                      <p:to>
                                        <p:strVal val="visible"/>
                                      </p:to>
                                    </p:set>
                                    <p:anim calcmode="lin" valueType="num">
                                      <p:cBhvr>
                                        <p:cTn id="85" dur="500" fill="hold"/>
                                        <p:tgtEl>
                                          <p:spTgt spid="124946"/>
                                        </p:tgtEl>
                                        <p:attrNameLst>
                                          <p:attrName>ppt_w</p:attrName>
                                        </p:attrNameLst>
                                      </p:cBhvr>
                                      <p:tavLst>
                                        <p:tav tm="0">
                                          <p:val>
                                            <p:fltVal val="0"/>
                                          </p:val>
                                        </p:tav>
                                        <p:tav tm="100000">
                                          <p:val>
                                            <p:strVal val="#ppt_w"/>
                                          </p:val>
                                        </p:tav>
                                      </p:tavLst>
                                    </p:anim>
                                    <p:anim calcmode="lin" valueType="num">
                                      <p:cBhvr>
                                        <p:cTn id="86" dur="500" fill="hold"/>
                                        <p:tgtEl>
                                          <p:spTgt spid="124946"/>
                                        </p:tgtEl>
                                        <p:attrNameLst>
                                          <p:attrName>ppt_h</p:attrName>
                                        </p:attrNameLst>
                                      </p:cBhvr>
                                      <p:tavLst>
                                        <p:tav tm="0">
                                          <p:val>
                                            <p:fltVal val="0"/>
                                          </p:val>
                                        </p:tav>
                                        <p:tav tm="100000">
                                          <p:val>
                                            <p:strVal val="#ppt_h"/>
                                          </p:val>
                                        </p:tav>
                                      </p:tavLst>
                                    </p:anim>
                                    <p:anim calcmode="lin" valueType="num">
                                      <p:cBhvr>
                                        <p:cTn id="87" dur="500" fill="hold"/>
                                        <p:tgtEl>
                                          <p:spTgt spid="124946"/>
                                        </p:tgtEl>
                                        <p:attrNameLst>
                                          <p:attrName>style.rotation</p:attrName>
                                        </p:attrNameLst>
                                      </p:cBhvr>
                                      <p:tavLst>
                                        <p:tav tm="0">
                                          <p:val>
                                            <p:fltVal val="360"/>
                                          </p:val>
                                        </p:tav>
                                        <p:tav tm="100000">
                                          <p:val>
                                            <p:fltVal val="0"/>
                                          </p:val>
                                        </p:tav>
                                      </p:tavLst>
                                    </p:anim>
                                    <p:animEffect transition="in" filter="fade">
                                      <p:cBhvr>
                                        <p:cTn id="88" dur="500"/>
                                        <p:tgtEl>
                                          <p:spTgt spid="124946"/>
                                        </p:tgtEl>
                                      </p:cBhvr>
                                    </p:animEffect>
                                  </p:childTnLst>
                                </p:cTn>
                              </p:par>
                            </p:childTnLst>
                          </p:cTn>
                        </p:par>
                      </p:childTnLst>
                    </p:cTn>
                  </p:par>
                  <p:par>
                    <p:cTn id="89" fill="hold">
                      <p:stCondLst>
                        <p:cond delay="indefinite"/>
                      </p:stCondLst>
                      <p:childTnLst>
                        <p:par>
                          <p:cTn id="90" fill="hold">
                            <p:stCondLst>
                              <p:cond delay="0"/>
                            </p:stCondLst>
                            <p:childTnLst>
                              <p:par>
                                <p:cTn id="91" presetID="49" presetClass="entr" presetSubtype="0" decel="100000" fill="hold" grpId="0" nodeType="clickEffect">
                                  <p:stCondLst>
                                    <p:cond delay="0"/>
                                  </p:stCondLst>
                                  <p:childTnLst>
                                    <p:set>
                                      <p:cBhvr>
                                        <p:cTn id="92" dur="1" fill="hold">
                                          <p:stCondLst>
                                            <p:cond delay="0"/>
                                          </p:stCondLst>
                                        </p:cTn>
                                        <p:tgtEl>
                                          <p:spTgt spid="124947"/>
                                        </p:tgtEl>
                                        <p:attrNameLst>
                                          <p:attrName>style.visibility</p:attrName>
                                        </p:attrNameLst>
                                      </p:cBhvr>
                                      <p:to>
                                        <p:strVal val="visible"/>
                                      </p:to>
                                    </p:set>
                                    <p:anim calcmode="lin" valueType="num">
                                      <p:cBhvr>
                                        <p:cTn id="93" dur="500" fill="hold"/>
                                        <p:tgtEl>
                                          <p:spTgt spid="124947"/>
                                        </p:tgtEl>
                                        <p:attrNameLst>
                                          <p:attrName>ppt_w</p:attrName>
                                        </p:attrNameLst>
                                      </p:cBhvr>
                                      <p:tavLst>
                                        <p:tav tm="0">
                                          <p:val>
                                            <p:fltVal val="0"/>
                                          </p:val>
                                        </p:tav>
                                        <p:tav tm="100000">
                                          <p:val>
                                            <p:strVal val="#ppt_w"/>
                                          </p:val>
                                        </p:tav>
                                      </p:tavLst>
                                    </p:anim>
                                    <p:anim calcmode="lin" valueType="num">
                                      <p:cBhvr>
                                        <p:cTn id="94" dur="500" fill="hold"/>
                                        <p:tgtEl>
                                          <p:spTgt spid="124947"/>
                                        </p:tgtEl>
                                        <p:attrNameLst>
                                          <p:attrName>ppt_h</p:attrName>
                                        </p:attrNameLst>
                                      </p:cBhvr>
                                      <p:tavLst>
                                        <p:tav tm="0">
                                          <p:val>
                                            <p:fltVal val="0"/>
                                          </p:val>
                                        </p:tav>
                                        <p:tav tm="100000">
                                          <p:val>
                                            <p:strVal val="#ppt_h"/>
                                          </p:val>
                                        </p:tav>
                                      </p:tavLst>
                                    </p:anim>
                                    <p:anim calcmode="lin" valueType="num">
                                      <p:cBhvr>
                                        <p:cTn id="95" dur="500" fill="hold"/>
                                        <p:tgtEl>
                                          <p:spTgt spid="124947"/>
                                        </p:tgtEl>
                                        <p:attrNameLst>
                                          <p:attrName>style.rotation</p:attrName>
                                        </p:attrNameLst>
                                      </p:cBhvr>
                                      <p:tavLst>
                                        <p:tav tm="0">
                                          <p:val>
                                            <p:fltVal val="360"/>
                                          </p:val>
                                        </p:tav>
                                        <p:tav tm="100000">
                                          <p:val>
                                            <p:fltVal val="0"/>
                                          </p:val>
                                        </p:tav>
                                      </p:tavLst>
                                    </p:anim>
                                    <p:animEffect transition="in" filter="fade">
                                      <p:cBhvr>
                                        <p:cTn id="96" dur="500"/>
                                        <p:tgtEl>
                                          <p:spTgt spid="124947"/>
                                        </p:tgtEl>
                                      </p:cBhvr>
                                    </p:animEffect>
                                  </p:childTnLst>
                                </p:cTn>
                              </p:par>
                              <p:par>
                                <p:cTn id="97" presetID="49" presetClass="entr" presetSubtype="0" decel="100000" fill="hold" grpId="0" nodeType="withEffect">
                                  <p:stCondLst>
                                    <p:cond delay="0"/>
                                  </p:stCondLst>
                                  <p:childTnLst>
                                    <p:set>
                                      <p:cBhvr>
                                        <p:cTn id="98" dur="1" fill="hold">
                                          <p:stCondLst>
                                            <p:cond delay="0"/>
                                          </p:stCondLst>
                                        </p:cTn>
                                        <p:tgtEl>
                                          <p:spTgt spid="124948"/>
                                        </p:tgtEl>
                                        <p:attrNameLst>
                                          <p:attrName>style.visibility</p:attrName>
                                        </p:attrNameLst>
                                      </p:cBhvr>
                                      <p:to>
                                        <p:strVal val="visible"/>
                                      </p:to>
                                    </p:set>
                                    <p:anim calcmode="lin" valueType="num">
                                      <p:cBhvr>
                                        <p:cTn id="99" dur="500" fill="hold"/>
                                        <p:tgtEl>
                                          <p:spTgt spid="124948"/>
                                        </p:tgtEl>
                                        <p:attrNameLst>
                                          <p:attrName>ppt_w</p:attrName>
                                        </p:attrNameLst>
                                      </p:cBhvr>
                                      <p:tavLst>
                                        <p:tav tm="0">
                                          <p:val>
                                            <p:fltVal val="0"/>
                                          </p:val>
                                        </p:tav>
                                        <p:tav tm="100000">
                                          <p:val>
                                            <p:strVal val="#ppt_w"/>
                                          </p:val>
                                        </p:tav>
                                      </p:tavLst>
                                    </p:anim>
                                    <p:anim calcmode="lin" valueType="num">
                                      <p:cBhvr>
                                        <p:cTn id="100" dur="500" fill="hold"/>
                                        <p:tgtEl>
                                          <p:spTgt spid="124948"/>
                                        </p:tgtEl>
                                        <p:attrNameLst>
                                          <p:attrName>ppt_h</p:attrName>
                                        </p:attrNameLst>
                                      </p:cBhvr>
                                      <p:tavLst>
                                        <p:tav tm="0">
                                          <p:val>
                                            <p:fltVal val="0"/>
                                          </p:val>
                                        </p:tav>
                                        <p:tav tm="100000">
                                          <p:val>
                                            <p:strVal val="#ppt_h"/>
                                          </p:val>
                                        </p:tav>
                                      </p:tavLst>
                                    </p:anim>
                                    <p:anim calcmode="lin" valueType="num">
                                      <p:cBhvr>
                                        <p:cTn id="101" dur="500" fill="hold"/>
                                        <p:tgtEl>
                                          <p:spTgt spid="124948"/>
                                        </p:tgtEl>
                                        <p:attrNameLst>
                                          <p:attrName>style.rotation</p:attrName>
                                        </p:attrNameLst>
                                      </p:cBhvr>
                                      <p:tavLst>
                                        <p:tav tm="0">
                                          <p:val>
                                            <p:fltVal val="360"/>
                                          </p:val>
                                        </p:tav>
                                        <p:tav tm="100000">
                                          <p:val>
                                            <p:fltVal val="0"/>
                                          </p:val>
                                        </p:tav>
                                      </p:tavLst>
                                    </p:anim>
                                    <p:animEffect transition="in" filter="fade">
                                      <p:cBhvr>
                                        <p:cTn id="102" dur="500"/>
                                        <p:tgtEl>
                                          <p:spTgt spid="124948"/>
                                        </p:tgtEl>
                                      </p:cBhvr>
                                    </p:animEffect>
                                  </p:childTnLst>
                                </p:cTn>
                              </p:par>
                              <p:par>
                                <p:cTn id="103" presetID="49" presetClass="entr" presetSubtype="0" decel="100000" fill="hold" grpId="0" nodeType="withEffect">
                                  <p:stCondLst>
                                    <p:cond delay="0"/>
                                  </p:stCondLst>
                                  <p:childTnLst>
                                    <p:set>
                                      <p:cBhvr>
                                        <p:cTn id="104" dur="1" fill="hold">
                                          <p:stCondLst>
                                            <p:cond delay="0"/>
                                          </p:stCondLst>
                                        </p:cTn>
                                        <p:tgtEl>
                                          <p:spTgt spid="124949"/>
                                        </p:tgtEl>
                                        <p:attrNameLst>
                                          <p:attrName>style.visibility</p:attrName>
                                        </p:attrNameLst>
                                      </p:cBhvr>
                                      <p:to>
                                        <p:strVal val="visible"/>
                                      </p:to>
                                    </p:set>
                                    <p:anim calcmode="lin" valueType="num">
                                      <p:cBhvr>
                                        <p:cTn id="105" dur="500" fill="hold"/>
                                        <p:tgtEl>
                                          <p:spTgt spid="124949"/>
                                        </p:tgtEl>
                                        <p:attrNameLst>
                                          <p:attrName>ppt_w</p:attrName>
                                        </p:attrNameLst>
                                      </p:cBhvr>
                                      <p:tavLst>
                                        <p:tav tm="0">
                                          <p:val>
                                            <p:fltVal val="0"/>
                                          </p:val>
                                        </p:tav>
                                        <p:tav tm="100000">
                                          <p:val>
                                            <p:strVal val="#ppt_w"/>
                                          </p:val>
                                        </p:tav>
                                      </p:tavLst>
                                    </p:anim>
                                    <p:anim calcmode="lin" valueType="num">
                                      <p:cBhvr>
                                        <p:cTn id="106" dur="500" fill="hold"/>
                                        <p:tgtEl>
                                          <p:spTgt spid="124949"/>
                                        </p:tgtEl>
                                        <p:attrNameLst>
                                          <p:attrName>ppt_h</p:attrName>
                                        </p:attrNameLst>
                                      </p:cBhvr>
                                      <p:tavLst>
                                        <p:tav tm="0">
                                          <p:val>
                                            <p:fltVal val="0"/>
                                          </p:val>
                                        </p:tav>
                                        <p:tav tm="100000">
                                          <p:val>
                                            <p:strVal val="#ppt_h"/>
                                          </p:val>
                                        </p:tav>
                                      </p:tavLst>
                                    </p:anim>
                                    <p:anim calcmode="lin" valueType="num">
                                      <p:cBhvr>
                                        <p:cTn id="107" dur="500" fill="hold"/>
                                        <p:tgtEl>
                                          <p:spTgt spid="124949"/>
                                        </p:tgtEl>
                                        <p:attrNameLst>
                                          <p:attrName>style.rotation</p:attrName>
                                        </p:attrNameLst>
                                      </p:cBhvr>
                                      <p:tavLst>
                                        <p:tav tm="0">
                                          <p:val>
                                            <p:fltVal val="360"/>
                                          </p:val>
                                        </p:tav>
                                        <p:tav tm="100000">
                                          <p:val>
                                            <p:fltVal val="0"/>
                                          </p:val>
                                        </p:tav>
                                      </p:tavLst>
                                    </p:anim>
                                    <p:animEffect transition="in" filter="fade">
                                      <p:cBhvr>
                                        <p:cTn id="108" dur="500"/>
                                        <p:tgtEl>
                                          <p:spTgt spid="124949"/>
                                        </p:tgtEl>
                                      </p:cBhvr>
                                    </p:animEffect>
                                  </p:childTnLst>
                                </p:cTn>
                              </p:par>
                              <p:par>
                                <p:cTn id="109" presetID="49" presetClass="entr" presetSubtype="0" decel="100000" fill="hold" grpId="0" nodeType="withEffect">
                                  <p:stCondLst>
                                    <p:cond delay="0"/>
                                  </p:stCondLst>
                                  <p:childTnLst>
                                    <p:set>
                                      <p:cBhvr>
                                        <p:cTn id="110" dur="1" fill="hold">
                                          <p:stCondLst>
                                            <p:cond delay="0"/>
                                          </p:stCondLst>
                                        </p:cTn>
                                        <p:tgtEl>
                                          <p:spTgt spid="124950"/>
                                        </p:tgtEl>
                                        <p:attrNameLst>
                                          <p:attrName>style.visibility</p:attrName>
                                        </p:attrNameLst>
                                      </p:cBhvr>
                                      <p:to>
                                        <p:strVal val="visible"/>
                                      </p:to>
                                    </p:set>
                                    <p:anim calcmode="lin" valueType="num">
                                      <p:cBhvr>
                                        <p:cTn id="111" dur="500" fill="hold"/>
                                        <p:tgtEl>
                                          <p:spTgt spid="124950"/>
                                        </p:tgtEl>
                                        <p:attrNameLst>
                                          <p:attrName>ppt_w</p:attrName>
                                        </p:attrNameLst>
                                      </p:cBhvr>
                                      <p:tavLst>
                                        <p:tav tm="0">
                                          <p:val>
                                            <p:fltVal val="0"/>
                                          </p:val>
                                        </p:tav>
                                        <p:tav tm="100000">
                                          <p:val>
                                            <p:strVal val="#ppt_w"/>
                                          </p:val>
                                        </p:tav>
                                      </p:tavLst>
                                    </p:anim>
                                    <p:anim calcmode="lin" valueType="num">
                                      <p:cBhvr>
                                        <p:cTn id="112" dur="500" fill="hold"/>
                                        <p:tgtEl>
                                          <p:spTgt spid="124950"/>
                                        </p:tgtEl>
                                        <p:attrNameLst>
                                          <p:attrName>ppt_h</p:attrName>
                                        </p:attrNameLst>
                                      </p:cBhvr>
                                      <p:tavLst>
                                        <p:tav tm="0">
                                          <p:val>
                                            <p:fltVal val="0"/>
                                          </p:val>
                                        </p:tav>
                                        <p:tav tm="100000">
                                          <p:val>
                                            <p:strVal val="#ppt_h"/>
                                          </p:val>
                                        </p:tav>
                                      </p:tavLst>
                                    </p:anim>
                                    <p:anim calcmode="lin" valueType="num">
                                      <p:cBhvr>
                                        <p:cTn id="113" dur="500" fill="hold"/>
                                        <p:tgtEl>
                                          <p:spTgt spid="124950"/>
                                        </p:tgtEl>
                                        <p:attrNameLst>
                                          <p:attrName>style.rotation</p:attrName>
                                        </p:attrNameLst>
                                      </p:cBhvr>
                                      <p:tavLst>
                                        <p:tav tm="0">
                                          <p:val>
                                            <p:fltVal val="360"/>
                                          </p:val>
                                        </p:tav>
                                        <p:tav tm="100000">
                                          <p:val>
                                            <p:fltVal val="0"/>
                                          </p:val>
                                        </p:tav>
                                      </p:tavLst>
                                    </p:anim>
                                    <p:animEffect transition="in" filter="fade">
                                      <p:cBhvr>
                                        <p:cTn id="114" dur="500"/>
                                        <p:tgtEl>
                                          <p:spTgt spid="124950"/>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24951"/>
                                        </p:tgtEl>
                                        <p:attrNameLst>
                                          <p:attrName>style.visibility</p:attrName>
                                        </p:attrNameLst>
                                      </p:cBhvr>
                                      <p:to>
                                        <p:strVal val="visible"/>
                                      </p:to>
                                    </p:set>
                                    <p:anim calcmode="lin" valueType="num">
                                      <p:cBhvr>
                                        <p:cTn id="117" dur="500" fill="hold"/>
                                        <p:tgtEl>
                                          <p:spTgt spid="124951"/>
                                        </p:tgtEl>
                                        <p:attrNameLst>
                                          <p:attrName>ppt_w</p:attrName>
                                        </p:attrNameLst>
                                      </p:cBhvr>
                                      <p:tavLst>
                                        <p:tav tm="0">
                                          <p:val>
                                            <p:fltVal val="0"/>
                                          </p:val>
                                        </p:tav>
                                        <p:tav tm="100000">
                                          <p:val>
                                            <p:strVal val="#ppt_w"/>
                                          </p:val>
                                        </p:tav>
                                      </p:tavLst>
                                    </p:anim>
                                    <p:anim calcmode="lin" valueType="num">
                                      <p:cBhvr>
                                        <p:cTn id="118" dur="500" fill="hold"/>
                                        <p:tgtEl>
                                          <p:spTgt spid="124951"/>
                                        </p:tgtEl>
                                        <p:attrNameLst>
                                          <p:attrName>ppt_h</p:attrName>
                                        </p:attrNameLst>
                                      </p:cBhvr>
                                      <p:tavLst>
                                        <p:tav tm="0">
                                          <p:val>
                                            <p:fltVal val="0"/>
                                          </p:val>
                                        </p:tav>
                                        <p:tav tm="100000">
                                          <p:val>
                                            <p:strVal val="#ppt_h"/>
                                          </p:val>
                                        </p:tav>
                                      </p:tavLst>
                                    </p:anim>
                                    <p:anim calcmode="lin" valueType="num">
                                      <p:cBhvr>
                                        <p:cTn id="119" dur="500" fill="hold"/>
                                        <p:tgtEl>
                                          <p:spTgt spid="124951"/>
                                        </p:tgtEl>
                                        <p:attrNameLst>
                                          <p:attrName>style.rotation</p:attrName>
                                        </p:attrNameLst>
                                      </p:cBhvr>
                                      <p:tavLst>
                                        <p:tav tm="0">
                                          <p:val>
                                            <p:fltVal val="360"/>
                                          </p:val>
                                        </p:tav>
                                        <p:tav tm="100000">
                                          <p:val>
                                            <p:fltVal val="0"/>
                                          </p:val>
                                        </p:tav>
                                      </p:tavLst>
                                    </p:anim>
                                    <p:animEffect transition="in" filter="fade">
                                      <p:cBhvr>
                                        <p:cTn id="120" dur="500"/>
                                        <p:tgtEl>
                                          <p:spTgt spid="124951"/>
                                        </p:tgtEl>
                                      </p:cBhvr>
                                    </p:animEffect>
                                  </p:childTnLst>
                                </p:cTn>
                              </p:par>
                              <p:par>
                                <p:cTn id="121" presetID="49" presetClass="entr" presetSubtype="0" decel="100000" fill="hold" grpId="0" nodeType="withEffect">
                                  <p:stCondLst>
                                    <p:cond delay="0"/>
                                  </p:stCondLst>
                                  <p:childTnLst>
                                    <p:set>
                                      <p:cBhvr>
                                        <p:cTn id="122" dur="1" fill="hold">
                                          <p:stCondLst>
                                            <p:cond delay="0"/>
                                          </p:stCondLst>
                                        </p:cTn>
                                        <p:tgtEl>
                                          <p:spTgt spid="124952"/>
                                        </p:tgtEl>
                                        <p:attrNameLst>
                                          <p:attrName>style.visibility</p:attrName>
                                        </p:attrNameLst>
                                      </p:cBhvr>
                                      <p:to>
                                        <p:strVal val="visible"/>
                                      </p:to>
                                    </p:set>
                                    <p:anim calcmode="lin" valueType="num">
                                      <p:cBhvr>
                                        <p:cTn id="123" dur="500" fill="hold"/>
                                        <p:tgtEl>
                                          <p:spTgt spid="124952"/>
                                        </p:tgtEl>
                                        <p:attrNameLst>
                                          <p:attrName>ppt_w</p:attrName>
                                        </p:attrNameLst>
                                      </p:cBhvr>
                                      <p:tavLst>
                                        <p:tav tm="0">
                                          <p:val>
                                            <p:fltVal val="0"/>
                                          </p:val>
                                        </p:tav>
                                        <p:tav tm="100000">
                                          <p:val>
                                            <p:strVal val="#ppt_w"/>
                                          </p:val>
                                        </p:tav>
                                      </p:tavLst>
                                    </p:anim>
                                    <p:anim calcmode="lin" valueType="num">
                                      <p:cBhvr>
                                        <p:cTn id="124" dur="500" fill="hold"/>
                                        <p:tgtEl>
                                          <p:spTgt spid="124952"/>
                                        </p:tgtEl>
                                        <p:attrNameLst>
                                          <p:attrName>ppt_h</p:attrName>
                                        </p:attrNameLst>
                                      </p:cBhvr>
                                      <p:tavLst>
                                        <p:tav tm="0">
                                          <p:val>
                                            <p:fltVal val="0"/>
                                          </p:val>
                                        </p:tav>
                                        <p:tav tm="100000">
                                          <p:val>
                                            <p:strVal val="#ppt_h"/>
                                          </p:val>
                                        </p:tav>
                                      </p:tavLst>
                                    </p:anim>
                                    <p:anim calcmode="lin" valueType="num">
                                      <p:cBhvr>
                                        <p:cTn id="125" dur="500" fill="hold"/>
                                        <p:tgtEl>
                                          <p:spTgt spid="124952"/>
                                        </p:tgtEl>
                                        <p:attrNameLst>
                                          <p:attrName>style.rotation</p:attrName>
                                        </p:attrNameLst>
                                      </p:cBhvr>
                                      <p:tavLst>
                                        <p:tav tm="0">
                                          <p:val>
                                            <p:fltVal val="360"/>
                                          </p:val>
                                        </p:tav>
                                        <p:tav tm="100000">
                                          <p:val>
                                            <p:fltVal val="0"/>
                                          </p:val>
                                        </p:tav>
                                      </p:tavLst>
                                    </p:anim>
                                    <p:animEffect transition="in" filter="fade">
                                      <p:cBhvr>
                                        <p:cTn id="126" dur="500"/>
                                        <p:tgtEl>
                                          <p:spTgt spid="124952"/>
                                        </p:tgtEl>
                                      </p:cBhvr>
                                    </p:animEffect>
                                  </p:childTnLst>
                                </p:cTn>
                              </p:par>
                              <p:par>
                                <p:cTn id="127" presetID="49" presetClass="entr" presetSubtype="0" decel="100000" fill="hold" grpId="0" nodeType="withEffect">
                                  <p:stCondLst>
                                    <p:cond delay="0"/>
                                  </p:stCondLst>
                                  <p:childTnLst>
                                    <p:set>
                                      <p:cBhvr>
                                        <p:cTn id="128" dur="1" fill="hold">
                                          <p:stCondLst>
                                            <p:cond delay="0"/>
                                          </p:stCondLst>
                                        </p:cTn>
                                        <p:tgtEl>
                                          <p:spTgt spid="124953"/>
                                        </p:tgtEl>
                                        <p:attrNameLst>
                                          <p:attrName>style.visibility</p:attrName>
                                        </p:attrNameLst>
                                      </p:cBhvr>
                                      <p:to>
                                        <p:strVal val="visible"/>
                                      </p:to>
                                    </p:set>
                                    <p:anim calcmode="lin" valueType="num">
                                      <p:cBhvr>
                                        <p:cTn id="129" dur="500" fill="hold"/>
                                        <p:tgtEl>
                                          <p:spTgt spid="124953"/>
                                        </p:tgtEl>
                                        <p:attrNameLst>
                                          <p:attrName>ppt_w</p:attrName>
                                        </p:attrNameLst>
                                      </p:cBhvr>
                                      <p:tavLst>
                                        <p:tav tm="0">
                                          <p:val>
                                            <p:fltVal val="0"/>
                                          </p:val>
                                        </p:tav>
                                        <p:tav tm="100000">
                                          <p:val>
                                            <p:strVal val="#ppt_w"/>
                                          </p:val>
                                        </p:tav>
                                      </p:tavLst>
                                    </p:anim>
                                    <p:anim calcmode="lin" valueType="num">
                                      <p:cBhvr>
                                        <p:cTn id="130" dur="500" fill="hold"/>
                                        <p:tgtEl>
                                          <p:spTgt spid="124953"/>
                                        </p:tgtEl>
                                        <p:attrNameLst>
                                          <p:attrName>ppt_h</p:attrName>
                                        </p:attrNameLst>
                                      </p:cBhvr>
                                      <p:tavLst>
                                        <p:tav tm="0">
                                          <p:val>
                                            <p:fltVal val="0"/>
                                          </p:val>
                                        </p:tav>
                                        <p:tav tm="100000">
                                          <p:val>
                                            <p:strVal val="#ppt_h"/>
                                          </p:val>
                                        </p:tav>
                                      </p:tavLst>
                                    </p:anim>
                                    <p:anim calcmode="lin" valueType="num">
                                      <p:cBhvr>
                                        <p:cTn id="131" dur="500" fill="hold"/>
                                        <p:tgtEl>
                                          <p:spTgt spid="124953"/>
                                        </p:tgtEl>
                                        <p:attrNameLst>
                                          <p:attrName>style.rotation</p:attrName>
                                        </p:attrNameLst>
                                      </p:cBhvr>
                                      <p:tavLst>
                                        <p:tav tm="0">
                                          <p:val>
                                            <p:fltVal val="360"/>
                                          </p:val>
                                        </p:tav>
                                        <p:tav tm="100000">
                                          <p:val>
                                            <p:fltVal val="0"/>
                                          </p:val>
                                        </p:tav>
                                      </p:tavLst>
                                    </p:anim>
                                    <p:animEffect transition="in" filter="fade">
                                      <p:cBhvr>
                                        <p:cTn id="132" dur="500"/>
                                        <p:tgtEl>
                                          <p:spTgt spid="124953"/>
                                        </p:tgtEl>
                                      </p:cBhvr>
                                    </p:animEffect>
                                  </p:childTnLst>
                                </p:cTn>
                              </p:par>
                              <p:par>
                                <p:cTn id="133" presetID="49" presetClass="entr" presetSubtype="0" decel="100000" fill="hold" grpId="0" nodeType="withEffect">
                                  <p:stCondLst>
                                    <p:cond delay="0"/>
                                  </p:stCondLst>
                                  <p:childTnLst>
                                    <p:set>
                                      <p:cBhvr>
                                        <p:cTn id="134" dur="1" fill="hold">
                                          <p:stCondLst>
                                            <p:cond delay="0"/>
                                          </p:stCondLst>
                                        </p:cTn>
                                        <p:tgtEl>
                                          <p:spTgt spid="124954"/>
                                        </p:tgtEl>
                                        <p:attrNameLst>
                                          <p:attrName>style.visibility</p:attrName>
                                        </p:attrNameLst>
                                      </p:cBhvr>
                                      <p:to>
                                        <p:strVal val="visible"/>
                                      </p:to>
                                    </p:set>
                                    <p:anim calcmode="lin" valueType="num">
                                      <p:cBhvr>
                                        <p:cTn id="135" dur="500" fill="hold"/>
                                        <p:tgtEl>
                                          <p:spTgt spid="124954"/>
                                        </p:tgtEl>
                                        <p:attrNameLst>
                                          <p:attrName>ppt_w</p:attrName>
                                        </p:attrNameLst>
                                      </p:cBhvr>
                                      <p:tavLst>
                                        <p:tav tm="0">
                                          <p:val>
                                            <p:fltVal val="0"/>
                                          </p:val>
                                        </p:tav>
                                        <p:tav tm="100000">
                                          <p:val>
                                            <p:strVal val="#ppt_w"/>
                                          </p:val>
                                        </p:tav>
                                      </p:tavLst>
                                    </p:anim>
                                    <p:anim calcmode="lin" valueType="num">
                                      <p:cBhvr>
                                        <p:cTn id="136" dur="500" fill="hold"/>
                                        <p:tgtEl>
                                          <p:spTgt spid="124954"/>
                                        </p:tgtEl>
                                        <p:attrNameLst>
                                          <p:attrName>ppt_h</p:attrName>
                                        </p:attrNameLst>
                                      </p:cBhvr>
                                      <p:tavLst>
                                        <p:tav tm="0">
                                          <p:val>
                                            <p:fltVal val="0"/>
                                          </p:val>
                                        </p:tav>
                                        <p:tav tm="100000">
                                          <p:val>
                                            <p:strVal val="#ppt_h"/>
                                          </p:val>
                                        </p:tav>
                                      </p:tavLst>
                                    </p:anim>
                                    <p:anim calcmode="lin" valueType="num">
                                      <p:cBhvr>
                                        <p:cTn id="137" dur="500" fill="hold"/>
                                        <p:tgtEl>
                                          <p:spTgt spid="124954"/>
                                        </p:tgtEl>
                                        <p:attrNameLst>
                                          <p:attrName>style.rotation</p:attrName>
                                        </p:attrNameLst>
                                      </p:cBhvr>
                                      <p:tavLst>
                                        <p:tav tm="0">
                                          <p:val>
                                            <p:fltVal val="360"/>
                                          </p:val>
                                        </p:tav>
                                        <p:tav tm="100000">
                                          <p:val>
                                            <p:fltVal val="0"/>
                                          </p:val>
                                        </p:tav>
                                      </p:tavLst>
                                    </p:anim>
                                    <p:animEffect transition="in" filter="fade">
                                      <p:cBhvr>
                                        <p:cTn id="138" dur="500"/>
                                        <p:tgtEl>
                                          <p:spTgt spid="124954"/>
                                        </p:tgtEl>
                                      </p:cBhvr>
                                    </p:animEffect>
                                  </p:childTnLst>
                                </p:cTn>
                              </p:par>
                              <p:par>
                                <p:cTn id="139" presetID="49" presetClass="entr" presetSubtype="0" decel="100000" fill="hold" grpId="0" nodeType="withEffect">
                                  <p:stCondLst>
                                    <p:cond delay="0"/>
                                  </p:stCondLst>
                                  <p:childTnLst>
                                    <p:set>
                                      <p:cBhvr>
                                        <p:cTn id="140" dur="1" fill="hold">
                                          <p:stCondLst>
                                            <p:cond delay="0"/>
                                          </p:stCondLst>
                                        </p:cTn>
                                        <p:tgtEl>
                                          <p:spTgt spid="124955"/>
                                        </p:tgtEl>
                                        <p:attrNameLst>
                                          <p:attrName>style.visibility</p:attrName>
                                        </p:attrNameLst>
                                      </p:cBhvr>
                                      <p:to>
                                        <p:strVal val="visible"/>
                                      </p:to>
                                    </p:set>
                                    <p:anim calcmode="lin" valueType="num">
                                      <p:cBhvr>
                                        <p:cTn id="141" dur="500" fill="hold"/>
                                        <p:tgtEl>
                                          <p:spTgt spid="124955"/>
                                        </p:tgtEl>
                                        <p:attrNameLst>
                                          <p:attrName>ppt_w</p:attrName>
                                        </p:attrNameLst>
                                      </p:cBhvr>
                                      <p:tavLst>
                                        <p:tav tm="0">
                                          <p:val>
                                            <p:fltVal val="0"/>
                                          </p:val>
                                        </p:tav>
                                        <p:tav tm="100000">
                                          <p:val>
                                            <p:strVal val="#ppt_w"/>
                                          </p:val>
                                        </p:tav>
                                      </p:tavLst>
                                    </p:anim>
                                    <p:anim calcmode="lin" valueType="num">
                                      <p:cBhvr>
                                        <p:cTn id="142" dur="500" fill="hold"/>
                                        <p:tgtEl>
                                          <p:spTgt spid="124955"/>
                                        </p:tgtEl>
                                        <p:attrNameLst>
                                          <p:attrName>ppt_h</p:attrName>
                                        </p:attrNameLst>
                                      </p:cBhvr>
                                      <p:tavLst>
                                        <p:tav tm="0">
                                          <p:val>
                                            <p:fltVal val="0"/>
                                          </p:val>
                                        </p:tav>
                                        <p:tav tm="100000">
                                          <p:val>
                                            <p:strVal val="#ppt_h"/>
                                          </p:val>
                                        </p:tav>
                                      </p:tavLst>
                                    </p:anim>
                                    <p:anim calcmode="lin" valueType="num">
                                      <p:cBhvr>
                                        <p:cTn id="143" dur="500" fill="hold"/>
                                        <p:tgtEl>
                                          <p:spTgt spid="124955"/>
                                        </p:tgtEl>
                                        <p:attrNameLst>
                                          <p:attrName>style.rotation</p:attrName>
                                        </p:attrNameLst>
                                      </p:cBhvr>
                                      <p:tavLst>
                                        <p:tav tm="0">
                                          <p:val>
                                            <p:fltVal val="360"/>
                                          </p:val>
                                        </p:tav>
                                        <p:tav tm="100000">
                                          <p:val>
                                            <p:fltVal val="0"/>
                                          </p:val>
                                        </p:tav>
                                      </p:tavLst>
                                    </p:anim>
                                    <p:animEffect transition="in" filter="fade">
                                      <p:cBhvr>
                                        <p:cTn id="144" dur="500"/>
                                        <p:tgtEl>
                                          <p:spTgt spid="124955"/>
                                        </p:tgtEl>
                                      </p:cBhvr>
                                    </p:animEffect>
                                  </p:childTnLst>
                                </p:cTn>
                              </p:par>
                              <p:par>
                                <p:cTn id="145" presetID="49" presetClass="entr" presetSubtype="0" decel="100000" fill="hold" grpId="0" nodeType="withEffect">
                                  <p:stCondLst>
                                    <p:cond delay="0"/>
                                  </p:stCondLst>
                                  <p:childTnLst>
                                    <p:set>
                                      <p:cBhvr>
                                        <p:cTn id="146" dur="1" fill="hold">
                                          <p:stCondLst>
                                            <p:cond delay="0"/>
                                          </p:stCondLst>
                                        </p:cTn>
                                        <p:tgtEl>
                                          <p:spTgt spid="124956"/>
                                        </p:tgtEl>
                                        <p:attrNameLst>
                                          <p:attrName>style.visibility</p:attrName>
                                        </p:attrNameLst>
                                      </p:cBhvr>
                                      <p:to>
                                        <p:strVal val="visible"/>
                                      </p:to>
                                    </p:set>
                                    <p:anim calcmode="lin" valueType="num">
                                      <p:cBhvr>
                                        <p:cTn id="147" dur="500" fill="hold"/>
                                        <p:tgtEl>
                                          <p:spTgt spid="124956"/>
                                        </p:tgtEl>
                                        <p:attrNameLst>
                                          <p:attrName>ppt_w</p:attrName>
                                        </p:attrNameLst>
                                      </p:cBhvr>
                                      <p:tavLst>
                                        <p:tav tm="0">
                                          <p:val>
                                            <p:fltVal val="0"/>
                                          </p:val>
                                        </p:tav>
                                        <p:tav tm="100000">
                                          <p:val>
                                            <p:strVal val="#ppt_w"/>
                                          </p:val>
                                        </p:tav>
                                      </p:tavLst>
                                    </p:anim>
                                    <p:anim calcmode="lin" valueType="num">
                                      <p:cBhvr>
                                        <p:cTn id="148" dur="500" fill="hold"/>
                                        <p:tgtEl>
                                          <p:spTgt spid="124956"/>
                                        </p:tgtEl>
                                        <p:attrNameLst>
                                          <p:attrName>ppt_h</p:attrName>
                                        </p:attrNameLst>
                                      </p:cBhvr>
                                      <p:tavLst>
                                        <p:tav tm="0">
                                          <p:val>
                                            <p:fltVal val="0"/>
                                          </p:val>
                                        </p:tav>
                                        <p:tav tm="100000">
                                          <p:val>
                                            <p:strVal val="#ppt_h"/>
                                          </p:val>
                                        </p:tav>
                                      </p:tavLst>
                                    </p:anim>
                                    <p:anim calcmode="lin" valueType="num">
                                      <p:cBhvr>
                                        <p:cTn id="149" dur="500" fill="hold"/>
                                        <p:tgtEl>
                                          <p:spTgt spid="124956"/>
                                        </p:tgtEl>
                                        <p:attrNameLst>
                                          <p:attrName>style.rotation</p:attrName>
                                        </p:attrNameLst>
                                      </p:cBhvr>
                                      <p:tavLst>
                                        <p:tav tm="0">
                                          <p:val>
                                            <p:fltVal val="360"/>
                                          </p:val>
                                        </p:tav>
                                        <p:tav tm="100000">
                                          <p:val>
                                            <p:fltVal val="0"/>
                                          </p:val>
                                        </p:tav>
                                      </p:tavLst>
                                    </p:anim>
                                    <p:animEffect transition="in" filter="fade">
                                      <p:cBhvr>
                                        <p:cTn id="150" dur="500"/>
                                        <p:tgtEl>
                                          <p:spTgt spid="124956"/>
                                        </p:tgtEl>
                                      </p:cBhvr>
                                    </p:animEffect>
                                  </p:childTnLst>
                                </p:cTn>
                              </p:par>
                              <p:par>
                                <p:cTn id="151" presetID="49" presetClass="entr" presetSubtype="0" decel="100000" fill="hold" grpId="0" nodeType="withEffect">
                                  <p:stCondLst>
                                    <p:cond delay="0"/>
                                  </p:stCondLst>
                                  <p:childTnLst>
                                    <p:set>
                                      <p:cBhvr>
                                        <p:cTn id="152" dur="1" fill="hold">
                                          <p:stCondLst>
                                            <p:cond delay="0"/>
                                          </p:stCondLst>
                                        </p:cTn>
                                        <p:tgtEl>
                                          <p:spTgt spid="124957"/>
                                        </p:tgtEl>
                                        <p:attrNameLst>
                                          <p:attrName>style.visibility</p:attrName>
                                        </p:attrNameLst>
                                      </p:cBhvr>
                                      <p:to>
                                        <p:strVal val="visible"/>
                                      </p:to>
                                    </p:set>
                                    <p:anim calcmode="lin" valueType="num">
                                      <p:cBhvr>
                                        <p:cTn id="153" dur="500" fill="hold"/>
                                        <p:tgtEl>
                                          <p:spTgt spid="124957"/>
                                        </p:tgtEl>
                                        <p:attrNameLst>
                                          <p:attrName>ppt_w</p:attrName>
                                        </p:attrNameLst>
                                      </p:cBhvr>
                                      <p:tavLst>
                                        <p:tav tm="0">
                                          <p:val>
                                            <p:fltVal val="0"/>
                                          </p:val>
                                        </p:tav>
                                        <p:tav tm="100000">
                                          <p:val>
                                            <p:strVal val="#ppt_w"/>
                                          </p:val>
                                        </p:tav>
                                      </p:tavLst>
                                    </p:anim>
                                    <p:anim calcmode="lin" valueType="num">
                                      <p:cBhvr>
                                        <p:cTn id="154" dur="500" fill="hold"/>
                                        <p:tgtEl>
                                          <p:spTgt spid="124957"/>
                                        </p:tgtEl>
                                        <p:attrNameLst>
                                          <p:attrName>ppt_h</p:attrName>
                                        </p:attrNameLst>
                                      </p:cBhvr>
                                      <p:tavLst>
                                        <p:tav tm="0">
                                          <p:val>
                                            <p:fltVal val="0"/>
                                          </p:val>
                                        </p:tav>
                                        <p:tav tm="100000">
                                          <p:val>
                                            <p:strVal val="#ppt_h"/>
                                          </p:val>
                                        </p:tav>
                                      </p:tavLst>
                                    </p:anim>
                                    <p:anim calcmode="lin" valueType="num">
                                      <p:cBhvr>
                                        <p:cTn id="155" dur="500" fill="hold"/>
                                        <p:tgtEl>
                                          <p:spTgt spid="124957"/>
                                        </p:tgtEl>
                                        <p:attrNameLst>
                                          <p:attrName>style.rotation</p:attrName>
                                        </p:attrNameLst>
                                      </p:cBhvr>
                                      <p:tavLst>
                                        <p:tav tm="0">
                                          <p:val>
                                            <p:fltVal val="360"/>
                                          </p:val>
                                        </p:tav>
                                        <p:tav tm="100000">
                                          <p:val>
                                            <p:fltVal val="0"/>
                                          </p:val>
                                        </p:tav>
                                      </p:tavLst>
                                    </p:anim>
                                    <p:animEffect transition="in" filter="fade">
                                      <p:cBhvr>
                                        <p:cTn id="156" dur="500"/>
                                        <p:tgtEl>
                                          <p:spTgt spid="124957"/>
                                        </p:tgtEl>
                                      </p:cBhvr>
                                    </p:animEffect>
                                  </p:childTnLst>
                                </p:cTn>
                              </p:par>
                              <p:par>
                                <p:cTn id="157" presetID="49" presetClass="entr" presetSubtype="0" decel="100000" fill="hold" grpId="0" nodeType="withEffect">
                                  <p:stCondLst>
                                    <p:cond delay="0"/>
                                  </p:stCondLst>
                                  <p:childTnLst>
                                    <p:set>
                                      <p:cBhvr>
                                        <p:cTn id="158" dur="1" fill="hold">
                                          <p:stCondLst>
                                            <p:cond delay="0"/>
                                          </p:stCondLst>
                                        </p:cTn>
                                        <p:tgtEl>
                                          <p:spTgt spid="124958"/>
                                        </p:tgtEl>
                                        <p:attrNameLst>
                                          <p:attrName>style.visibility</p:attrName>
                                        </p:attrNameLst>
                                      </p:cBhvr>
                                      <p:to>
                                        <p:strVal val="visible"/>
                                      </p:to>
                                    </p:set>
                                    <p:anim calcmode="lin" valueType="num">
                                      <p:cBhvr>
                                        <p:cTn id="159" dur="500" fill="hold"/>
                                        <p:tgtEl>
                                          <p:spTgt spid="124958"/>
                                        </p:tgtEl>
                                        <p:attrNameLst>
                                          <p:attrName>ppt_w</p:attrName>
                                        </p:attrNameLst>
                                      </p:cBhvr>
                                      <p:tavLst>
                                        <p:tav tm="0">
                                          <p:val>
                                            <p:fltVal val="0"/>
                                          </p:val>
                                        </p:tav>
                                        <p:tav tm="100000">
                                          <p:val>
                                            <p:strVal val="#ppt_w"/>
                                          </p:val>
                                        </p:tav>
                                      </p:tavLst>
                                    </p:anim>
                                    <p:anim calcmode="lin" valueType="num">
                                      <p:cBhvr>
                                        <p:cTn id="160" dur="500" fill="hold"/>
                                        <p:tgtEl>
                                          <p:spTgt spid="124958"/>
                                        </p:tgtEl>
                                        <p:attrNameLst>
                                          <p:attrName>ppt_h</p:attrName>
                                        </p:attrNameLst>
                                      </p:cBhvr>
                                      <p:tavLst>
                                        <p:tav tm="0">
                                          <p:val>
                                            <p:fltVal val="0"/>
                                          </p:val>
                                        </p:tav>
                                        <p:tav tm="100000">
                                          <p:val>
                                            <p:strVal val="#ppt_h"/>
                                          </p:val>
                                        </p:tav>
                                      </p:tavLst>
                                    </p:anim>
                                    <p:anim calcmode="lin" valueType="num">
                                      <p:cBhvr>
                                        <p:cTn id="161" dur="500" fill="hold"/>
                                        <p:tgtEl>
                                          <p:spTgt spid="124958"/>
                                        </p:tgtEl>
                                        <p:attrNameLst>
                                          <p:attrName>style.rotation</p:attrName>
                                        </p:attrNameLst>
                                      </p:cBhvr>
                                      <p:tavLst>
                                        <p:tav tm="0">
                                          <p:val>
                                            <p:fltVal val="360"/>
                                          </p:val>
                                        </p:tav>
                                        <p:tav tm="100000">
                                          <p:val>
                                            <p:fltVal val="0"/>
                                          </p:val>
                                        </p:tav>
                                      </p:tavLst>
                                    </p:anim>
                                    <p:animEffect transition="in" filter="fade">
                                      <p:cBhvr>
                                        <p:cTn id="162" dur="500"/>
                                        <p:tgtEl>
                                          <p:spTgt spid="124958"/>
                                        </p:tgtEl>
                                      </p:cBhvr>
                                    </p:animEffect>
                                  </p:childTnLst>
                                </p:cTn>
                              </p:par>
                            </p:childTnLst>
                          </p:cTn>
                        </p:par>
                      </p:childTnLst>
                    </p:cTn>
                  </p:par>
                  <p:par>
                    <p:cTn id="163" fill="hold">
                      <p:stCondLst>
                        <p:cond delay="indefinite"/>
                      </p:stCondLst>
                      <p:childTnLst>
                        <p:par>
                          <p:cTn id="164" fill="hold">
                            <p:stCondLst>
                              <p:cond delay="0"/>
                            </p:stCondLst>
                            <p:childTnLst>
                              <p:par>
                                <p:cTn id="165" presetID="8" presetClass="entr" presetSubtype="16" fill="hold" nodeType="clickEffect">
                                  <p:stCondLst>
                                    <p:cond delay="0"/>
                                  </p:stCondLst>
                                  <p:childTnLst>
                                    <p:set>
                                      <p:cBhvr>
                                        <p:cTn id="166" dur="1" fill="hold">
                                          <p:stCondLst>
                                            <p:cond delay="0"/>
                                          </p:stCondLst>
                                        </p:cTn>
                                        <p:tgtEl>
                                          <p:spTgt spid="2"/>
                                        </p:tgtEl>
                                        <p:attrNameLst>
                                          <p:attrName>style.visibility</p:attrName>
                                        </p:attrNameLst>
                                      </p:cBhvr>
                                      <p:to>
                                        <p:strVal val="visible"/>
                                      </p:to>
                                    </p:set>
                                    <p:animEffect transition="in" filter="diamond(in)">
                                      <p:cBhvr>
                                        <p:cTn id="167" dur="2000"/>
                                        <p:tgtEl>
                                          <p:spTgt spid="2"/>
                                        </p:tgtEl>
                                      </p:cBhvr>
                                    </p:animEffect>
                                  </p:childTnLst>
                                </p:cTn>
                              </p:par>
                              <p:par>
                                <p:cTn id="168" presetID="8" presetClass="entr" presetSubtype="16" fill="hold" nodeType="withEffect">
                                  <p:stCondLst>
                                    <p:cond delay="0"/>
                                  </p:stCondLst>
                                  <p:childTnLst>
                                    <p:set>
                                      <p:cBhvr>
                                        <p:cTn id="169" dur="1" fill="hold">
                                          <p:stCondLst>
                                            <p:cond delay="0"/>
                                          </p:stCondLst>
                                        </p:cTn>
                                        <p:tgtEl>
                                          <p:spTgt spid="3"/>
                                        </p:tgtEl>
                                        <p:attrNameLst>
                                          <p:attrName>style.visibility</p:attrName>
                                        </p:attrNameLst>
                                      </p:cBhvr>
                                      <p:to>
                                        <p:strVal val="visible"/>
                                      </p:to>
                                    </p:set>
                                    <p:animEffect transition="in" filter="diamond(in)">
                                      <p:cBhvr>
                                        <p:cTn id="17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animBg="1"/>
      <p:bldP spid="124934" grpId="0" animBg="1"/>
      <p:bldP spid="124935" grpId="0" animBg="1"/>
      <p:bldP spid="124936" grpId="0" animBg="1"/>
      <p:bldP spid="124937" grpId="0" animBg="1"/>
      <p:bldP spid="124938" grpId="0" animBg="1"/>
      <p:bldP spid="124939" grpId="0" animBg="1"/>
      <p:bldP spid="124940" grpId="0" animBg="1"/>
      <p:bldP spid="124941" grpId="0" animBg="1"/>
      <p:bldP spid="124942" grpId="0" animBg="1"/>
      <p:bldP spid="124943" grpId="0" animBg="1"/>
      <p:bldP spid="124944" grpId="0" animBg="1"/>
      <p:bldP spid="124945" grpId="0" animBg="1"/>
      <p:bldP spid="124946" grpId="0" animBg="1"/>
      <p:bldP spid="124947" grpId="0" animBg="1"/>
      <p:bldP spid="124948" grpId="0" animBg="1"/>
      <p:bldP spid="124949" grpId="0" animBg="1"/>
      <p:bldP spid="124950" grpId="0" animBg="1"/>
      <p:bldP spid="124951" grpId="0" animBg="1"/>
      <p:bldP spid="124952" grpId="0" animBg="1"/>
      <p:bldP spid="124953" grpId="0" animBg="1"/>
      <p:bldP spid="124954" grpId="0" animBg="1"/>
      <p:bldP spid="124955" grpId="0" animBg="1"/>
      <p:bldP spid="124956" grpId="0" animBg="1"/>
      <p:bldP spid="124957" grpId="0" animBg="1"/>
      <p:bldP spid="1249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Examples</a:t>
            </a:r>
            <a:endParaRPr lang="en-US" dirty="0">
              <a:solidFill>
                <a:schemeClr val="tx1"/>
              </a:solidFill>
            </a:endParaRPr>
          </a:p>
        </p:txBody>
      </p:sp>
      <p:sp>
        <p:nvSpPr>
          <p:cNvPr id="12" name="Text Box 5"/>
          <p:cNvSpPr txBox="1">
            <a:spLocks noChangeArrowheads="1"/>
          </p:cNvSpPr>
          <p:nvPr/>
        </p:nvSpPr>
        <p:spPr bwMode="auto">
          <a:xfrm>
            <a:off x="3581400" y="152400"/>
            <a:ext cx="3962400" cy="1015663"/>
          </a:xfrm>
          <a:prstGeom prst="rect">
            <a:avLst/>
          </a:prstGeom>
          <a:noFill/>
          <a:ln w="9525">
            <a:noFill/>
            <a:miter lim="800000"/>
            <a:headEnd/>
            <a:tailEnd/>
          </a:ln>
          <a:effectLst/>
        </p:spPr>
        <p:txBody>
          <a:bodyPr wrap="square">
            <a:spAutoFit/>
          </a:bodyPr>
          <a:lstStyle/>
          <a:p>
            <a:pPr algn="l"/>
            <a:r>
              <a:rPr lang="en-US" sz="2000" b="1" dirty="0" smtClean="0">
                <a:latin typeface="Bookman Old Style" pitchFamily="18" charset="0"/>
              </a:rPr>
              <a:t>Everyday activities, such as fashion,  etiquette, “normal” activities</a:t>
            </a:r>
          </a:p>
        </p:txBody>
      </p:sp>
      <p:pic>
        <p:nvPicPr>
          <p:cNvPr id="13" name="Picture 3"/>
          <p:cNvPicPr>
            <a:picLocks noChangeAspect="1" noChangeArrowheads="1"/>
          </p:cNvPicPr>
          <p:nvPr/>
        </p:nvPicPr>
        <p:blipFill>
          <a:blip r:embed="rId3" cstate="email"/>
          <a:srcRect l="24554" t="7143" r="19643" b="16071"/>
          <a:stretch>
            <a:fillRect/>
          </a:stretch>
        </p:blipFill>
        <p:spPr bwMode="auto">
          <a:xfrm>
            <a:off x="4191000" y="3581400"/>
            <a:ext cx="3505200" cy="3014472"/>
          </a:xfrm>
          <a:prstGeom prst="rect">
            <a:avLst/>
          </a:prstGeom>
          <a:noFill/>
          <a:ln w="9525">
            <a:noFill/>
            <a:miter lim="800000"/>
            <a:headEnd/>
            <a:tailEnd/>
          </a:ln>
        </p:spPr>
      </p:pic>
      <p:pic>
        <p:nvPicPr>
          <p:cNvPr id="14" name="Picture 2" descr="http://farm4.static.flickr.com/3210/2319996351_96efca20e1.jpg"/>
          <p:cNvPicPr>
            <a:picLocks noChangeAspect="1" noChangeArrowheads="1"/>
          </p:cNvPicPr>
          <p:nvPr/>
        </p:nvPicPr>
        <p:blipFill>
          <a:blip r:embed="rId4" cstate="email"/>
          <a:srcRect/>
          <a:stretch>
            <a:fillRect/>
          </a:stretch>
        </p:blipFill>
        <p:spPr bwMode="auto">
          <a:xfrm>
            <a:off x="5791200" y="1466850"/>
            <a:ext cx="2590800" cy="1943100"/>
          </a:xfrm>
          <a:prstGeom prst="rect">
            <a:avLst/>
          </a:prstGeom>
          <a:noFill/>
        </p:spPr>
      </p:pic>
      <p:pic>
        <p:nvPicPr>
          <p:cNvPr id="16" name="Picture 15" descr="http://static.howstuffworks.com/gif/cell-phones-sterile-3.jpg"/>
          <p:cNvPicPr>
            <a:picLocks noChangeAspect="1" noChangeArrowheads="1"/>
          </p:cNvPicPr>
          <p:nvPr/>
        </p:nvPicPr>
        <p:blipFill>
          <a:blip r:embed="rId5" cstate="email"/>
          <a:srcRect/>
          <a:stretch>
            <a:fillRect/>
          </a:stretch>
        </p:blipFill>
        <p:spPr bwMode="auto">
          <a:xfrm>
            <a:off x="228600" y="1828800"/>
            <a:ext cx="3429000" cy="2286000"/>
          </a:xfrm>
          <a:prstGeom prst="rect">
            <a:avLst/>
          </a:prstGeom>
          <a:noFill/>
        </p:spPr>
      </p:pic>
      <p:grpSp>
        <p:nvGrpSpPr>
          <p:cNvPr id="2" name="Group 17"/>
          <p:cNvGrpSpPr/>
          <p:nvPr/>
        </p:nvGrpSpPr>
        <p:grpSpPr>
          <a:xfrm>
            <a:off x="304800" y="2133600"/>
            <a:ext cx="3156857" cy="4495800"/>
            <a:chOff x="304800" y="2133600"/>
            <a:chExt cx="3156857" cy="4495800"/>
          </a:xfrm>
        </p:grpSpPr>
        <p:pic>
          <p:nvPicPr>
            <p:cNvPr id="15" name="Picture 1"/>
            <p:cNvPicPr>
              <a:picLocks noChangeAspect="1" noChangeArrowheads="1"/>
            </p:cNvPicPr>
            <p:nvPr/>
          </p:nvPicPr>
          <p:blipFill>
            <a:blip r:embed="rId6" cstate="email"/>
            <a:srcRect/>
            <a:stretch>
              <a:fillRect/>
            </a:stretch>
          </p:blipFill>
          <p:spPr bwMode="auto">
            <a:xfrm>
              <a:off x="304800" y="4267200"/>
              <a:ext cx="3156857" cy="2362200"/>
            </a:xfrm>
            <a:prstGeom prst="rect">
              <a:avLst/>
            </a:prstGeom>
            <a:noFill/>
            <a:ln w="9525">
              <a:solidFill>
                <a:schemeClr val="tx1"/>
              </a:solidFill>
              <a:miter lim="800000"/>
              <a:headEnd/>
              <a:tailEnd/>
            </a:ln>
          </p:spPr>
        </p:pic>
        <p:pic>
          <p:nvPicPr>
            <p:cNvPr id="17" name="Picture 1"/>
            <p:cNvPicPr>
              <a:picLocks noChangeAspect="1" noChangeArrowheads="1"/>
            </p:cNvPicPr>
            <p:nvPr/>
          </p:nvPicPr>
          <p:blipFill>
            <a:blip r:embed="rId7" cstate="email"/>
            <a:srcRect/>
            <a:stretch>
              <a:fillRect/>
            </a:stretch>
          </p:blipFill>
          <p:spPr bwMode="auto">
            <a:xfrm>
              <a:off x="1066800" y="2133600"/>
              <a:ext cx="1600200" cy="2133600"/>
            </a:xfrm>
            <a:prstGeom prst="rect">
              <a:avLst/>
            </a:prstGeom>
            <a:noFill/>
            <a:ln w="9525">
              <a:solidFill>
                <a:schemeClr val="tx1"/>
              </a:solidFill>
              <a:miter lim="800000"/>
              <a:headEnd/>
              <a:tailEnd/>
            </a:ln>
          </p:spPr>
        </p:pic>
      </p:grpSp>
      <p:pic>
        <p:nvPicPr>
          <p:cNvPr id="118787" name="Picture 3" descr="http://www.lermanet.com/exit/milgram/farside2.gif"/>
          <p:cNvPicPr>
            <a:picLocks noChangeAspect="1" noChangeArrowheads="1"/>
          </p:cNvPicPr>
          <p:nvPr/>
        </p:nvPicPr>
        <p:blipFill>
          <a:blip r:embed="rId8" cstate="email"/>
          <a:srcRect/>
          <a:stretch>
            <a:fillRect/>
          </a:stretch>
        </p:blipFill>
        <p:spPr bwMode="auto">
          <a:xfrm>
            <a:off x="152400" y="1546132"/>
            <a:ext cx="3810000" cy="531186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18787"/>
                                        </p:tgtEl>
                                        <p:attrNameLst>
                                          <p:attrName>ppt_x</p:attrName>
                                        </p:attrNameLst>
                                      </p:cBhvr>
                                      <p:tavLst>
                                        <p:tav tm="0">
                                          <p:val>
                                            <p:strVal val="ppt_x"/>
                                          </p:val>
                                        </p:tav>
                                        <p:tav tm="100000">
                                          <p:val>
                                            <p:strVal val="ppt_x"/>
                                          </p:val>
                                        </p:tav>
                                      </p:tavLst>
                                    </p:anim>
                                    <p:anim calcmode="lin" valueType="num">
                                      <p:cBhvr additive="base">
                                        <p:cTn id="7" dur="500"/>
                                        <p:tgtEl>
                                          <p:spTgt spid="118787"/>
                                        </p:tgtEl>
                                        <p:attrNameLst>
                                          <p:attrName>ppt_y</p:attrName>
                                        </p:attrNameLst>
                                      </p:cBhvr>
                                      <p:tavLst>
                                        <p:tav tm="0">
                                          <p:val>
                                            <p:strVal val="ppt_y"/>
                                          </p:val>
                                        </p:tav>
                                        <p:tav tm="100000">
                                          <p:val>
                                            <p:strVal val="1+ppt_h/2"/>
                                          </p:val>
                                        </p:tav>
                                      </p:tavLst>
                                    </p:anim>
                                    <p:set>
                                      <p:cBhvr>
                                        <p:cTn id="8" dur="1" fill="hold">
                                          <p:stCondLst>
                                            <p:cond delay="499"/>
                                          </p:stCondLst>
                                        </p:cTn>
                                        <p:tgtEl>
                                          <p:spTgt spid="11878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dirty="0">
                <a:solidFill>
                  <a:schemeClr val="tx1"/>
                </a:solidFill>
              </a:rPr>
              <a:t>Social Network Analysis</a:t>
            </a:r>
          </a:p>
        </p:txBody>
      </p:sp>
      <p:sp>
        <p:nvSpPr>
          <p:cNvPr id="124931" name="Rectangle 3"/>
          <p:cNvSpPr>
            <a:spLocks noGrp="1" noChangeArrowheads="1"/>
          </p:cNvSpPr>
          <p:nvPr>
            <p:ph type="body" idx="1"/>
          </p:nvPr>
        </p:nvSpPr>
        <p:spPr>
          <a:xfrm>
            <a:off x="609600" y="1371600"/>
            <a:ext cx="7696200" cy="1219200"/>
          </a:xfrm>
        </p:spPr>
        <p:txBody>
          <a:bodyPr/>
          <a:lstStyle/>
          <a:p>
            <a:pPr marL="509588" indent="-509588"/>
            <a:endParaRPr lang="en-US" sz="2800" dirty="0">
              <a:solidFill>
                <a:schemeClr val="tx1"/>
              </a:solidFill>
            </a:endParaRPr>
          </a:p>
          <a:p>
            <a:pPr marL="509588" indent="-509588">
              <a:buClr>
                <a:srgbClr val="000099"/>
              </a:buClr>
              <a:buFont typeface="Wingdings" pitchFamily="2" charset="2"/>
              <a:buNone/>
            </a:pPr>
            <a:r>
              <a:rPr lang="en-US" sz="2800" dirty="0">
                <a:solidFill>
                  <a:schemeClr val="tx1"/>
                </a:solidFill>
              </a:rPr>
              <a:t>Creating spatial maps of groups based on structure</a:t>
            </a:r>
            <a:r>
              <a:rPr lang="en-US" sz="2400" dirty="0">
                <a:solidFill>
                  <a:schemeClr val="tx1"/>
                </a:solidFill>
              </a:rPr>
              <a:t> </a:t>
            </a:r>
          </a:p>
        </p:txBody>
      </p:sp>
      <p:sp>
        <p:nvSpPr>
          <p:cNvPr id="55" name="Freeform 77"/>
          <p:cNvSpPr>
            <a:spLocks/>
          </p:cNvSpPr>
          <p:nvPr/>
        </p:nvSpPr>
        <p:spPr bwMode="auto">
          <a:xfrm>
            <a:off x="5672571" y="4548293"/>
            <a:ext cx="319802" cy="530255"/>
          </a:xfrm>
          <a:custGeom>
            <a:avLst/>
            <a:gdLst/>
            <a:ahLst/>
            <a:cxnLst>
              <a:cxn ang="0">
                <a:pos x="0" y="548"/>
              </a:cxn>
              <a:cxn ang="0">
                <a:pos x="315" y="0"/>
              </a:cxn>
            </a:cxnLst>
            <a:rect l="0" t="0" r="r" b="b"/>
            <a:pathLst>
              <a:path w="315" h="548">
                <a:moveTo>
                  <a:pt x="0" y="548"/>
                </a:moveTo>
                <a:lnTo>
                  <a:pt x="315" y="0"/>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56" name="Freeform 78"/>
          <p:cNvSpPr>
            <a:spLocks/>
          </p:cNvSpPr>
          <p:nvPr/>
        </p:nvSpPr>
        <p:spPr bwMode="auto">
          <a:xfrm>
            <a:off x="4789309" y="4904377"/>
            <a:ext cx="487317" cy="290286"/>
          </a:xfrm>
          <a:custGeom>
            <a:avLst/>
            <a:gdLst/>
            <a:ahLst/>
            <a:cxnLst>
              <a:cxn ang="0">
                <a:pos x="480" y="300"/>
              </a:cxn>
              <a:cxn ang="0">
                <a:pos x="0" y="0"/>
              </a:cxn>
            </a:cxnLst>
            <a:rect l="0" t="0" r="r" b="b"/>
            <a:pathLst>
              <a:path w="480" h="300">
                <a:moveTo>
                  <a:pt x="480" y="300"/>
                </a:moveTo>
                <a:lnTo>
                  <a:pt x="0" y="0"/>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57" name="Freeform 79"/>
          <p:cNvSpPr>
            <a:spLocks/>
          </p:cNvSpPr>
          <p:nvPr/>
        </p:nvSpPr>
        <p:spPr bwMode="auto">
          <a:xfrm>
            <a:off x="6396440" y="4541520"/>
            <a:ext cx="206095" cy="154819"/>
          </a:xfrm>
          <a:custGeom>
            <a:avLst/>
            <a:gdLst/>
            <a:ahLst/>
            <a:cxnLst>
              <a:cxn ang="0">
                <a:pos x="203" y="160"/>
              </a:cxn>
              <a:cxn ang="0">
                <a:pos x="0" y="0"/>
              </a:cxn>
            </a:cxnLst>
            <a:rect l="0" t="0" r="r" b="b"/>
            <a:pathLst>
              <a:path w="203" h="160">
                <a:moveTo>
                  <a:pt x="203" y="160"/>
                </a:moveTo>
                <a:lnTo>
                  <a:pt x="0" y="0"/>
                </a:lnTo>
              </a:path>
            </a:pathLst>
          </a:custGeom>
          <a:noFill/>
          <a:ln w="9525">
            <a:solidFill>
              <a:srgbClr val="000000"/>
            </a:solidFill>
            <a:round/>
            <a:headEnd type="none"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58" name="Freeform 80"/>
          <p:cNvSpPr>
            <a:spLocks/>
          </p:cNvSpPr>
          <p:nvPr/>
        </p:nvSpPr>
        <p:spPr bwMode="auto">
          <a:xfrm>
            <a:off x="6320297" y="3895150"/>
            <a:ext cx="106601" cy="167398"/>
          </a:xfrm>
          <a:custGeom>
            <a:avLst/>
            <a:gdLst/>
            <a:ahLst/>
            <a:cxnLst>
              <a:cxn ang="0">
                <a:pos x="0" y="173"/>
              </a:cxn>
              <a:cxn ang="0">
                <a:pos x="105" y="0"/>
              </a:cxn>
            </a:cxnLst>
            <a:rect l="0" t="0" r="r" b="b"/>
            <a:pathLst>
              <a:path w="105" h="173">
                <a:moveTo>
                  <a:pt x="0" y="173"/>
                </a:moveTo>
                <a:lnTo>
                  <a:pt x="105" y="0"/>
                </a:lnTo>
              </a:path>
            </a:pathLst>
          </a:custGeom>
          <a:noFill/>
          <a:ln w="9525">
            <a:solidFill>
              <a:srgbClr val="000000"/>
            </a:solidFill>
            <a:round/>
            <a:headEnd type="none"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59" name="Freeform 81"/>
          <p:cNvSpPr>
            <a:spLocks/>
          </p:cNvSpPr>
          <p:nvPr/>
        </p:nvSpPr>
        <p:spPr bwMode="auto">
          <a:xfrm>
            <a:off x="6929443" y="3735493"/>
            <a:ext cx="213201" cy="43543"/>
          </a:xfrm>
          <a:custGeom>
            <a:avLst/>
            <a:gdLst/>
            <a:ahLst/>
            <a:cxnLst>
              <a:cxn ang="0">
                <a:pos x="0" y="0"/>
              </a:cxn>
              <a:cxn ang="0">
                <a:pos x="210" y="45"/>
              </a:cxn>
            </a:cxnLst>
            <a:rect l="0" t="0" r="r" b="b"/>
            <a:pathLst>
              <a:path w="210" h="45">
                <a:moveTo>
                  <a:pt x="0" y="0"/>
                </a:moveTo>
                <a:lnTo>
                  <a:pt x="210" y="45"/>
                </a:lnTo>
              </a:path>
            </a:pathLst>
          </a:custGeom>
          <a:noFill/>
          <a:ln w="9525">
            <a:solidFill>
              <a:srgbClr val="000000"/>
            </a:solidFill>
            <a:round/>
            <a:headEnd type="none"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60" name="Freeform 82"/>
          <p:cNvSpPr>
            <a:spLocks/>
          </p:cNvSpPr>
          <p:nvPr/>
        </p:nvSpPr>
        <p:spPr bwMode="auto">
          <a:xfrm>
            <a:off x="7073608" y="4668278"/>
            <a:ext cx="196957" cy="112244"/>
          </a:xfrm>
          <a:custGeom>
            <a:avLst/>
            <a:gdLst/>
            <a:ahLst/>
            <a:cxnLst>
              <a:cxn ang="0">
                <a:pos x="194" y="0"/>
              </a:cxn>
              <a:cxn ang="0">
                <a:pos x="0" y="116"/>
              </a:cxn>
            </a:cxnLst>
            <a:rect l="0" t="0" r="r" b="b"/>
            <a:pathLst>
              <a:path w="194" h="116">
                <a:moveTo>
                  <a:pt x="194" y="0"/>
                </a:moveTo>
                <a:lnTo>
                  <a:pt x="0" y="116"/>
                </a:lnTo>
              </a:path>
            </a:pathLst>
          </a:custGeom>
          <a:noFill/>
          <a:ln w="9525">
            <a:solidFill>
              <a:srgbClr val="000000"/>
            </a:solidFill>
            <a:round/>
            <a:headEnd type="none"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61" name="Freeform 83"/>
          <p:cNvSpPr>
            <a:spLocks/>
          </p:cNvSpPr>
          <p:nvPr/>
        </p:nvSpPr>
        <p:spPr bwMode="auto">
          <a:xfrm>
            <a:off x="3777110" y="3488750"/>
            <a:ext cx="609146" cy="1045029"/>
          </a:xfrm>
          <a:custGeom>
            <a:avLst/>
            <a:gdLst/>
            <a:ahLst/>
            <a:cxnLst>
              <a:cxn ang="0">
                <a:pos x="0" y="0"/>
              </a:cxn>
              <a:cxn ang="0">
                <a:pos x="600" y="1080"/>
              </a:cxn>
            </a:cxnLst>
            <a:rect l="0" t="0" r="r" b="b"/>
            <a:pathLst>
              <a:path w="600" h="1080">
                <a:moveTo>
                  <a:pt x="0" y="0"/>
                </a:moveTo>
                <a:lnTo>
                  <a:pt x="600" y="1080"/>
                </a:lnTo>
              </a:path>
            </a:pathLst>
          </a:custGeom>
          <a:noFill/>
          <a:ln w="9525">
            <a:solidFill>
              <a:srgbClr val="000000"/>
            </a:solidFill>
            <a:round/>
            <a:headEnd type="stealth" w="sm" len="sm"/>
            <a:tailEnd type="none" w="sm" len="sm"/>
          </a:ln>
        </p:spPr>
        <p:txBody>
          <a:bodyPr vert="horz" wrap="square" lIns="91440" tIns="45720" rIns="91440" bIns="45720" numCol="1" anchor="t" anchorCtr="0" compatLnSpc="1">
            <a:prstTxWarp prst="textNoShape">
              <a:avLst/>
            </a:prstTxWarp>
          </a:bodyPr>
          <a:lstStyle/>
          <a:p>
            <a:endParaRPr lang="en-US"/>
          </a:p>
        </p:txBody>
      </p:sp>
      <p:sp>
        <p:nvSpPr>
          <p:cNvPr id="62" name="Freeform 84"/>
          <p:cNvSpPr>
            <a:spLocks/>
          </p:cNvSpPr>
          <p:nvPr/>
        </p:nvSpPr>
        <p:spPr bwMode="auto">
          <a:xfrm>
            <a:off x="4591336" y="3902891"/>
            <a:ext cx="472089" cy="616373"/>
          </a:xfrm>
          <a:custGeom>
            <a:avLst/>
            <a:gdLst/>
            <a:ahLst/>
            <a:cxnLst>
              <a:cxn ang="0">
                <a:pos x="465" y="0"/>
              </a:cxn>
              <a:cxn ang="0">
                <a:pos x="0" y="637"/>
              </a:cxn>
            </a:cxnLst>
            <a:rect l="0" t="0" r="r" b="b"/>
            <a:pathLst>
              <a:path w="465" h="637">
                <a:moveTo>
                  <a:pt x="465" y="0"/>
                </a:moveTo>
                <a:lnTo>
                  <a:pt x="0" y="637"/>
                </a:lnTo>
              </a:path>
            </a:pathLst>
          </a:custGeom>
          <a:noFill/>
          <a:ln w="9525">
            <a:solidFill>
              <a:srgbClr val="000000"/>
            </a:solidFill>
            <a:round/>
            <a:headEnd type="stealth" w="sm" len="sm"/>
            <a:tailEnd type="none" w="sm" len="sm"/>
          </a:ln>
        </p:spPr>
        <p:txBody>
          <a:bodyPr vert="horz" wrap="square" lIns="91440" tIns="45720" rIns="91440" bIns="45720" numCol="1" anchor="t" anchorCtr="0" compatLnSpc="1">
            <a:prstTxWarp prst="textNoShape">
              <a:avLst/>
            </a:prstTxWarp>
          </a:bodyPr>
          <a:lstStyle/>
          <a:p>
            <a:endParaRPr lang="en-US"/>
          </a:p>
        </p:txBody>
      </p:sp>
      <p:sp>
        <p:nvSpPr>
          <p:cNvPr id="63" name="Freeform 85"/>
          <p:cNvSpPr>
            <a:spLocks/>
          </p:cNvSpPr>
          <p:nvPr/>
        </p:nvSpPr>
        <p:spPr bwMode="auto">
          <a:xfrm>
            <a:off x="4439049" y="3416179"/>
            <a:ext cx="53808" cy="1088571"/>
          </a:xfrm>
          <a:custGeom>
            <a:avLst/>
            <a:gdLst/>
            <a:ahLst/>
            <a:cxnLst>
              <a:cxn ang="0">
                <a:pos x="0" y="0"/>
              </a:cxn>
              <a:cxn ang="0">
                <a:pos x="53" y="1125"/>
              </a:cxn>
            </a:cxnLst>
            <a:rect l="0" t="0" r="r" b="b"/>
            <a:pathLst>
              <a:path w="53" h="1125">
                <a:moveTo>
                  <a:pt x="0" y="0"/>
                </a:moveTo>
                <a:lnTo>
                  <a:pt x="53" y="1125"/>
                </a:lnTo>
              </a:path>
            </a:pathLst>
          </a:custGeom>
          <a:noFill/>
          <a:ln w="9525">
            <a:solidFill>
              <a:srgbClr val="000000"/>
            </a:solidFill>
            <a:round/>
            <a:headEnd type="stealth" w="sm" len="sm"/>
            <a:tailEnd type="none" w="sm" len="sm"/>
          </a:ln>
        </p:spPr>
        <p:txBody>
          <a:bodyPr vert="horz" wrap="square" lIns="91440" tIns="45720" rIns="91440" bIns="45720" numCol="1" anchor="t" anchorCtr="0" compatLnSpc="1">
            <a:prstTxWarp prst="textNoShape">
              <a:avLst/>
            </a:prstTxWarp>
          </a:bodyPr>
          <a:lstStyle/>
          <a:p>
            <a:endParaRPr lang="en-US"/>
          </a:p>
        </p:txBody>
      </p:sp>
      <p:sp>
        <p:nvSpPr>
          <p:cNvPr id="64" name="Freeform 86"/>
          <p:cNvSpPr>
            <a:spLocks/>
          </p:cNvSpPr>
          <p:nvPr/>
        </p:nvSpPr>
        <p:spPr bwMode="auto">
          <a:xfrm>
            <a:off x="3472537" y="4011265"/>
            <a:ext cx="798997" cy="602827"/>
          </a:xfrm>
          <a:custGeom>
            <a:avLst/>
            <a:gdLst/>
            <a:ahLst/>
            <a:cxnLst>
              <a:cxn ang="0">
                <a:pos x="0" y="0"/>
              </a:cxn>
              <a:cxn ang="0">
                <a:pos x="787" y="623"/>
              </a:cxn>
            </a:cxnLst>
            <a:rect l="0" t="0" r="r" b="b"/>
            <a:pathLst>
              <a:path w="787" h="623">
                <a:moveTo>
                  <a:pt x="0" y="0"/>
                </a:moveTo>
                <a:lnTo>
                  <a:pt x="787" y="623"/>
                </a:lnTo>
              </a:path>
            </a:pathLst>
          </a:custGeom>
          <a:noFill/>
          <a:ln w="9525">
            <a:solidFill>
              <a:srgbClr val="000000"/>
            </a:solidFill>
            <a:round/>
            <a:headEnd type="stealth" w="sm" len="sm"/>
            <a:tailEnd type="none" w="sm" len="sm"/>
          </a:ln>
        </p:spPr>
        <p:txBody>
          <a:bodyPr vert="horz" wrap="square" lIns="91440" tIns="45720" rIns="91440" bIns="45720" numCol="1" anchor="t" anchorCtr="0" compatLnSpc="1">
            <a:prstTxWarp prst="textNoShape">
              <a:avLst/>
            </a:prstTxWarp>
          </a:bodyPr>
          <a:lstStyle/>
          <a:p>
            <a:endParaRPr lang="en-US"/>
          </a:p>
        </p:txBody>
      </p:sp>
      <p:sp>
        <p:nvSpPr>
          <p:cNvPr id="65" name="Oval 87"/>
          <p:cNvSpPr>
            <a:spLocks noChangeArrowheads="1"/>
          </p:cNvSpPr>
          <p:nvPr/>
        </p:nvSpPr>
        <p:spPr bwMode="auto">
          <a:xfrm>
            <a:off x="6490858" y="4541520"/>
            <a:ext cx="584781" cy="557349"/>
          </a:xfrm>
          <a:prstGeom prst="ellipse">
            <a:avLst/>
          </a:prstGeom>
          <a:solidFill>
            <a:schemeClr val="bg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11</a:t>
            </a:r>
            <a:endParaRPr kumimoji="0" lang="en-US" sz="4000" b="1" i="0" u="none" strike="noStrike" cap="none" normalizeH="0" baseline="0" smtClean="0">
              <a:ln>
                <a:noFill/>
              </a:ln>
              <a:solidFill>
                <a:schemeClr val="tx1"/>
              </a:solidFill>
              <a:effectLst/>
              <a:latin typeface="Arial" pitchFamily="34" charset="0"/>
              <a:cs typeface="Arial" pitchFamily="34" charset="0"/>
            </a:endParaRPr>
          </a:p>
        </p:txBody>
      </p:sp>
      <p:sp>
        <p:nvSpPr>
          <p:cNvPr id="66" name="Oval 88"/>
          <p:cNvSpPr>
            <a:spLocks noChangeArrowheads="1"/>
          </p:cNvSpPr>
          <p:nvPr/>
        </p:nvSpPr>
        <p:spPr bwMode="auto">
          <a:xfrm>
            <a:off x="2891817" y="3668728"/>
            <a:ext cx="584781" cy="557349"/>
          </a:xfrm>
          <a:prstGeom prst="ellipse">
            <a:avLst/>
          </a:prstGeom>
          <a:solidFill>
            <a:schemeClr val="bg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C00000"/>
                </a:solidFill>
                <a:effectLst/>
                <a:latin typeface="Calibri" pitchFamily="34" charset="0"/>
                <a:cs typeface="Arial" pitchFamily="34" charset="0"/>
              </a:rPr>
              <a:t> 3</a:t>
            </a: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
        <p:nvSpPr>
          <p:cNvPr id="67" name="Oval 89"/>
          <p:cNvSpPr>
            <a:spLocks noChangeArrowheads="1"/>
          </p:cNvSpPr>
          <p:nvPr/>
        </p:nvSpPr>
        <p:spPr bwMode="auto">
          <a:xfrm>
            <a:off x="4158842" y="2869474"/>
            <a:ext cx="584781" cy="557349"/>
          </a:xfrm>
          <a:prstGeom prst="ellipse">
            <a:avLst/>
          </a:prstGeom>
          <a:solidFill>
            <a:schemeClr val="bg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rgbClr val="C00000"/>
                </a:solidFill>
                <a:effectLst/>
                <a:latin typeface="Calibri" pitchFamily="34" charset="0"/>
                <a:cs typeface="Arial" pitchFamily="34" charset="0"/>
              </a:rPr>
              <a:t> 5</a:t>
            </a:r>
            <a:endParaRPr kumimoji="0" lang="en-US" sz="4000" b="1" i="0" u="none" strike="noStrike" cap="none" normalizeH="0" baseline="0" smtClean="0">
              <a:ln>
                <a:noFill/>
              </a:ln>
              <a:solidFill>
                <a:srgbClr val="C00000"/>
              </a:solidFill>
              <a:effectLst/>
              <a:latin typeface="Arial" pitchFamily="34" charset="0"/>
              <a:cs typeface="Arial" pitchFamily="34" charset="0"/>
            </a:endParaRPr>
          </a:p>
        </p:txBody>
      </p:sp>
      <p:sp>
        <p:nvSpPr>
          <p:cNvPr id="68" name="Oval 90"/>
          <p:cNvSpPr>
            <a:spLocks noChangeArrowheads="1"/>
          </p:cNvSpPr>
          <p:nvPr/>
        </p:nvSpPr>
        <p:spPr bwMode="auto">
          <a:xfrm>
            <a:off x="5888818" y="4051905"/>
            <a:ext cx="584781" cy="557349"/>
          </a:xfrm>
          <a:prstGeom prst="ellipse">
            <a:avLst/>
          </a:prstGeom>
          <a:solidFill>
            <a:schemeClr val="bg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 7</a:t>
            </a:r>
            <a:endParaRPr kumimoji="0" lang="en-US" sz="4000" b="1" i="0" u="none" strike="noStrike" cap="none" normalizeH="0" baseline="0" smtClean="0">
              <a:ln>
                <a:noFill/>
              </a:ln>
              <a:solidFill>
                <a:schemeClr val="tx1"/>
              </a:solidFill>
              <a:effectLst/>
              <a:latin typeface="Arial" pitchFamily="34" charset="0"/>
              <a:cs typeface="Arial" pitchFamily="34" charset="0"/>
            </a:endParaRPr>
          </a:p>
        </p:txBody>
      </p:sp>
      <p:sp>
        <p:nvSpPr>
          <p:cNvPr id="69" name="Oval 91"/>
          <p:cNvSpPr>
            <a:spLocks noChangeArrowheads="1"/>
          </p:cNvSpPr>
          <p:nvPr/>
        </p:nvSpPr>
        <p:spPr bwMode="auto">
          <a:xfrm>
            <a:off x="3330403" y="2972042"/>
            <a:ext cx="584781" cy="557349"/>
          </a:xfrm>
          <a:prstGeom prst="ellipse">
            <a:avLst/>
          </a:prstGeom>
          <a:solidFill>
            <a:schemeClr val="bg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C00000"/>
                </a:solidFill>
                <a:effectLst/>
                <a:latin typeface="Calibri" pitchFamily="34" charset="0"/>
                <a:cs typeface="Arial" pitchFamily="34" charset="0"/>
              </a:rPr>
              <a:t> 4</a:t>
            </a: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
        <p:nvSpPr>
          <p:cNvPr id="70" name="Oval 92"/>
          <p:cNvSpPr>
            <a:spLocks noChangeArrowheads="1"/>
          </p:cNvSpPr>
          <p:nvPr/>
        </p:nvSpPr>
        <p:spPr bwMode="auto">
          <a:xfrm>
            <a:off x="4938549" y="3390053"/>
            <a:ext cx="584781" cy="557349"/>
          </a:xfrm>
          <a:prstGeom prst="ellipse">
            <a:avLst/>
          </a:prstGeom>
          <a:solidFill>
            <a:schemeClr val="bg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rgbClr val="C00000"/>
                </a:solidFill>
                <a:effectLst/>
                <a:latin typeface="Calibri" pitchFamily="34" charset="0"/>
                <a:cs typeface="Arial" pitchFamily="34" charset="0"/>
              </a:rPr>
              <a:t> 6</a:t>
            </a:r>
            <a:endParaRPr kumimoji="0" lang="en-US" sz="4000" b="1" i="0" u="none" strike="noStrike" cap="none" normalizeH="0" baseline="0" smtClean="0">
              <a:ln>
                <a:noFill/>
              </a:ln>
              <a:solidFill>
                <a:srgbClr val="C00000"/>
              </a:solidFill>
              <a:effectLst/>
              <a:latin typeface="Arial" pitchFamily="34" charset="0"/>
              <a:cs typeface="Arial" pitchFamily="34" charset="0"/>
            </a:endParaRPr>
          </a:p>
        </p:txBody>
      </p:sp>
      <p:sp>
        <p:nvSpPr>
          <p:cNvPr id="71" name="Oval 93"/>
          <p:cNvSpPr>
            <a:spLocks noChangeArrowheads="1"/>
          </p:cNvSpPr>
          <p:nvPr/>
        </p:nvSpPr>
        <p:spPr bwMode="auto">
          <a:xfrm>
            <a:off x="7238077" y="4324773"/>
            <a:ext cx="584781" cy="557349"/>
          </a:xfrm>
          <a:prstGeom prst="ellipse">
            <a:avLst/>
          </a:prstGeom>
          <a:solidFill>
            <a:schemeClr val="bg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10</a:t>
            </a:r>
            <a:endParaRPr kumimoji="0" lang="en-US" sz="4000" b="1" i="0" u="none" strike="noStrike" cap="none" normalizeH="0" baseline="0" smtClean="0">
              <a:ln>
                <a:noFill/>
              </a:ln>
              <a:solidFill>
                <a:schemeClr val="tx1"/>
              </a:solidFill>
              <a:effectLst/>
              <a:latin typeface="Arial" pitchFamily="34" charset="0"/>
              <a:cs typeface="Arial" pitchFamily="34" charset="0"/>
            </a:endParaRPr>
          </a:p>
        </p:txBody>
      </p:sp>
      <p:sp>
        <p:nvSpPr>
          <p:cNvPr id="72" name="Oval 94"/>
          <p:cNvSpPr>
            <a:spLocks noChangeArrowheads="1"/>
          </p:cNvSpPr>
          <p:nvPr/>
        </p:nvSpPr>
        <p:spPr bwMode="auto">
          <a:xfrm>
            <a:off x="5230940" y="5062099"/>
            <a:ext cx="584781" cy="557349"/>
          </a:xfrm>
          <a:prstGeom prst="ellipse">
            <a:avLst/>
          </a:prstGeom>
          <a:solidFill>
            <a:schemeClr val="bg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 1</a:t>
            </a:r>
            <a:endParaRPr kumimoji="0" lang="en-US" sz="4000" b="1" i="0" u="none" strike="noStrike" cap="none" normalizeH="0" baseline="0" smtClean="0">
              <a:ln>
                <a:noFill/>
              </a:ln>
              <a:solidFill>
                <a:schemeClr val="tx1"/>
              </a:solidFill>
              <a:effectLst/>
              <a:latin typeface="Arial" pitchFamily="34" charset="0"/>
              <a:cs typeface="Arial" pitchFamily="34" charset="0"/>
            </a:endParaRPr>
          </a:p>
        </p:txBody>
      </p:sp>
      <p:sp>
        <p:nvSpPr>
          <p:cNvPr id="73" name="Oval 95"/>
          <p:cNvSpPr>
            <a:spLocks noChangeArrowheads="1"/>
          </p:cNvSpPr>
          <p:nvPr/>
        </p:nvSpPr>
        <p:spPr bwMode="auto">
          <a:xfrm>
            <a:off x="4207574" y="4504750"/>
            <a:ext cx="584781" cy="557349"/>
          </a:xfrm>
          <a:prstGeom prst="ellipse">
            <a:avLst/>
          </a:prstGeom>
          <a:solidFill>
            <a:schemeClr val="bg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rgbClr val="C00000"/>
                </a:solidFill>
                <a:effectLst/>
                <a:latin typeface="Calibri" pitchFamily="34" charset="0"/>
                <a:cs typeface="Arial" pitchFamily="34" charset="0"/>
              </a:rPr>
              <a:t> 2</a:t>
            </a:r>
            <a:endParaRPr kumimoji="0" lang="en-US" sz="4000" b="1" i="0" u="none" strike="noStrike" cap="none" normalizeH="0" baseline="0" smtClean="0">
              <a:ln>
                <a:noFill/>
              </a:ln>
              <a:solidFill>
                <a:srgbClr val="C00000"/>
              </a:solidFill>
              <a:effectLst/>
              <a:latin typeface="Arial" pitchFamily="34" charset="0"/>
              <a:cs typeface="Arial" pitchFamily="34" charset="0"/>
            </a:endParaRPr>
          </a:p>
        </p:txBody>
      </p:sp>
      <p:sp>
        <p:nvSpPr>
          <p:cNvPr id="74" name="Oval 96"/>
          <p:cNvSpPr>
            <a:spLocks noChangeArrowheads="1"/>
          </p:cNvSpPr>
          <p:nvPr/>
        </p:nvSpPr>
        <p:spPr bwMode="auto">
          <a:xfrm>
            <a:off x="6289839" y="3369733"/>
            <a:ext cx="584781" cy="557349"/>
          </a:xfrm>
          <a:prstGeom prst="ellipse">
            <a:avLst/>
          </a:prstGeom>
          <a:solidFill>
            <a:schemeClr val="bg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 8</a:t>
            </a:r>
            <a:endParaRPr kumimoji="0" lang="en-US" sz="4000" b="1" i="0" u="none" strike="noStrike" cap="none" normalizeH="0" baseline="0" smtClean="0">
              <a:ln>
                <a:noFill/>
              </a:ln>
              <a:solidFill>
                <a:schemeClr val="tx1"/>
              </a:solidFill>
              <a:effectLst/>
              <a:latin typeface="Arial" pitchFamily="34" charset="0"/>
              <a:cs typeface="Arial" pitchFamily="34" charset="0"/>
            </a:endParaRPr>
          </a:p>
        </p:txBody>
      </p:sp>
      <p:sp>
        <p:nvSpPr>
          <p:cNvPr id="75" name="Oval 97"/>
          <p:cNvSpPr>
            <a:spLocks noChangeArrowheads="1"/>
          </p:cNvSpPr>
          <p:nvPr/>
        </p:nvSpPr>
        <p:spPr bwMode="auto">
          <a:xfrm>
            <a:off x="7143660" y="3542937"/>
            <a:ext cx="584781" cy="557349"/>
          </a:xfrm>
          <a:prstGeom prst="ellipse">
            <a:avLst/>
          </a:prstGeom>
          <a:solidFill>
            <a:schemeClr val="bg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 9</a:t>
            </a:r>
            <a:endParaRPr kumimoji="0" lang="en-US" sz="4000" b="1" i="0" u="none" strike="noStrike" cap="none" normalizeH="0" baseline="0" smtClean="0">
              <a:ln>
                <a:noFill/>
              </a:ln>
              <a:solidFill>
                <a:schemeClr val="tx1"/>
              </a:solidFill>
              <a:effectLst/>
              <a:latin typeface="Arial" pitchFamily="34" charset="0"/>
              <a:cs typeface="Arial" pitchFamily="34" charset="0"/>
            </a:endParaRPr>
          </a:p>
        </p:txBody>
      </p:sp>
      <p:sp>
        <p:nvSpPr>
          <p:cNvPr id="78" name="Freeform 101"/>
          <p:cNvSpPr>
            <a:spLocks/>
          </p:cNvSpPr>
          <p:nvPr/>
        </p:nvSpPr>
        <p:spPr bwMode="auto">
          <a:xfrm>
            <a:off x="7508132" y="4120606"/>
            <a:ext cx="37564" cy="195459"/>
          </a:xfrm>
          <a:custGeom>
            <a:avLst/>
            <a:gdLst/>
            <a:ahLst/>
            <a:cxnLst>
              <a:cxn ang="0">
                <a:pos x="0" y="0"/>
              </a:cxn>
              <a:cxn ang="0">
                <a:pos x="37" y="202"/>
              </a:cxn>
            </a:cxnLst>
            <a:rect l="0" t="0" r="r" b="b"/>
            <a:pathLst>
              <a:path w="37" h="202">
                <a:moveTo>
                  <a:pt x="0" y="0"/>
                </a:moveTo>
                <a:lnTo>
                  <a:pt x="37" y="202"/>
                </a:lnTo>
              </a:path>
            </a:pathLst>
          </a:custGeom>
          <a:noFill/>
          <a:ln w="9525">
            <a:solidFill>
              <a:srgbClr val="000000"/>
            </a:solidFill>
            <a:round/>
            <a:headEnd type="none" w="sm" len="sm"/>
            <a:tailEnd type="stealth" w="sm" len="sm"/>
          </a:ln>
        </p:spPr>
        <p:txBody>
          <a:bodyPr vert="horz" wrap="square" lIns="91440" tIns="45720" rIns="91440" bIns="45720" numCol="1" anchor="t" anchorCtr="0" compatLnSpc="1">
            <a:prstTxWarp prst="textNoShape">
              <a:avLst/>
            </a:prstTxWarp>
          </a:bodyPr>
          <a:lstStyle/>
          <a:p>
            <a:endParaRPr lang="en-US"/>
          </a:p>
        </p:txBody>
      </p:sp>
      <p:grpSp>
        <p:nvGrpSpPr>
          <p:cNvPr id="91" name="Group 90"/>
          <p:cNvGrpSpPr/>
          <p:nvPr/>
        </p:nvGrpSpPr>
        <p:grpSpPr>
          <a:xfrm>
            <a:off x="1905000" y="2590800"/>
            <a:ext cx="6396038" cy="2786743"/>
            <a:chOff x="1905000" y="2590800"/>
            <a:chExt cx="6396038" cy="2786743"/>
          </a:xfrm>
        </p:grpSpPr>
        <p:sp>
          <p:nvSpPr>
            <p:cNvPr id="37" name="Oval 57"/>
            <p:cNvSpPr>
              <a:spLocks noChangeArrowheads="1"/>
            </p:cNvSpPr>
            <p:nvPr/>
          </p:nvSpPr>
          <p:spPr bwMode="auto">
            <a:xfrm>
              <a:off x="5559879" y="3113314"/>
              <a:ext cx="2741159" cy="2264229"/>
            </a:xfrm>
            <a:prstGeom prst="ellips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Text Box 106"/>
            <p:cNvSpPr txBox="1">
              <a:spLocks noChangeArrowheads="1"/>
            </p:cNvSpPr>
            <p:nvPr/>
          </p:nvSpPr>
          <p:spPr bwMode="auto">
            <a:xfrm>
              <a:off x="6108111" y="2764971"/>
              <a:ext cx="1644695" cy="5225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cs typeface="Arial" pitchFamily="34" charset="0"/>
                </a:rPr>
                <a:t>Subgroup A</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85" name="Oval 108"/>
            <p:cNvSpPr>
              <a:spLocks noChangeArrowheads="1"/>
            </p:cNvSpPr>
            <p:nvPr/>
          </p:nvSpPr>
          <p:spPr bwMode="auto">
            <a:xfrm>
              <a:off x="2635976" y="2590800"/>
              <a:ext cx="3289391" cy="2612571"/>
            </a:xfrm>
            <a:prstGeom prst="ellips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Text Box 109"/>
            <p:cNvSpPr txBox="1">
              <a:spLocks noChangeArrowheads="1"/>
            </p:cNvSpPr>
            <p:nvPr/>
          </p:nvSpPr>
          <p:spPr bwMode="auto">
            <a:xfrm>
              <a:off x="1905000" y="4680857"/>
              <a:ext cx="1644695" cy="576701"/>
            </a:xfrm>
            <a:prstGeom prst="rect">
              <a:avLst/>
            </a:prstGeom>
            <a:solidFill>
              <a:srgbClr val="FFFFFF"/>
            </a:solidFill>
            <a:ln w="9525">
              <a:solidFill>
                <a:srgbClr val="000000"/>
              </a:solidFill>
              <a:miter lim="800000"/>
              <a:headEnd/>
              <a:tailEnd/>
            </a:ln>
          </p:spPr>
          <p:txBody>
            <a:bodyPr vert="horz" wrap="none" lIns="9144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cs typeface="Arial" pitchFamily="34" charset="0"/>
                </a:rPr>
                <a:t>Subgroup B</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down)">
                                      <p:cBhvr>
                                        <p:cTn id="10" dur="500"/>
                                        <p:tgtEl>
                                          <p:spTgt spid="6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00"/>
                                        <p:tgtEl>
                                          <p:spTgt spid="6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down)">
                                      <p:cBhvr>
                                        <p:cTn id="16" dur="5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p:cTn id="21" dur="500" fill="hold"/>
                                        <p:tgtEl>
                                          <p:spTgt spid="58"/>
                                        </p:tgtEl>
                                        <p:attrNameLst>
                                          <p:attrName>ppt_w</p:attrName>
                                        </p:attrNameLst>
                                      </p:cBhvr>
                                      <p:tavLst>
                                        <p:tav tm="0">
                                          <p:val>
                                            <p:fltVal val="0"/>
                                          </p:val>
                                        </p:tav>
                                        <p:tav tm="100000">
                                          <p:val>
                                            <p:strVal val="#ppt_w"/>
                                          </p:val>
                                        </p:tav>
                                      </p:tavLst>
                                    </p:anim>
                                    <p:anim calcmode="lin" valueType="num">
                                      <p:cBhvr>
                                        <p:cTn id="22" dur="500" fill="hold"/>
                                        <p:tgtEl>
                                          <p:spTgt spid="58"/>
                                        </p:tgtEl>
                                        <p:attrNameLst>
                                          <p:attrName>ppt_h</p:attrName>
                                        </p:attrNameLst>
                                      </p:cBhvr>
                                      <p:tavLst>
                                        <p:tav tm="0">
                                          <p:val>
                                            <p:fltVal val="0"/>
                                          </p:val>
                                        </p:tav>
                                        <p:tav tm="100000">
                                          <p:val>
                                            <p:strVal val="#ppt_h"/>
                                          </p:val>
                                        </p:tav>
                                      </p:tavLst>
                                    </p:anim>
                                    <p:anim calcmode="lin" valueType="num">
                                      <p:cBhvr>
                                        <p:cTn id="23" dur="500" fill="hold"/>
                                        <p:tgtEl>
                                          <p:spTgt spid="58"/>
                                        </p:tgtEl>
                                        <p:attrNameLst>
                                          <p:attrName>style.rotation</p:attrName>
                                        </p:attrNameLst>
                                      </p:cBhvr>
                                      <p:tavLst>
                                        <p:tav tm="0">
                                          <p:val>
                                            <p:fltVal val="360"/>
                                          </p:val>
                                        </p:tav>
                                        <p:tav tm="100000">
                                          <p:val>
                                            <p:fltVal val="0"/>
                                          </p:val>
                                        </p:tav>
                                      </p:tavLst>
                                    </p:anim>
                                    <p:animEffect transition="in" filter="fade">
                                      <p:cBhvr>
                                        <p:cTn id="24" dur="500"/>
                                        <p:tgtEl>
                                          <p:spTgt spid="58"/>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 calcmode="lin" valueType="num">
                                      <p:cBhvr>
                                        <p:cTn id="29" dur="500" fill="hold"/>
                                        <p:tgtEl>
                                          <p:spTgt spid="59"/>
                                        </p:tgtEl>
                                        <p:attrNameLst>
                                          <p:attrName>style.rotation</p:attrName>
                                        </p:attrNameLst>
                                      </p:cBhvr>
                                      <p:tavLst>
                                        <p:tav tm="0">
                                          <p:val>
                                            <p:fltVal val="360"/>
                                          </p:val>
                                        </p:tav>
                                        <p:tav tm="100000">
                                          <p:val>
                                            <p:fltVal val="0"/>
                                          </p:val>
                                        </p:tav>
                                      </p:tavLst>
                                    </p:anim>
                                    <p:animEffect transition="in" filter="fade">
                                      <p:cBhvr>
                                        <p:cTn id="30" dur="500"/>
                                        <p:tgtEl>
                                          <p:spTgt spid="59"/>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anim calcmode="lin" valueType="num">
                                      <p:cBhvr>
                                        <p:cTn id="33" dur="500" fill="hold"/>
                                        <p:tgtEl>
                                          <p:spTgt spid="78"/>
                                        </p:tgtEl>
                                        <p:attrNameLst>
                                          <p:attrName>ppt_w</p:attrName>
                                        </p:attrNameLst>
                                      </p:cBhvr>
                                      <p:tavLst>
                                        <p:tav tm="0">
                                          <p:val>
                                            <p:fltVal val="0"/>
                                          </p:val>
                                        </p:tav>
                                        <p:tav tm="100000">
                                          <p:val>
                                            <p:strVal val="#ppt_w"/>
                                          </p:val>
                                        </p:tav>
                                      </p:tavLst>
                                    </p:anim>
                                    <p:anim calcmode="lin" valueType="num">
                                      <p:cBhvr>
                                        <p:cTn id="34" dur="500" fill="hold"/>
                                        <p:tgtEl>
                                          <p:spTgt spid="78"/>
                                        </p:tgtEl>
                                        <p:attrNameLst>
                                          <p:attrName>ppt_h</p:attrName>
                                        </p:attrNameLst>
                                      </p:cBhvr>
                                      <p:tavLst>
                                        <p:tav tm="0">
                                          <p:val>
                                            <p:fltVal val="0"/>
                                          </p:val>
                                        </p:tav>
                                        <p:tav tm="100000">
                                          <p:val>
                                            <p:strVal val="#ppt_h"/>
                                          </p:val>
                                        </p:tav>
                                      </p:tavLst>
                                    </p:anim>
                                    <p:anim calcmode="lin" valueType="num">
                                      <p:cBhvr>
                                        <p:cTn id="35" dur="500" fill="hold"/>
                                        <p:tgtEl>
                                          <p:spTgt spid="78"/>
                                        </p:tgtEl>
                                        <p:attrNameLst>
                                          <p:attrName>style.rotation</p:attrName>
                                        </p:attrNameLst>
                                      </p:cBhvr>
                                      <p:tavLst>
                                        <p:tav tm="0">
                                          <p:val>
                                            <p:fltVal val="360"/>
                                          </p:val>
                                        </p:tav>
                                        <p:tav tm="100000">
                                          <p:val>
                                            <p:fltVal val="0"/>
                                          </p:val>
                                        </p:tav>
                                      </p:tavLst>
                                    </p:anim>
                                    <p:animEffect transition="in" filter="fade">
                                      <p:cBhvr>
                                        <p:cTn id="36" dur="500"/>
                                        <p:tgtEl>
                                          <p:spTgt spid="78"/>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 calcmode="lin" valueType="num">
                                      <p:cBhvr>
                                        <p:cTn id="41" dur="500" fill="hold"/>
                                        <p:tgtEl>
                                          <p:spTgt spid="60"/>
                                        </p:tgtEl>
                                        <p:attrNameLst>
                                          <p:attrName>style.rotation</p:attrName>
                                        </p:attrNameLst>
                                      </p:cBhvr>
                                      <p:tavLst>
                                        <p:tav tm="0">
                                          <p:val>
                                            <p:fltVal val="360"/>
                                          </p:val>
                                        </p:tav>
                                        <p:tav tm="100000">
                                          <p:val>
                                            <p:fltVal val="0"/>
                                          </p:val>
                                        </p:tav>
                                      </p:tavLst>
                                    </p:anim>
                                    <p:animEffect transition="in" filter="fade">
                                      <p:cBhvr>
                                        <p:cTn id="42" dur="500"/>
                                        <p:tgtEl>
                                          <p:spTgt spid="60"/>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 calcmode="lin" valueType="num">
                                      <p:cBhvr>
                                        <p:cTn id="47" dur="500" fill="hold"/>
                                        <p:tgtEl>
                                          <p:spTgt spid="57"/>
                                        </p:tgtEl>
                                        <p:attrNameLst>
                                          <p:attrName>style.rotation</p:attrName>
                                        </p:attrNameLst>
                                      </p:cBhvr>
                                      <p:tavLst>
                                        <p:tav tm="0">
                                          <p:val>
                                            <p:fltVal val="360"/>
                                          </p:val>
                                        </p:tav>
                                        <p:tav tm="100000">
                                          <p:val>
                                            <p:fltVal val="0"/>
                                          </p:val>
                                        </p:tav>
                                      </p:tavLst>
                                    </p:anim>
                                    <p:animEffect transition="in" filter="fade">
                                      <p:cBhvr>
                                        <p:cTn id="48" dur="500"/>
                                        <p:tgtEl>
                                          <p:spTgt spid="57"/>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p:cTn id="53" dur="500" fill="hold"/>
                                        <p:tgtEl>
                                          <p:spTgt spid="55"/>
                                        </p:tgtEl>
                                        <p:attrNameLst>
                                          <p:attrName>ppt_w</p:attrName>
                                        </p:attrNameLst>
                                      </p:cBhvr>
                                      <p:tavLst>
                                        <p:tav tm="0">
                                          <p:val>
                                            <p:fltVal val="0"/>
                                          </p:val>
                                        </p:tav>
                                        <p:tav tm="100000">
                                          <p:val>
                                            <p:strVal val="#ppt_w"/>
                                          </p:val>
                                        </p:tav>
                                      </p:tavLst>
                                    </p:anim>
                                    <p:anim calcmode="lin" valueType="num">
                                      <p:cBhvr>
                                        <p:cTn id="54" dur="500" fill="hold"/>
                                        <p:tgtEl>
                                          <p:spTgt spid="55"/>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p:cTn id="57" dur="500" fill="hold"/>
                                        <p:tgtEl>
                                          <p:spTgt spid="56"/>
                                        </p:tgtEl>
                                        <p:attrNameLst>
                                          <p:attrName>ppt_w</p:attrName>
                                        </p:attrNameLst>
                                      </p:cBhvr>
                                      <p:tavLst>
                                        <p:tav tm="0">
                                          <p:val>
                                            <p:fltVal val="0"/>
                                          </p:val>
                                        </p:tav>
                                        <p:tav tm="100000">
                                          <p:val>
                                            <p:strVal val="#ppt_w"/>
                                          </p:val>
                                        </p:tav>
                                      </p:tavLst>
                                    </p:anim>
                                    <p:anim calcmode="lin" valueType="num">
                                      <p:cBhvr>
                                        <p:cTn id="58" dur="500" fill="hold"/>
                                        <p:tgtEl>
                                          <p:spTgt spid="56"/>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solidFill>
                  <a:schemeClr val="tx1"/>
                </a:solidFill>
                <a:latin typeface="Bodoni MT" pitchFamily="18" charset="0"/>
              </a:rPr>
              <a:t>Key Terms</a:t>
            </a:r>
            <a:endParaRPr lang="en-US" dirty="0">
              <a:solidFill>
                <a:schemeClr val="tx1"/>
              </a:solidFill>
              <a:latin typeface="Bodoni MT" pitchFamily="18" charset="0"/>
            </a:endParaRPr>
          </a:p>
        </p:txBody>
      </p:sp>
      <p:sp>
        <p:nvSpPr>
          <p:cNvPr id="3" name="TextBox 2"/>
          <p:cNvSpPr txBox="1"/>
          <p:nvPr/>
        </p:nvSpPr>
        <p:spPr>
          <a:xfrm>
            <a:off x="304800" y="3962400"/>
            <a:ext cx="1928733" cy="2308324"/>
          </a:xfrm>
          <a:prstGeom prst="rect">
            <a:avLst/>
          </a:prstGeom>
          <a:blipFill>
            <a:blip r:embed="rId3" cstate="print"/>
            <a:tile tx="0" ty="0" sx="100000" sy="100000" flip="none" algn="tl"/>
          </a:blipFill>
        </p:spPr>
        <p:txBody>
          <a:bodyPr wrap="square" rtlCol="0">
            <a:spAutoFit/>
          </a:bodyPr>
          <a:lstStyle/>
          <a:p>
            <a:r>
              <a:rPr lang="en-US" dirty="0" smtClean="0"/>
              <a:t>Nodes</a:t>
            </a:r>
          </a:p>
          <a:p>
            <a:r>
              <a:rPr lang="en-US" dirty="0" smtClean="0"/>
              <a:t>Ties (directed) Density</a:t>
            </a:r>
          </a:p>
          <a:p>
            <a:r>
              <a:rPr lang="en-US" dirty="0" smtClean="0"/>
              <a:t>Degree centrality</a:t>
            </a:r>
          </a:p>
          <a:p>
            <a:pPr marL="115888" indent="-115888">
              <a:buFont typeface="Arial" pitchFamily="34" charset="0"/>
              <a:buChar char="•"/>
            </a:pPr>
            <a:r>
              <a:rPr lang="en-US" dirty="0" err="1" smtClean="0"/>
              <a:t>Outdegree</a:t>
            </a:r>
            <a:endParaRPr lang="en-US" dirty="0" smtClean="0"/>
          </a:p>
          <a:p>
            <a:pPr marL="115888" indent="-115888">
              <a:buFont typeface="Arial" pitchFamily="34" charset="0"/>
              <a:buChar char="•"/>
            </a:pPr>
            <a:r>
              <a:rPr lang="en-US" dirty="0" err="1" smtClean="0"/>
              <a:t>Indegree</a:t>
            </a:r>
            <a:endParaRPr lang="en-US" dirty="0" smtClean="0"/>
          </a:p>
          <a:p>
            <a:r>
              <a:rPr lang="en-US" dirty="0" err="1" smtClean="0"/>
              <a:t>Betweenness</a:t>
            </a:r>
            <a:endParaRPr lang="en-US" dirty="0" smtClean="0"/>
          </a:p>
          <a:p>
            <a:r>
              <a:rPr lang="en-US" dirty="0" smtClean="0"/>
              <a:t>Closeness</a:t>
            </a:r>
            <a:endParaRPr lang="en-US" dirty="0"/>
          </a:p>
        </p:txBody>
      </p:sp>
      <p:grpSp>
        <p:nvGrpSpPr>
          <p:cNvPr id="4" name="Group 56"/>
          <p:cNvGrpSpPr>
            <a:grpSpLocks/>
          </p:cNvGrpSpPr>
          <p:nvPr/>
        </p:nvGrpSpPr>
        <p:grpSpPr bwMode="auto">
          <a:xfrm>
            <a:off x="2514600" y="609600"/>
            <a:ext cx="6396038" cy="6096000"/>
            <a:chOff x="2700" y="2160"/>
            <a:chExt cx="6300" cy="6300"/>
          </a:xfrm>
        </p:grpSpPr>
        <p:sp>
          <p:nvSpPr>
            <p:cNvPr id="209977" name="Oval 57"/>
            <p:cNvSpPr>
              <a:spLocks noChangeArrowheads="1"/>
            </p:cNvSpPr>
            <p:nvPr/>
          </p:nvSpPr>
          <p:spPr bwMode="auto">
            <a:xfrm>
              <a:off x="6300" y="2700"/>
              <a:ext cx="2700" cy="2340"/>
            </a:xfrm>
            <a:prstGeom prst="ellips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78" name="Freeform 58"/>
            <p:cNvSpPr>
              <a:spLocks/>
            </p:cNvSpPr>
            <p:nvPr/>
          </p:nvSpPr>
          <p:spPr bwMode="auto">
            <a:xfrm>
              <a:off x="4506" y="6568"/>
              <a:ext cx="1508" cy="885"/>
            </a:xfrm>
            <a:custGeom>
              <a:avLst/>
              <a:gdLst/>
              <a:ahLst/>
              <a:cxnLst>
                <a:cxn ang="0">
                  <a:pos x="0" y="0"/>
                </a:cxn>
                <a:cxn ang="0">
                  <a:pos x="1508" y="885"/>
                </a:cxn>
              </a:cxnLst>
              <a:rect l="0" t="0" r="r" b="b"/>
              <a:pathLst>
                <a:path w="1508" h="885">
                  <a:moveTo>
                    <a:pt x="0" y="0"/>
                  </a:moveTo>
                  <a:lnTo>
                    <a:pt x="1508" y="885"/>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09979" name="Freeform 59"/>
            <p:cNvSpPr>
              <a:spLocks/>
            </p:cNvSpPr>
            <p:nvPr/>
          </p:nvSpPr>
          <p:spPr bwMode="auto">
            <a:xfrm>
              <a:off x="5016" y="6133"/>
              <a:ext cx="390" cy="1613"/>
            </a:xfrm>
            <a:custGeom>
              <a:avLst/>
              <a:gdLst/>
              <a:ahLst/>
              <a:cxnLst>
                <a:cxn ang="0">
                  <a:pos x="0" y="0"/>
                </a:cxn>
                <a:cxn ang="0">
                  <a:pos x="390" y="1613"/>
                </a:cxn>
              </a:cxnLst>
              <a:rect l="0" t="0" r="r" b="b"/>
              <a:pathLst>
                <a:path w="390" h="1613">
                  <a:moveTo>
                    <a:pt x="0" y="0"/>
                  </a:moveTo>
                  <a:lnTo>
                    <a:pt x="390" y="1613"/>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09980" name="Freeform 60"/>
            <p:cNvSpPr>
              <a:spLocks/>
            </p:cNvSpPr>
            <p:nvPr/>
          </p:nvSpPr>
          <p:spPr bwMode="auto">
            <a:xfrm>
              <a:off x="4379" y="6778"/>
              <a:ext cx="1815" cy="458"/>
            </a:xfrm>
            <a:custGeom>
              <a:avLst/>
              <a:gdLst/>
              <a:ahLst/>
              <a:cxnLst>
                <a:cxn ang="0">
                  <a:pos x="0" y="458"/>
                </a:cxn>
                <a:cxn ang="0">
                  <a:pos x="1815" y="0"/>
                </a:cxn>
              </a:cxnLst>
              <a:rect l="0" t="0" r="r" b="b"/>
              <a:pathLst>
                <a:path w="1815" h="458">
                  <a:moveTo>
                    <a:pt x="0" y="458"/>
                  </a:moveTo>
                  <a:lnTo>
                    <a:pt x="1815" y="0"/>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09981" name="Freeform 61"/>
            <p:cNvSpPr>
              <a:spLocks/>
            </p:cNvSpPr>
            <p:nvPr/>
          </p:nvSpPr>
          <p:spPr bwMode="auto">
            <a:xfrm>
              <a:off x="4776" y="6238"/>
              <a:ext cx="960" cy="1455"/>
            </a:xfrm>
            <a:custGeom>
              <a:avLst/>
              <a:gdLst/>
              <a:ahLst/>
              <a:cxnLst>
                <a:cxn ang="0">
                  <a:pos x="960" y="0"/>
                </a:cxn>
                <a:cxn ang="0">
                  <a:pos x="0" y="1455"/>
                </a:cxn>
              </a:cxnLst>
              <a:rect l="0" t="0" r="r" b="b"/>
              <a:pathLst>
                <a:path w="960" h="1455">
                  <a:moveTo>
                    <a:pt x="960" y="0"/>
                  </a:moveTo>
                  <a:lnTo>
                    <a:pt x="0" y="1455"/>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09982" name="Freeform 62"/>
            <p:cNvSpPr>
              <a:spLocks/>
            </p:cNvSpPr>
            <p:nvPr/>
          </p:nvSpPr>
          <p:spPr bwMode="auto">
            <a:xfrm>
              <a:off x="4266" y="7551"/>
              <a:ext cx="165" cy="172"/>
            </a:xfrm>
            <a:custGeom>
              <a:avLst/>
              <a:gdLst/>
              <a:ahLst/>
              <a:cxnLst>
                <a:cxn ang="0">
                  <a:pos x="0" y="0"/>
                </a:cxn>
                <a:cxn ang="0">
                  <a:pos x="165" y="172"/>
                </a:cxn>
              </a:cxnLst>
              <a:rect l="0" t="0" r="r" b="b"/>
              <a:pathLst>
                <a:path w="165" h="172">
                  <a:moveTo>
                    <a:pt x="0" y="0"/>
                  </a:moveTo>
                  <a:lnTo>
                    <a:pt x="165" y="172"/>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09983" name="Freeform 63"/>
            <p:cNvSpPr>
              <a:spLocks/>
            </p:cNvSpPr>
            <p:nvPr/>
          </p:nvSpPr>
          <p:spPr bwMode="auto">
            <a:xfrm>
              <a:off x="4904" y="7978"/>
              <a:ext cx="315" cy="53"/>
            </a:xfrm>
            <a:custGeom>
              <a:avLst/>
              <a:gdLst/>
              <a:ahLst/>
              <a:cxnLst>
                <a:cxn ang="0">
                  <a:pos x="0" y="0"/>
                </a:cxn>
                <a:cxn ang="0">
                  <a:pos x="315" y="53"/>
                </a:cxn>
              </a:cxnLst>
              <a:rect l="0" t="0" r="r" b="b"/>
              <a:pathLst>
                <a:path w="315" h="53">
                  <a:moveTo>
                    <a:pt x="0" y="0"/>
                  </a:moveTo>
                  <a:lnTo>
                    <a:pt x="315" y="53"/>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09984" name="Freeform 64"/>
            <p:cNvSpPr>
              <a:spLocks/>
            </p:cNvSpPr>
            <p:nvPr/>
          </p:nvSpPr>
          <p:spPr bwMode="auto">
            <a:xfrm>
              <a:off x="5759" y="7738"/>
              <a:ext cx="262" cy="150"/>
            </a:xfrm>
            <a:custGeom>
              <a:avLst/>
              <a:gdLst/>
              <a:ahLst/>
              <a:cxnLst>
                <a:cxn ang="0">
                  <a:pos x="0" y="150"/>
                </a:cxn>
                <a:cxn ang="0">
                  <a:pos x="262" y="0"/>
                </a:cxn>
              </a:cxnLst>
              <a:rect l="0" t="0" r="r" b="b"/>
              <a:pathLst>
                <a:path w="262" h="150">
                  <a:moveTo>
                    <a:pt x="0" y="150"/>
                  </a:moveTo>
                  <a:lnTo>
                    <a:pt x="262" y="0"/>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09985" name="Freeform 65"/>
            <p:cNvSpPr>
              <a:spLocks/>
            </p:cNvSpPr>
            <p:nvPr/>
          </p:nvSpPr>
          <p:spPr bwMode="auto">
            <a:xfrm>
              <a:off x="6344" y="6951"/>
              <a:ext cx="60" cy="367"/>
            </a:xfrm>
            <a:custGeom>
              <a:avLst/>
              <a:gdLst/>
              <a:ahLst/>
              <a:cxnLst>
                <a:cxn ang="0">
                  <a:pos x="60" y="0"/>
                </a:cxn>
                <a:cxn ang="0">
                  <a:pos x="0" y="367"/>
                </a:cxn>
              </a:cxnLst>
              <a:rect l="0" t="0" r="r" b="b"/>
              <a:pathLst>
                <a:path w="60" h="367">
                  <a:moveTo>
                    <a:pt x="60" y="0"/>
                  </a:moveTo>
                  <a:lnTo>
                    <a:pt x="0" y="367"/>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09986" name="Freeform 66"/>
            <p:cNvSpPr>
              <a:spLocks/>
            </p:cNvSpPr>
            <p:nvPr/>
          </p:nvSpPr>
          <p:spPr bwMode="auto">
            <a:xfrm>
              <a:off x="6029" y="6208"/>
              <a:ext cx="247" cy="240"/>
            </a:xfrm>
            <a:custGeom>
              <a:avLst/>
              <a:gdLst/>
              <a:ahLst/>
              <a:cxnLst>
                <a:cxn ang="0">
                  <a:pos x="0" y="0"/>
                </a:cxn>
                <a:cxn ang="0">
                  <a:pos x="247" y="240"/>
                </a:cxn>
              </a:cxnLst>
              <a:rect l="0" t="0" r="r" b="b"/>
              <a:pathLst>
                <a:path w="247" h="240">
                  <a:moveTo>
                    <a:pt x="0" y="0"/>
                  </a:moveTo>
                  <a:lnTo>
                    <a:pt x="247" y="240"/>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09987" name="Freeform 67"/>
            <p:cNvSpPr>
              <a:spLocks/>
            </p:cNvSpPr>
            <p:nvPr/>
          </p:nvSpPr>
          <p:spPr bwMode="auto">
            <a:xfrm>
              <a:off x="5264" y="5871"/>
              <a:ext cx="307" cy="75"/>
            </a:xfrm>
            <a:custGeom>
              <a:avLst/>
              <a:gdLst/>
              <a:ahLst/>
              <a:cxnLst>
                <a:cxn ang="0">
                  <a:pos x="307" y="75"/>
                </a:cxn>
                <a:cxn ang="0">
                  <a:pos x="0" y="0"/>
                </a:cxn>
              </a:cxnLst>
              <a:rect l="0" t="0" r="r" b="b"/>
              <a:pathLst>
                <a:path w="307" h="75">
                  <a:moveTo>
                    <a:pt x="307" y="75"/>
                  </a:moveTo>
                  <a:lnTo>
                    <a:pt x="0" y="0"/>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09988" name="Freeform 68"/>
            <p:cNvSpPr>
              <a:spLocks/>
            </p:cNvSpPr>
            <p:nvPr/>
          </p:nvSpPr>
          <p:spPr bwMode="auto">
            <a:xfrm>
              <a:off x="4424" y="5998"/>
              <a:ext cx="285" cy="203"/>
            </a:xfrm>
            <a:custGeom>
              <a:avLst/>
              <a:gdLst/>
              <a:ahLst/>
              <a:cxnLst>
                <a:cxn ang="0">
                  <a:pos x="285" y="0"/>
                </a:cxn>
                <a:cxn ang="0">
                  <a:pos x="0" y="203"/>
                </a:cxn>
              </a:cxnLst>
              <a:rect l="0" t="0" r="r" b="b"/>
              <a:pathLst>
                <a:path w="285" h="203">
                  <a:moveTo>
                    <a:pt x="285" y="0"/>
                  </a:moveTo>
                  <a:lnTo>
                    <a:pt x="0" y="203"/>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09989" name="Freeform 69"/>
            <p:cNvSpPr>
              <a:spLocks/>
            </p:cNvSpPr>
            <p:nvPr/>
          </p:nvSpPr>
          <p:spPr bwMode="auto">
            <a:xfrm>
              <a:off x="4109" y="6711"/>
              <a:ext cx="45" cy="292"/>
            </a:xfrm>
            <a:custGeom>
              <a:avLst/>
              <a:gdLst/>
              <a:ahLst/>
              <a:cxnLst>
                <a:cxn ang="0">
                  <a:pos x="45" y="0"/>
                </a:cxn>
                <a:cxn ang="0">
                  <a:pos x="0" y="292"/>
                </a:cxn>
              </a:cxnLst>
              <a:rect l="0" t="0" r="r" b="b"/>
              <a:pathLst>
                <a:path w="45" h="292">
                  <a:moveTo>
                    <a:pt x="45" y="0"/>
                  </a:moveTo>
                  <a:lnTo>
                    <a:pt x="0" y="292"/>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09990" name="Oval 70"/>
            <p:cNvSpPr>
              <a:spLocks noChangeArrowheads="1"/>
            </p:cNvSpPr>
            <p:nvPr/>
          </p:nvSpPr>
          <p:spPr bwMode="auto">
            <a:xfrm>
              <a:off x="5976" y="7306"/>
              <a:ext cx="576" cy="57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accent2">
                      <a:lumMod val="50000"/>
                    </a:schemeClr>
                  </a:solidFill>
                  <a:effectLst/>
                  <a:latin typeface="Calibri" pitchFamily="34" charset="0"/>
                  <a:cs typeface="Arial" pitchFamily="34" charset="0"/>
                </a:rPr>
                <a:t>14</a:t>
              </a:r>
              <a:endParaRPr kumimoji="0" lang="en-US" sz="4000" b="1" i="0" u="none" strike="noStrike" cap="none" normalizeH="0" baseline="0" smtClean="0">
                <a:ln>
                  <a:noFill/>
                </a:ln>
                <a:solidFill>
                  <a:schemeClr val="accent2">
                    <a:lumMod val="50000"/>
                  </a:schemeClr>
                </a:solidFill>
                <a:effectLst/>
                <a:latin typeface="Arial" pitchFamily="34" charset="0"/>
                <a:cs typeface="Arial" pitchFamily="34" charset="0"/>
              </a:endParaRPr>
            </a:p>
          </p:txBody>
        </p:sp>
        <p:sp>
          <p:nvSpPr>
            <p:cNvPr id="209991" name="Oval 71"/>
            <p:cNvSpPr>
              <a:spLocks noChangeArrowheads="1"/>
            </p:cNvSpPr>
            <p:nvPr/>
          </p:nvSpPr>
          <p:spPr bwMode="auto">
            <a:xfrm>
              <a:off x="4332" y="7673"/>
              <a:ext cx="576" cy="54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accent2">
                      <a:lumMod val="50000"/>
                    </a:schemeClr>
                  </a:solidFill>
                  <a:effectLst/>
                  <a:latin typeface="Calibri" pitchFamily="34" charset="0"/>
                  <a:cs typeface="Arial" pitchFamily="34" charset="0"/>
                </a:rPr>
                <a:t>16</a:t>
              </a:r>
              <a:endParaRPr kumimoji="0" lang="en-US" sz="4000" b="1" i="0" u="none" strike="noStrike" cap="none" normalizeH="0" baseline="0" smtClean="0">
                <a:ln>
                  <a:noFill/>
                </a:ln>
                <a:solidFill>
                  <a:schemeClr val="accent2">
                    <a:lumMod val="50000"/>
                  </a:schemeClr>
                </a:solidFill>
                <a:effectLst/>
                <a:latin typeface="Arial" pitchFamily="34" charset="0"/>
                <a:cs typeface="Arial" pitchFamily="34" charset="0"/>
              </a:endParaRPr>
            </a:p>
          </p:txBody>
        </p:sp>
        <p:sp>
          <p:nvSpPr>
            <p:cNvPr id="209993" name="Oval 73"/>
            <p:cNvSpPr>
              <a:spLocks noChangeArrowheads="1"/>
            </p:cNvSpPr>
            <p:nvPr/>
          </p:nvSpPr>
          <p:spPr bwMode="auto">
            <a:xfrm>
              <a:off x="3816" y="7018"/>
              <a:ext cx="576" cy="57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accent2">
                      <a:lumMod val="50000"/>
                    </a:schemeClr>
                  </a:solidFill>
                  <a:effectLst/>
                  <a:latin typeface="Calibri" pitchFamily="34" charset="0"/>
                  <a:cs typeface="Arial" pitchFamily="34" charset="0"/>
                </a:rPr>
                <a:t>17</a:t>
              </a:r>
              <a:endParaRPr kumimoji="0" lang="en-US" sz="4000" b="1" i="0" u="none" strike="noStrike" cap="none" normalizeH="0" baseline="0" smtClean="0">
                <a:ln>
                  <a:noFill/>
                </a:ln>
                <a:solidFill>
                  <a:schemeClr val="accent2">
                    <a:lumMod val="50000"/>
                  </a:schemeClr>
                </a:solidFill>
                <a:effectLst/>
                <a:latin typeface="Arial" pitchFamily="34" charset="0"/>
                <a:cs typeface="Arial" pitchFamily="34" charset="0"/>
              </a:endParaRPr>
            </a:p>
          </p:txBody>
        </p:sp>
        <p:sp>
          <p:nvSpPr>
            <p:cNvPr id="209994" name="Oval 74"/>
            <p:cNvSpPr>
              <a:spLocks noChangeArrowheads="1"/>
            </p:cNvSpPr>
            <p:nvPr/>
          </p:nvSpPr>
          <p:spPr bwMode="auto">
            <a:xfrm>
              <a:off x="5208" y="7738"/>
              <a:ext cx="576" cy="57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accent2">
                      <a:lumMod val="50000"/>
                    </a:schemeClr>
                  </a:solidFill>
                  <a:effectLst/>
                  <a:latin typeface="Calibri" pitchFamily="34" charset="0"/>
                  <a:cs typeface="Arial" pitchFamily="34" charset="0"/>
                </a:rPr>
                <a:t>15</a:t>
              </a:r>
              <a:endParaRPr kumimoji="0" lang="en-US" sz="4000" b="1" i="0" u="none" strike="noStrike" cap="none" normalizeH="0" baseline="0" smtClean="0">
                <a:ln>
                  <a:noFill/>
                </a:ln>
                <a:solidFill>
                  <a:schemeClr val="accent2">
                    <a:lumMod val="50000"/>
                  </a:schemeClr>
                </a:solidFill>
                <a:effectLst/>
                <a:latin typeface="Arial" pitchFamily="34" charset="0"/>
                <a:cs typeface="Arial" pitchFamily="34" charset="0"/>
              </a:endParaRPr>
            </a:p>
          </p:txBody>
        </p:sp>
        <p:sp>
          <p:nvSpPr>
            <p:cNvPr id="209996" name="Freeform 76"/>
            <p:cNvSpPr>
              <a:spLocks/>
            </p:cNvSpPr>
            <p:nvPr/>
          </p:nvSpPr>
          <p:spPr bwMode="auto">
            <a:xfrm>
              <a:off x="6000" y="5325"/>
              <a:ext cx="180" cy="390"/>
            </a:xfrm>
            <a:custGeom>
              <a:avLst/>
              <a:gdLst/>
              <a:ahLst/>
              <a:cxnLst>
                <a:cxn ang="0">
                  <a:pos x="0" y="390"/>
                </a:cxn>
                <a:cxn ang="0">
                  <a:pos x="180" y="0"/>
                </a:cxn>
              </a:cxnLst>
              <a:rect l="0" t="0" r="r" b="b"/>
              <a:pathLst>
                <a:path w="180" h="390">
                  <a:moveTo>
                    <a:pt x="0" y="390"/>
                  </a:moveTo>
                  <a:lnTo>
                    <a:pt x="180" y="0"/>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09997" name="Freeform 77"/>
            <p:cNvSpPr>
              <a:spLocks/>
            </p:cNvSpPr>
            <p:nvPr/>
          </p:nvSpPr>
          <p:spPr bwMode="auto">
            <a:xfrm>
              <a:off x="6411" y="4183"/>
              <a:ext cx="315" cy="548"/>
            </a:xfrm>
            <a:custGeom>
              <a:avLst/>
              <a:gdLst/>
              <a:ahLst/>
              <a:cxnLst>
                <a:cxn ang="0">
                  <a:pos x="0" y="548"/>
                </a:cxn>
                <a:cxn ang="0">
                  <a:pos x="315" y="0"/>
                </a:cxn>
              </a:cxnLst>
              <a:rect l="0" t="0" r="r" b="b"/>
              <a:pathLst>
                <a:path w="315" h="548">
                  <a:moveTo>
                    <a:pt x="0" y="548"/>
                  </a:moveTo>
                  <a:lnTo>
                    <a:pt x="315" y="0"/>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09998" name="Freeform 78"/>
            <p:cNvSpPr>
              <a:spLocks/>
            </p:cNvSpPr>
            <p:nvPr/>
          </p:nvSpPr>
          <p:spPr bwMode="auto">
            <a:xfrm>
              <a:off x="5541" y="4551"/>
              <a:ext cx="480" cy="300"/>
            </a:xfrm>
            <a:custGeom>
              <a:avLst/>
              <a:gdLst/>
              <a:ahLst/>
              <a:cxnLst>
                <a:cxn ang="0">
                  <a:pos x="480" y="300"/>
                </a:cxn>
                <a:cxn ang="0">
                  <a:pos x="0" y="0"/>
                </a:cxn>
              </a:cxnLst>
              <a:rect l="0" t="0" r="r" b="b"/>
              <a:pathLst>
                <a:path w="480" h="300">
                  <a:moveTo>
                    <a:pt x="480" y="300"/>
                  </a:moveTo>
                  <a:lnTo>
                    <a:pt x="0" y="0"/>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09999" name="Freeform 79"/>
            <p:cNvSpPr>
              <a:spLocks/>
            </p:cNvSpPr>
            <p:nvPr/>
          </p:nvSpPr>
          <p:spPr bwMode="auto">
            <a:xfrm>
              <a:off x="7124" y="4176"/>
              <a:ext cx="203" cy="160"/>
            </a:xfrm>
            <a:custGeom>
              <a:avLst/>
              <a:gdLst/>
              <a:ahLst/>
              <a:cxnLst>
                <a:cxn ang="0">
                  <a:pos x="203" y="160"/>
                </a:cxn>
                <a:cxn ang="0">
                  <a:pos x="0" y="0"/>
                </a:cxn>
              </a:cxnLst>
              <a:rect l="0" t="0" r="r" b="b"/>
              <a:pathLst>
                <a:path w="203" h="160">
                  <a:moveTo>
                    <a:pt x="203" y="160"/>
                  </a:moveTo>
                  <a:lnTo>
                    <a:pt x="0" y="0"/>
                  </a:lnTo>
                </a:path>
              </a:pathLst>
            </a:custGeom>
            <a:noFill/>
            <a:ln w="9525">
              <a:solidFill>
                <a:srgbClr val="000000"/>
              </a:solidFill>
              <a:round/>
              <a:headEnd type="none"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10000" name="Freeform 80"/>
            <p:cNvSpPr>
              <a:spLocks/>
            </p:cNvSpPr>
            <p:nvPr/>
          </p:nvSpPr>
          <p:spPr bwMode="auto">
            <a:xfrm>
              <a:off x="7049" y="3508"/>
              <a:ext cx="105" cy="173"/>
            </a:xfrm>
            <a:custGeom>
              <a:avLst/>
              <a:gdLst/>
              <a:ahLst/>
              <a:cxnLst>
                <a:cxn ang="0">
                  <a:pos x="0" y="173"/>
                </a:cxn>
                <a:cxn ang="0">
                  <a:pos x="105" y="0"/>
                </a:cxn>
              </a:cxnLst>
              <a:rect l="0" t="0" r="r" b="b"/>
              <a:pathLst>
                <a:path w="105" h="173">
                  <a:moveTo>
                    <a:pt x="0" y="173"/>
                  </a:moveTo>
                  <a:lnTo>
                    <a:pt x="105" y="0"/>
                  </a:lnTo>
                </a:path>
              </a:pathLst>
            </a:custGeom>
            <a:noFill/>
            <a:ln w="9525">
              <a:solidFill>
                <a:srgbClr val="000000"/>
              </a:solidFill>
              <a:round/>
              <a:headEnd type="none"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10001" name="Freeform 81"/>
            <p:cNvSpPr>
              <a:spLocks/>
            </p:cNvSpPr>
            <p:nvPr/>
          </p:nvSpPr>
          <p:spPr bwMode="auto">
            <a:xfrm>
              <a:off x="7649" y="3343"/>
              <a:ext cx="210" cy="45"/>
            </a:xfrm>
            <a:custGeom>
              <a:avLst/>
              <a:gdLst/>
              <a:ahLst/>
              <a:cxnLst>
                <a:cxn ang="0">
                  <a:pos x="0" y="0"/>
                </a:cxn>
                <a:cxn ang="0">
                  <a:pos x="210" y="45"/>
                </a:cxn>
              </a:cxnLst>
              <a:rect l="0" t="0" r="r" b="b"/>
              <a:pathLst>
                <a:path w="210" h="45">
                  <a:moveTo>
                    <a:pt x="0" y="0"/>
                  </a:moveTo>
                  <a:lnTo>
                    <a:pt x="210" y="45"/>
                  </a:lnTo>
                </a:path>
              </a:pathLst>
            </a:custGeom>
            <a:noFill/>
            <a:ln w="9525">
              <a:solidFill>
                <a:srgbClr val="000000"/>
              </a:solidFill>
              <a:round/>
              <a:headEnd type="none"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10002" name="Freeform 82"/>
            <p:cNvSpPr>
              <a:spLocks/>
            </p:cNvSpPr>
            <p:nvPr/>
          </p:nvSpPr>
          <p:spPr bwMode="auto">
            <a:xfrm>
              <a:off x="7791" y="4307"/>
              <a:ext cx="194" cy="116"/>
            </a:xfrm>
            <a:custGeom>
              <a:avLst/>
              <a:gdLst/>
              <a:ahLst/>
              <a:cxnLst>
                <a:cxn ang="0">
                  <a:pos x="194" y="0"/>
                </a:cxn>
                <a:cxn ang="0">
                  <a:pos x="0" y="116"/>
                </a:cxn>
              </a:cxnLst>
              <a:rect l="0" t="0" r="r" b="b"/>
              <a:pathLst>
                <a:path w="194" h="116">
                  <a:moveTo>
                    <a:pt x="194" y="0"/>
                  </a:moveTo>
                  <a:lnTo>
                    <a:pt x="0" y="116"/>
                  </a:lnTo>
                </a:path>
              </a:pathLst>
            </a:custGeom>
            <a:noFill/>
            <a:ln w="9525">
              <a:solidFill>
                <a:srgbClr val="000000"/>
              </a:solidFill>
              <a:round/>
              <a:headEnd type="none"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10003" name="Freeform 83"/>
            <p:cNvSpPr>
              <a:spLocks/>
            </p:cNvSpPr>
            <p:nvPr/>
          </p:nvSpPr>
          <p:spPr bwMode="auto">
            <a:xfrm>
              <a:off x="4544" y="3088"/>
              <a:ext cx="600" cy="1080"/>
            </a:xfrm>
            <a:custGeom>
              <a:avLst/>
              <a:gdLst/>
              <a:ahLst/>
              <a:cxnLst>
                <a:cxn ang="0">
                  <a:pos x="0" y="0"/>
                </a:cxn>
                <a:cxn ang="0">
                  <a:pos x="600" y="1080"/>
                </a:cxn>
              </a:cxnLst>
              <a:rect l="0" t="0" r="r" b="b"/>
              <a:pathLst>
                <a:path w="600" h="1080">
                  <a:moveTo>
                    <a:pt x="0" y="0"/>
                  </a:moveTo>
                  <a:lnTo>
                    <a:pt x="600" y="1080"/>
                  </a:lnTo>
                </a:path>
              </a:pathLst>
            </a:custGeom>
            <a:noFill/>
            <a:ln w="9525">
              <a:solidFill>
                <a:srgbClr val="000000"/>
              </a:solidFill>
              <a:round/>
              <a:headEnd type="stealth" w="sm" len="sm"/>
              <a:tailEnd type="none" w="sm" len="sm"/>
            </a:ln>
          </p:spPr>
          <p:txBody>
            <a:bodyPr vert="horz" wrap="square" lIns="91440" tIns="45720" rIns="91440" bIns="45720" numCol="1" anchor="t" anchorCtr="0" compatLnSpc="1">
              <a:prstTxWarp prst="textNoShape">
                <a:avLst/>
              </a:prstTxWarp>
            </a:bodyPr>
            <a:lstStyle/>
            <a:p>
              <a:endParaRPr lang="en-US"/>
            </a:p>
          </p:txBody>
        </p:sp>
        <p:sp>
          <p:nvSpPr>
            <p:cNvPr id="210004" name="Freeform 84"/>
            <p:cNvSpPr>
              <a:spLocks/>
            </p:cNvSpPr>
            <p:nvPr/>
          </p:nvSpPr>
          <p:spPr bwMode="auto">
            <a:xfrm>
              <a:off x="5346" y="3516"/>
              <a:ext cx="465" cy="637"/>
            </a:xfrm>
            <a:custGeom>
              <a:avLst/>
              <a:gdLst/>
              <a:ahLst/>
              <a:cxnLst>
                <a:cxn ang="0">
                  <a:pos x="465" y="0"/>
                </a:cxn>
                <a:cxn ang="0">
                  <a:pos x="0" y="637"/>
                </a:cxn>
              </a:cxnLst>
              <a:rect l="0" t="0" r="r" b="b"/>
              <a:pathLst>
                <a:path w="465" h="637">
                  <a:moveTo>
                    <a:pt x="465" y="0"/>
                  </a:moveTo>
                  <a:lnTo>
                    <a:pt x="0" y="637"/>
                  </a:lnTo>
                </a:path>
              </a:pathLst>
            </a:custGeom>
            <a:noFill/>
            <a:ln w="9525">
              <a:solidFill>
                <a:srgbClr val="000000"/>
              </a:solidFill>
              <a:round/>
              <a:headEnd type="stealth" w="sm" len="sm"/>
              <a:tailEnd type="none" w="sm" len="sm"/>
            </a:ln>
          </p:spPr>
          <p:txBody>
            <a:bodyPr vert="horz" wrap="square" lIns="91440" tIns="45720" rIns="91440" bIns="45720" numCol="1" anchor="t" anchorCtr="0" compatLnSpc="1">
              <a:prstTxWarp prst="textNoShape">
                <a:avLst/>
              </a:prstTxWarp>
            </a:bodyPr>
            <a:lstStyle/>
            <a:p>
              <a:endParaRPr lang="en-US"/>
            </a:p>
          </p:txBody>
        </p:sp>
        <p:sp>
          <p:nvSpPr>
            <p:cNvPr id="210005" name="Freeform 85"/>
            <p:cNvSpPr>
              <a:spLocks/>
            </p:cNvSpPr>
            <p:nvPr/>
          </p:nvSpPr>
          <p:spPr bwMode="auto">
            <a:xfrm>
              <a:off x="5196" y="3013"/>
              <a:ext cx="53" cy="1125"/>
            </a:xfrm>
            <a:custGeom>
              <a:avLst/>
              <a:gdLst/>
              <a:ahLst/>
              <a:cxnLst>
                <a:cxn ang="0">
                  <a:pos x="0" y="0"/>
                </a:cxn>
                <a:cxn ang="0">
                  <a:pos x="53" y="1125"/>
                </a:cxn>
              </a:cxnLst>
              <a:rect l="0" t="0" r="r" b="b"/>
              <a:pathLst>
                <a:path w="53" h="1125">
                  <a:moveTo>
                    <a:pt x="0" y="0"/>
                  </a:moveTo>
                  <a:lnTo>
                    <a:pt x="53" y="1125"/>
                  </a:lnTo>
                </a:path>
              </a:pathLst>
            </a:custGeom>
            <a:noFill/>
            <a:ln w="9525">
              <a:solidFill>
                <a:srgbClr val="000000"/>
              </a:solidFill>
              <a:round/>
              <a:headEnd type="stealth" w="sm" len="sm"/>
              <a:tailEnd type="none" w="sm" len="sm"/>
            </a:ln>
          </p:spPr>
          <p:txBody>
            <a:bodyPr vert="horz" wrap="square" lIns="91440" tIns="45720" rIns="91440" bIns="45720" numCol="1" anchor="t" anchorCtr="0" compatLnSpc="1">
              <a:prstTxWarp prst="textNoShape">
                <a:avLst/>
              </a:prstTxWarp>
            </a:bodyPr>
            <a:lstStyle/>
            <a:p>
              <a:endParaRPr lang="en-US"/>
            </a:p>
          </p:txBody>
        </p:sp>
        <p:sp>
          <p:nvSpPr>
            <p:cNvPr id="210006" name="Freeform 86"/>
            <p:cNvSpPr>
              <a:spLocks/>
            </p:cNvSpPr>
            <p:nvPr/>
          </p:nvSpPr>
          <p:spPr bwMode="auto">
            <a:xfrm>
              <a:off x="4244" y="3628"/>
              <a:ext cx="787" cy="623"/>
            </a:xfrm>
            <a:custGeom>
              <a:avLst/>
              <a:gdLst/>
              <a:ahLst/>
              <a:cxnLst>
                <a:cxn ang="0">
                  <a:pos x="0" y="0"/>
                </a:cxn>
                <a:cxn ang="0">
                  <a:pos x="787" y="623"/>
                </a:cxn>
              </a:cxnLst>
              <a:rect l="0" t="0" r="r" b="b"/>
              <a:pathLst>
                <a:path w="787" h="623">
                  <a:moveTo>
                    <a:pt x="0" y="0"/>
                  </a:moveTo>
                  <a:lnTo>
                    <a:pt x="787" y="623"/>
                  </a:lnTo>
                </a:path>
              </a:pathLst>
            </a:custGeom>
            <a:noFill/>
            <a:ln w="9525">
              <a:solidFill>
                <a:srgbClr val="000000"/>
              </a:solidFill>
              <a:round/>
              <a:headEnd type="stealth" w="sm" len="sm"/>
              <a:tailEnd type="none" w="sm" len="sm"/>
            </a:ln>
          </p:spPr>
          <p:txBody>
            <a:bodyPr vert="horz" wrap="square" lIns="91440" tIns="45720" rIns="91440" bIns="45720" numCol="1" anchor="t" anchorCtr="0" compatLnSpc="1">
              <a:prstTxWarp prst="textNoShape">
                <a:avLst/>
              </a:prstTxWarp>
            </a:bodyPr>
            <a:lstStyle/>
            <a:p>
              <a:endParaRPr lang="en-US"/>
            </a:p>
          </p:txBody>
        </p:sp>
        <p:sp>
          <p:nvSpPr>
            <p:cNvPr id="210007" name="Oval 87"/>
            <p:cNvSpPr>
              <a:spLocks noChangeArrowheads="1"/>
            </p:cNvSpPr>
            <p:nvPr/>
          </p:nvSpPr>
          <p:spPr bwMode="auto">
            <a:xfrm>
              <a:off x="7217" y="4176"/>
              <a:ext cx="576" cy="57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11</a:t>
              </a:r>
              <a:endParaRPr kumimoji="0" lang="en-US" sz="4000" b="1" i="0" u="none" strike="noStrike" cap="none" normalizeH="0" baseline="0" smtClean="0">
                <a:ln>
                  <a:noFill/>
                </a:ln>
                <a:solidFill>
                  <a:schemeClr val="tx1"/>
                </a:solidFill>
                <a:effectLst/>
                <a:latin typeface="Arial" pitchFamily="34" charset="0"/>
                <a:cs typeface="Arial" pitchFamily="34" charset="0"/>
              </a:endParaRPr>
            </a:p>
          </p:txBody>
        </p:sp>
        <p:sp>
          <p:nvSpPr>
            <p:cNvPr id="210008" name="Oval 88"/>
            <p:cNvSpPr>
              <a:spLocks noChangeArrowheads="1"/>
            </p:cNvSpPr>
            <p:nvPr/>
          </p:nvSpPr>
          <p:spPr bwMode="auto">
            <a:xfrm>
              <a:off x="3672" y="3274"/>
              <a:ext cx="576" cy="57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C00000"/>
                  </a:solidFill>
                  <a:effectLst/>
                  <a:latin typeface="Calibri" pitchFamily="34" charset="0"/>
                  <a:cs typeface="Arial" pitchFamily="34" charset="0"/>
                </a:rPr>
                <a:t> 3</a:t>
              </a: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
          <p:nvSpPr>
            <p:cNvPr id="210009" name="Oval 89"/>
            <p:cNvSpPr>
              <a:spLocks noChangeArrowheads="1"/>
            </p:cNvSpPr>
            <p:nvPr/>
          </p:nvSpPr>
          <p:spPr bwMode="auto">
            <a:xfrm>
              <a:off x="4920" y="2448"/>
              <a:ext cx="576" cy="57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rgbClr val="C00000"/>
                  </a:solidFill>
                  <a:effectLst/>
                  <a:latin typeface="Calibri" pitchFamily="34" charset="0"/>
                  <a:cs typeface="Arial" pitchFamily="34" charset="0"/>
                </a:rPr>
                <a:t> 5</a:t>
              </a:r>
              <a:endParaRPr kumimoji="0" lang="en-US" sz="4000" b="1" i="0" u="none" strike="noStrike" cap="none" normalizeH="0" baseline="0" smtClean="0">
                <a:ln>
                  <a:noFill/>
                </a:ln>
                <a:solidFill>
                  <a:srgbClr val="C00000"/>
                </a:solidFill>
                <a:effectLst/>
                <a:latin typeface="Arial" pitchFamily="34" charset="0"/>
                <a:cs typeface="Arial" pitchFamily="34" charset="0"/>
              </a:endParaRPr>
            </a:p>
          </p:txBody>
        </p:sp>
        <p:sp>
          <p:nvSpPr>
            <p:cNvPr id="210010" name="Oval 90"/>
            <p:cNvSpPr>
              <a:spLocks noChangeArrowheads="1"/>
            </p:cNvSpPr>
            <p:nvPr/>
          </p:nvSpPr>
          <p:spPr bwMode="auto">
            <a:xfrm>
              <a:off x="6624" y="3670"/>
              <a:ext cx="576" cy="57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 7</a:t>
              </a:r>
              <a:endParaRPr kumimoji="0" lang="en-US" sz="4000" b="1" i="0" u="none" strike="noStrike" cap="none" normalizeH="0" baseline="0" smtClean="0">
                <a:ln>
                  <a:noFill/>
                </a:ln>
                <a:solidFill>
                  <a:schemeClr val="tx1"/>
                </a:solidFill>
                <a:effectLst/>
                <a:latin typeface="Arial" pitchFamily="34" charset="0"/>
                <a:cs typeface="Arial" pitchFamily="34" charset="0"/>
              </a:endParaRPr>
            </a:p>
          </p:txBody>
        </p:sp>
        <p:sp>
          <p:nvSpPr>
            <p:cNvPr id="210011" name="Oval 91"/>
            <p:cNvSpPr>
              <a:spLocks noChangeArrowheads="1"/>
            </p:cNvSpPr>
            <p:nvPr/>
          </p:nvSpPr>
          <p:spPr bwMode="auto">
            <a:xfrm>
              <a:off x="4104" y="2554"/>
              <a:ext cx="576" cy="57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C00000"/>
                  </a:solidFill>
                  <a:effectLst/>
                  <a:latin typeface="Calibri" pitchFamily="34" charset="0"/>
                  <a:cs typeface="Arial" pitchFamily="34" charset="0"/>
                </a:rPr>
                <a:t> 4</a:t>
              </a: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
          <p:nvSpPr>
            <p:cNvPr id="210012" name="Oval 92"/>
            <p:cNvSpPr>
              <a:spLocks noChangeArrowheads="1"/>
            </p:cNvSpPr>
            <p:nvPr/>
          </p:nvSpPr>
          <p:spPr bwMode="auto">
            <a:xfrm>
              <a:off x="5688" y="2986"/>
              <a:ext cx="576" cy="57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rgbClr val="C00000"/>
                  </a:solidFill>
                  <a:effectLst/>
                  <a:latin typeface="Calibri" pitchFamily="34" charset="0"/>
                  <a:cs typeface="Arial" pitchFamily="34" charset="0"/>
                </a:rPr>
                <a:t> 6</a:t>
              </a:r>
              <a:endParaRPr kumimoji="0" lang="en-US" sz="4000" b="1" i="0" u="none" strike="noStrike" cap="none" normalizeH="0" baseline="0" smtClean="0">
                <a:ln>
                  <a:noFill/>
                </a:ln>
                <a:solidFill>
                  <a:srgbClr val="C00000"/>
                </a:solidFill>
                <a:effectLst/>
                <a:latin typeface="Arial" pitchFamily="34" charset="0"/>
                <a:cs typeface="Arial" pitchFamily="34" charset="0"/>
              </a:endParaRPr>
            </a:p>
          </p:txBody>
        </p:sp>
        <p:sp>
          <p:nvSpPr>
            <p:cNvPr id="210013" name="Oval 93"/>
            <p:cNvSpPr>
              <a:spLocks noChangeArrowheads="1"/>
            </p:cNvSpPr>
            <p:nvPr/>
          </p:nvSpPr>
          <p:spPr bwMode="auto">
            <a:xfrm>
              <a:off x="7953" y="3952"/>
              <a:ext cx="576" cy="57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10</a:t>
              </a:r>
              <a:endParaRPr kumimoji="0" lang="en-US" sz="4000" b="1" i="0" u="none" strike="noStrike" cap="none" normalizeH="0" baseline="0" smtClean="0">
                <a:ln>
                  <a:noFill/>
                </a:ln>
                <a:solidFill>
                  <a:schemeClr val="tx1"/>
                </a:solidFill>
                <a:effectLst/>
                <a:latin typeface="Arial" pitchFamily="34" charset="0"/>
                <a:cs typeface="Arial" pitchFamily="34" charset="0"/>
              </a:endParaRPr>
            </a:p>
          </p:txBody>
        </p:sp>
        <p:sp>
          <p:nvSpPr>
            <p:cNvPr id="210014" name="Oval 94"/>
            <p:cNvSpPr>
              <a:spLocks noChangeArrowheads="1"/>
            </p:cNvSpPr>
            <p:nvPr/>
          </p:nvSpPr>
          <p:spPr bwMode="auto">
            <a:xfrm>
              <a:off x="5976" y="4714"/>
              <a:ext cx="576" cy="57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 1</a:t>
              </a:r>
              <a:endParaRPr kumimoji="0" lang="en-US" sz="4000" b="1" i="0" u="none" strike="noStrike" cap="none" normalizeH="0" baseline="0" smtClean="0">
                <a:ln>
                  <a:noFill/>
                </a:ln>
                <a:solidFill>
                  <a:schemeClr val="tx1"/>
                </a:solidFill>
                <a:effectLst/>
                <a:latin typeface="Arial" pitchFamily="34" charset="0"/>
                <a:cs typeface="Arial" pitchFamily="34" charset="0"/>
              </a:endParaRPr>
            </a:p>
          </p:txBody>
        </p:sp>
        <p:sp>
          <p:nvSpPr>
            <p:cNvPr id="210015" name="Oval 95"/>
            <p:cNvSpPr>
              <a:spLocks noChangeArrowheads="1"/>
            </p:cNvSpPr>
            <p:nvPr/>
          </p:nvSpPr>
          <p:spPr bwMode="auto">
            <a:xfrm>
              <a:off x="4968" y="4138"/>
              <a:ext cx="576" cy="57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rgbClr val="C00000"/>
                  </a:solidFill>
                  <a:effectLst/>
                  <a:latin typeface="Calibri" pitchFamily="34" charset="0"/>
                  <a:cs typeface="Arial" pitchFamily="34" charset="0"/>
                </a:rPr>
                <a:t> 2</a:t>
              </a:r>
              <a:endParaRPr kumimoji="0" lang="en-US" sz="4000" b="1" i="0" u="none" strike="noStrike" cap="none" normalizeH="0" baseline="0" smtClean="0">
                <a:ln>
                  <a:noFill/>
                </a:ln>
                <a:solidFill>
                  <a:srgbClr val="C00000"/>
                </a:solidFill>
                <a:effectLst/>
                <a:latin typeface="Arial" pitchFamily="34" charset="0"/>
                <a:cs typeface="Arial" pitchFamily="34" charset="0"/>
              </a:endParaRPr>
            </a:p>
          </p:txBody>
        </p:sp>
        <p:sp>
          <p:nvSpPr>
            <p:cNvPr id="210016" name="Oval 96"/>
            <p:cNvSpPr>
              <a:spLocks noChangeArrowheads="1"/>
            </p:cNvSpPr>
            <p:nvPr/>
          </p:nvSpPr>
          <p:spPr bwMode="auto">
            <a:xfrm>
              <a:off x="7019" y="2965"/>
              <a:ext cx="576" cy="57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 8</a:t>
              </a:r>
              <a:endParaRPr kumimoji="0" lang="en-US" sz="4000" b="1" i="0" u="none" strike="noStrike" cap="none" normalizeH="0" baseline="0" smtClean="0">
                <a:ln>
                  <a:noFill/>
                </a:ln>
                <a:solidFill>
                  <a:schemeClr val="tx1"/>
                </a:solidFill>
                <a:effectLst/>
                <a:latin typeface="Arial" pitchFamily="34" charset="0"/>
                <a:cs typeface="Arial" pitchFamily="34" charset="0"/>
              </a:endParaRPr>
            </a:p>
          </p:txBody>
        </p:sp>
        <p:sp>
          <p:nvSpPr>
            <p:cNvPr id="210017" name="Oval 97"/>
            <p:cNvSpPr>
              <a:spLocks noChangeArrowheads="1"/>
            </p:cNvSpPr>
            <p:nvPr/>
          </p:nvSpPr>
          <p:spPr bwMode="auto">
            <a:xfrm>
              <a:off x="7860" y="3144"/>
              <a:ext cx="576" cy="57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 9</a:t>
              </a:r>
              <a:endParaRPr kumimoji="0" lang="en-US" sz="4000" b="1" i="0" u="none" strike="noStrike" cap="none" normalizeH="0" baseline="0" smtClean="0">
                <a:ln>
                  <a:noFill/>
                </a:ln>
                <a:solidFill>
                  <a:schemeClr val="tx1"/>
                </a:solidFill>
                <a:effectLst/>
                <a:latin typeface="Arial" pitchFamily="34" charset="0"/>
                <a:cs typeface="Arial" pitchFamily="34" charset="0"/>
              </a:endParaRPr>
            </a:p>
          </p:txBody>
        </p:sp>
        <p:sp>
          <p:nvSpPr>
            <p:cNvPr id="210018" name="Oval 98"/>
            <p:cNvSpPr>
              <a:spLocks noChangeArrowheads="1"/>
            </p:cNvSpPr>
            <p:nvPr/>
          </p:nvSpPr>
          <p:spPr bwMode="auto">
            <a:xfrm>
              <a:off x="8029" y="5546"/>
              <a:ext cx="576" cy="655"/>
            </a:xfrm>
            <a:prstGeom prst="ellipse">
              <a:avLst/>
            </a:prstGeom>
            <a:solidFill>
              <a:schemeClr val="accent3">
                <a:lumMod val="8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effectLst/>
                  <a:latin typeface="Calibri" pitchFamily="34" charset="0"/>
                  <a:cs typeface="Arial" pitchFamily="34" charset="0"/>
                </a:rPr>
                <a:t>12</a:t>
              </a:r>
              <a:endParaRPr kumimoji="0" lang="en-US" sz="4000" b="1" i="0" u="none" strike="noStrike" cap="none" normalizeH="0" baseline="0" dirty="0" smtClean="0">
                <a:ln>
                  <a:noFill/>
                </a:ln>
                <a:effectLst/>
                <a:latin typeface="Arial" pitchFamily="34" charset="0"/>
                <a:cs typeface="Arial" pitchFamily="34" charset="0"/>
              </a:endParaRPr>
            </a:p>
          </p:txBody>
        </p:sp>
        <p:sp>
          <p:nvSpPr>
            <p:cNvPr id="210019" name="Oval 99"/>
            <p:cNvSpPr>
              <a:spLocks noChangeArrowheads="1"/>
            </p:cNvSpPr>
            <p:nvPr/>
          </p:nvSpPr>
          <p:spPr bwMode="auto">
            <a:xfrm>
              <a:off x="3960" y="6154"/>
              <a:ext cx="576" cy="57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accent2">
                      <a:lumMod val="50000"/>
                    </a:schemeClr>
                  </a:solidFill>
                  <a:effectLst/>
                  <a:latin typeface="Calibri" pitchFamily="34" charset="0"/>
                  <a:cs typeface="Arial" pitchFamily="34" charset="0"/>
                </a:rPr>
                <a:t>18</a:t>
              </a:r>
              <a:endParaRPr kumimoji="0" lang="en-US" sz="4000" b="1" i="0" u="none" strike="noStrike" cap="none" normalizeH="0" baseline="0" smtClean="0">
                <a:ln>
                  <a:noFill/>
                </a:ln>
                <a:solidFill>
                  <a:schemeClr val="accent2">
                    <a:lumMod val="50000"/>
                  </a:schemeClr>
                </a:solidFill>
                <a:effectLst/>
                <a:latin typeface="Arial" pitchFamily="34" charset="0"/>
                <a:cs typeface="Arial" pitchFamily="34" charset="0"/>
              </a:endParaRPr>
            </a:p>
          </p:txBody>
        </p:sp>
        <p:sp>
          <p:nvSpPr>
            <p:cNvPr id="210021" name="Freeform 101"/>
            <p:cNvSpPr>
              <a:spLocks/>
            </p:cNvSpPr>
            <p:nvPr/>
          </p:nvSpPr>
          <p:spPr bwMode="auto">
            <a:xfrm>
              <a:off x="8219" y="3741"/>
              <a:ext cx="37" cy="202"/>
            </a:xfrm>
            <a:custGeom>
              <a:avLst/>
              <a:gdLst/>
              <a:ahLst/>
              <a:cxnLst>
                <a:cxn ang="0">
                  <a:pos x="0" y="0"/>
                </a:cxn>
                <a:cxn ang="0">
                  <a:pos x="37" y="202"/>
                </a:cxn>
              </a:cxnLst>
              <a:rect l="0" t="0" r="r" b="b"/>
              <a:pathLst>
                <a:path w="37" h="202">
                  <a:moveTo>
                    <a:pt x="0" y="0"/>
                  </a:moveTo>
                  <a:lnTo>
                    <a:pt x="37" y="202"/>
                  </a:lnTo>
                </a:path>
              </a:pathLst>
            </a:custGeom>
            <a:noFill/>
            <a:ln w="9525">
              <a:solidFill>
                <a:srgbClr val="000000"/>
              </a:solidFill>
              <a:round/>
              <a:headEnd type="none"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10022" name="Freeform 102"/>
            <p:cNvSpPr>
              <a:spLocks/>
            </p:cNvSpPr>
            <p:nvPr/>
          </p:nvSpPr>
          <p:spPr bwMode="auto">
            <a:xfrm>
              <a:off x="5970" y="6270"/>
              <a:ext cx="150" cy="1020"/>
            </a:xfrm>
            <a:custGeom>
              <a:avLst/>
              <a:gdLst/>
              <a:ahLst/>
              <a:cxnLst>
                <a:cxn ang="0">
                  <a:pos x="0" y="0"/>
                </a:cxn>
                <a:cxn ang="0">
                  <a:pos x="150" y="1020"/>
                </a:cxn>
              </a:cxnLst>
              <a:rect l="0" t="0" r="r" b="b"/>
              <a:pathLst>
                <a:path w="150" h="1020">
                  <a:moveTo>
                    <a:pt x="0" y="0"/>
                  </a:moveTo>
                  <a:lnTo>
                    <a:pt x="150" y="1020"/>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10023" name="Freeform 103"/>
            <p:cNvSpPr>
              <a:spLocks/>
            </p:cNvSpPr>
            <p:nvPr/>
          </p:nvSpPr>
          <p:spPr bwMode="auto">
            <a:xfrm>
              <a:off x="5610" y="6300"/>
              <a:ext cx="225" cy="1410"/>
            </a:xfrm>
            <a:custGeom>
              <a:avLst/>
              <a:gdLst/>
              <a:ahLst/>
              <a:cxnLst>
                <a:cxn ang="0">
                  <a:pos x="225" y="0"/>
                </a:cxn>
                <a:cxn ang="0">
                  <a:pos x="0" y="1410"/>
                </a:cxn>
              </a:cxnLst>
              <a:rect l="0" t="0" r="r" b="b"/>
              <a:pathLst>
                <a:path w="225" h="1410">
                  <a:moveTo>
                    <a:pt x="225" y="0"/>
                  </a:moveTo>
                  <a:lnTo>
                    <a:pt x="0" y="1410"/>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10024" name="Freeform 104"/>
            <p:cNvSpPr>
              <a:spLocks/>
            </p:cNvSpPr>
            <p:nvPr/>
          </p:nvSpPr>
          <p:spPr bwMode="auto">
            <a:xfrm>
              <a:off x="4545" y="6090"/>
              <a:ext cx="1020" cy="285"/>
            </a:xfrm>
            <a:custGeom>
              <a:avLst/>
              <a:gdLst/>
              <a:ahLst/>
              <a:cxnLst>
                <a:cxn ang="0">
                  <a:pos x="1020" y="0"/>
                </a:cxn>
                <a:cxn ang="0">
                  <a:pos x="0" y="285"/>
                </a:cxn>
              </a:cxnLst>
              <a:rect l="0" t="0" r="r" b="b"/>
              <a:pathLst>
                <a:path w="1020" h="285">
                  <a:moveTo>
                    <a:pt x="1020" y="0"/>
                  </a:moveTo>
                  <a:lnTo>
                    <a:pt x="0" y="285"/>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10025" name="Freeform 105"/>
            <p:cNvSpPr>
              <a:spLocks/>
            </p:cNvSpPr>
            <p:nvPr/>
          </p:nvSpPr>
          <p:spPr bwMode="auto">
            <a:xfrm>
              <a:off x="4365" y="6180"/>
              <a:ext cx="1275" cy="945"/>
            </a:xfrm>
            <a:custGeom>
              <a:avLst/>
              <a:gdLst/>
              <a:ahLst/>
              <a:cxnLst>
                <a:cxn ang="0">
                  <a:pos x="1275" y="0"/>
                </a:cxn>
                <a:cxn ang="0">
                  <a:pos x="0" y="945"/>
                </a:cxn>
              </a:cxnLst>
              <a:rect l="0" t="0" r="r" b="b"/>
              <a:pathLst>
                <a:path w="1275" h="945">
                  <a:moveTo>
                    <a:pt x="1275" y="0"/>
                  </a:moveTo>
                  <a:lnTo>
                    <a:pt x="0" y="945"/>
                  </a:lnTo>
                </a:path>
              </a:pathLst>
            </a:custGeom>
            <a:noFill/>
            <a:ln w="9525">
              <a:solidFill>
                <a:srgbClr val="000000"/>
              </a:solidFill>
              <a:round/>
              <a:headEnd type="stealth" w="sm" len="sm"/>
              <a:tailEnd type="stealth" w="sm" len="sm"/>
            </a:ln>
          </p:spPr>
          <p:txBody>
            <a:bodyPr vert="horz" wrap="square" lIns="91440" tIns="45720" rIns="91440" bIns="45720" numCol="1" anchor="t" anchorCtr="0" compatLnSpc="1">
              <a:prstTxWarp prst="textNoShape">
                <a:avLst/>
              </a:prstTxWarp>
            </a:bodyPr>
            <a:lstStyle/>
            <a:p>
              <a:endParaRPr lang="en-US"/>
            </a:p>
          </p:txBody>
        </p:sp>
        <p:sp>
          <p:nvSpPr>
            <p:cNvPr id="210026" name="Text Box 106"/>
            <p:cNvSpPr txBox="1">
              <a:spLocks noChangeArrowheads="1"/>
            </p:cNvSpPr>
            <p:nvPr/>
          </p:nvSpPr>
          <p:spPr bwMode="auto">
            <a:xfrm>
              <a:off x="6840" y="2340"/>
              <a:ext cx="162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cs typeface="Arial" pitchFamily="34" charset="0"/>
                </a:rPr>
                <a:t>Subgroup A</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10027" name="Oval 107"/>
            <p:cNvSpPr>
              <a:spLocks noChangeArrowheads="1"/>
            </p:cNvSpPr>
            <p:nvPr/>
          </p:nvSpPr>
          <p:spPr bwMode="auto">
            <a:xfrm>
              <a:off x="3240" y="5400"/>
              <a:ext cx="3960" cy="3060"/>
            </a:xfrm>
            <a:prstGeom prst="ellips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28" name="Oval 108"/>
            <p:cNvSpPr>
              <a:spLocks noChangeArrowheads="1"/>
            </p:cNvSpPr>
            <p:nvPr/>
          </p:nvSpPr>
          <p:spPr bwMode="auto">
            <a:xfrm>
              <a:off x="3420" y="2160"/>
              <a:ext cx="3240" cy="2700"/>
            </a:xfrm>
            <a:prstGeom prst="ellips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29" name="Text Box 109"/>
            <p:cNvSpPr txBox="1">
              <a:spLocks noChangeArrowheads="1"/>
            </p:cNvSpPr>
            <p:nvPr/>
          </p:nvSpPr>
          <p:spPr bwMode="auto">
            <a:xfrm>
              <a:off x="2700" y="4320"/>
              <a:ext cx="1620" cy="596"/>
            </a:xfrm>
            <a:prstGeom prst="rect">
              <a:avLst/>
            </a:prstGeom>
            <a:solidFill>
              <a:srgbClr val="FFFFFF"/>
            </a:solidFill>
            <a:ln w="9525">
              <a:solidFill>
                <a:srgbClr val="000000"/>
              </a:solidFill>
              <a:miter lim="800000"/>
              <a:headEnd/>
              <a:tailEnd/>
            </a:ln>
          </p:spPr>
          <p:txBody>
            <a:bodyPr vert="horz" wrap="none" lIns="9144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cs typeface="Arial" pitchFamily="34" charset="0"/>
                </a:rPr>
                <a:t>Subgroup B</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10030" name="Text Box 110"/>
            <p:cNvSpPr txBox="1">
              <a:spLocks noChangeArrowheads="1"/>
            </p:cNvSpPr>
            <p:nvPr/>
          </p:nvSpPr>
          <p:spPr bwMode="auto">
            <a:xfrm>
              <a:off x="6840" y="7020"/>
              <a:ext cx="1620" cy="57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effectLst/>
                  <a:latin typeface="Times New Roman" pitchFamily="18" charset="0"/>
                  <a:cs typeface="Arial" pitchFamily="34" charset="0"/>
                </a:rPr>
                <a:t>Subgroup C</a:t>
              </a:r>
              <a:endParaRPr kumimoji="0" lang="en-US" sz="3200" b="0" i="0" u="none" strike="noStrike" cap="none" normalizeH="0" baseline="0" dirty="0" smtClean="0">
                <a:ln>
                  <a:noFill/>
                </a:ln>
                <a:effectLst/>
                <a:latin typeface="Arial" pitchFamily="34" charset="0"/>
                <a:cs typeface="Arial" pitchFamily="34" charset="0"/>
              </a:endParaRPr>
            </a:p>
          </p:txBody>
        </p:sp>
        <p:sp>
          <p:nvSpPr>
            <p:cNvPr id="113" name="Oval 72"/>
            <p:cNvSpPr>
              <a:spLocks noChangeArrowheads="1"/>
            </p:cNvSpPr>
            <p:nvPr/>
          </p:nvSpPr>
          <p:spPr bwMode="auto">
            <a:xfrm>
              <a:off x="6153" y="6413"/>
              <a:ext cx="576" cy="57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accent2">
                      <a:lumMod val="50000"/>
                    </a:schemeClr>
                  </a:solidFill>
                  <a:effectLst/>
                  <a:latin typeface="Calibri" pitchFamily="34" charset="0"/>
                  <a:cs typeface="Arial" pitchFamily="34" charset="0"/>
                </a:rPr>
                <a:t>13</a:t>
              </a:r>
              <a:endParaRPr kumimoji="0" lang="en-US" sz="4000" b="1" i="0" u="none" strike="noStrike" cap="none" normalizeH="0" baseline="0" smtClean="0">
                <a:ln>
                  <a:noFill/>
                </a:ln>
                <a:solidFill>
                  <a:schemeClr val="accent2">
                    <a:lumMod val="50000"/>
                  </a:schemeClr>
                </a:solidFill>
                <a:effectLst/>
                <a:latin typeface="Arial" pitchFamily="34" charset="0"/>
                <a:cs typeface="Arial" pitchFamily="34" charset="0"/>
              </a:endParaRPr>
            </a:p>
          </p:txBody>
        </p:sp>
        <p:sp>
          <p:nvSpPr>
            <p:cNvPr id="114" name="Oval 75"/>
            <p:cNvSpPr>
              <a:spLocks noChangeArrowheads="1"/>
            </p:cNvSpPr>
            <p:nvPr/>
          </p:nvSpPr>
          <p:spPr bwMode="auto">
            <a:xfrm>
              <a:off x="4728" y="5675"/>
              <a:ext cx="576" cy="57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accent2">
                      <a:lumMod val="50000"/>
                    </a:schemeClr>
                  </a:solidFill>
                  <a:effectLst/>
                  <a:latin typeface="Calibri" pitchFamily="34" charset="0"/>
                  <a:cs typeface="Arial" pitchFamily="34" charset="0"/>
                </a:rPr>
                <a:t>19</a:t>
              </a:r>
              <a:endParaRPr kumimoji="0" lang="en-US" sz="4000" b="1"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
          <p:nvSpPr>
            <p:cNvPr id="115" name="Oval 100"/>
            <p:cNvSpPr>
              <a:spLocks noChangeArrowheads="1"/>
            </p:cNvSpPr>
            <p:nvPr/>
          </p:nvSpPr>
          <p:spPr bwMode="auto">
            <a:xfrm>
              <a:off x="5584" y="5704"/>
              <a:ext cx="576" cy="57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accent2">
                      <a:lumMod val="50000"/>
                    </a:schemeClr>
                  </a:solidFill>
                  <a:effectLst/>
                  <a:latin typeface="Calibri" pitchFamily="34" charset="0"/>
                  <a:cs typeface="Arial" pitchFamily="34" charset="0"/>
                </a:rPr>
                <a:t>20</a:t>
              </a:r>
              <a:endParaRPr kumimoji="0" lang="en-US" sz="4000" b="1" i="0" u="none" strike="noStrike" cap="none" normalizeH="0" baseline="0" smtClean="0">
                <a:ln>
                  <a:noFill/>
                </a:ln>
                <a:solidFill>
                  <a:schemeClr val="accent2">
                    <a:lumMod val="50000"/>
                  </a:schemeClr>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533400" y="381000"/>
            <a:ext cx="5410200" cy="762000"/>
          </a:xfrm>
        </p:spPr>
        <p:txBody>
          <a:bodyPr/>
          <a:lstStyle/>
          <a:p>
            <a:r>
              <a:rPr lang="en-US" sz="4000" dirty="0">
                <a:solidFill>
                  <a:schemeClr val="tx1"/>
                </a:solidFill>
              </a:rPr>
              <a:t>Example: Schools</a:t>
            </a:r>
          </a:p>
        </p:txBody>
      </p:sp>
      <p:pic>
        <p:nvPicPr>
          <p:cNvPr id="126981" name="Picture 5"/>
          <p:cNvPicPr>
            <a:picLocks noChangeAspect="1" noChangeArrowheads="1"/>
          </p:cNvPicPr>
          <p:nvPr/>
        </p:nvPicPr>
        <p:blipFill>
          <a:blip r:embed="rId3" cstate="email"/>
          <a:srcRect/>
          <a:stretch>
            <a:fillRect/>
          </a:stretch>
        </p:blipFill>
        <p:spPr bwMode="auto">
          <a:xfrm>
            <a:off x="4267200" y="1752600"/>
            <a:ext cx="4114800" cy="4114800"/>
          </a:xfrm>
          <a:prstGeom prst="rect">
            <a:avLst/>
          </a:prstGeom>
          <a:noFill/>
          <a:ln w="9525">
            <a:noFill/>
            <a:miter lim="800000"/>
            <a:headEnd/>
            <a:tailEnd/>
          </a:ln>
          <a:effectLst/>
        </p:spPr>
      </p:pic>
      <p:pic>
        <p:nvPicPr>
          <p:cNvPr id="126982" name="Picture 6"/>
          <p:cNvPicPr>
            <a:picLocks noChangeAspect="1" noChangeArrowheads="1"/>
          </p:cNvPicPr>
          <p:nvPr/>
        </p:nvPicPr>
        <p:blipFill>
          <a:blip r:embed="rId4" cstate="email"/>
          <a:srcRect/>
          <a:stretch>
            <a:fillRect/>
          </a:stretch>
        </p:blipFill>
        <p:spPr bwMode="auto">
          <a:xfrm>
            <a:off x="3733800" y="1600200"/>
            <a:ext cx="4800600" cy="455295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nodeType="clickEffect">
                                  <p:stCondLst>
                                    <p:cond delay="0"/>
                                  </p:stCondLst>
                                  <p:childTnLst>
                                    <p:set>
                                      <p:cBhvr>
                                        <p:cTn id="10" dur="1" fill="hold">
                                          <p:stCondLst>
                                            <p:cond delay="0"/>
                                          </p:stCondLst>
                                        </p:cTn>
                                        <p:tgtEl>
                                          <p:spTgt spid="126982"/>
                                        </p:tgtEl>
                                        <p:attrNameLst>
                                          <p:attrName>style.visibility</p:attrName>
                                        </p:attrNameLst>
                                      </p:cBhvr>
                                      <p:to>
                                        <p:strVal val="visible"/>
                                      </p:to>
                                    </p:set>
                                    <p:animEffect transition="in" filter="fade">
                                      <p:cBhvr>
                                        <p:cTn id="11" dur="2000"/>
                                        <p:tgtEl>
                                          <p:spTgt spid="126982"/>
                                        </p:tgtEl>
                                      </p:cBhvr>
                                    </p:animEffect>
                                    <p:anim calcmode="lin" valueType="num">
                                      <p:cBhvr>
                                        <p:cTn id="12" dur="2000" fill="hold"/>
                                        <p:tgtEl>
                                          <p:spTgt spid="126982"/>
                                        </p:tgtEl>
                                        <p:attrNameLst>
                                          <p:attrName>style.rotation</p:attrName>
                                        </p:attrNameLst>
                                      </p:cBhvr>
                                      <p:tavLst>
                                        <p:tav tm="0">
                                          <p:val>
                                            <p:fltVal val="720"/>
                                          </p:val>
                                        </p:tav>
                                        <p:tav tm="100000">
                                          <p:val>
                                            <p:fltVal val="0"/>
                                          </p:val>
                                        </p:tav>
                                      </p:tavLst>
                                    </p:anim>
                                    <p:anim calcmode="lin" valueType="num">
                                      <p:cBhvr>
                                        <p:cTn id="13" dur="2000" fill="hold"/>
                                        <p:tgtEl>
                                          <p:spTgt spid="126982"/>
                                        </p:tgtEl>
                                        <p:attrNameLst>
                                          <p:attrName>ppt_h</p:attrName>
                                        </p:attrNameLst>
                                      </p:cBhvr>
                                      <p:tavLst>
                                        <p:tav tm="0">
                                          <p:val>
                                            <p:fltVal val="0"/>
                                          </p:val>
                                        </p:tav>
                                        <p:tav tm="100000">
                                          <p:val>
                                            <p:strVal val="#ppt_h"/>
                                          </p:val>
                                        </p:tav>
                                      </p:tavLst>
                                    </p:anim>
                                    <p:anim calcmode="lin" valueType="num">
                                      <p:cBhvr>
                                        <p:cTn id="14" dur="2000" fill="hold"/>
                                        <p:tgtEl>
                                          <p:spTgt spid="12698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3" cstate="email"/>
          <a:srcRect/>
          <a:stretch>
            <a:fillRect/>
          </a:stretch>
        </p:blipFill>
        <p:spPr bwMode="auto">
          <a:xfrm>
            <a:off x="4343400" y="1524000"/>
            <a:ext cx="4800600" cy="4552950"/>
          </a:xfrm>
          <a:prstGeom prst="rect">
            <a:avLst/>
          </a:prstGeom>
          <a:noFill/>
          <a:ln w="9525">
            <a:noFill/>
            <a:miter lim="800000"/>
            <a:headEnd/>
            <a:tailEnd/>
          </a:ln>
          <a:effectLst/>
        </p:spPr>
      </p:pic>
      <p:pic>
        <p:nvPicPr>
          <p:cNvPr id="129027" name="Picture 3"/>
          <p:cNvPicPr>
            <a:picLocks noChangeAspect="1" noChangeArrowheads="1"/>
          </p:cNvPicPr>
          <p:nvPr/>
        </p:nvPicPr>
        <p:blipFill>
          <a:blip r:embed="rId4" cstate="email"/>
          <a:srcRect/>
          <a:stretch>
            <a:fillRect/>
          </a:stretch>
        </p:blipFill>
        <p:spPr bwMode="auto">
          <a:xfrm>
            <a:off x="0" y="1524000"/>
            <a:ext cx="4114800" cy="4114800"/>
          </a:xfrm>
          <a:prstGeom prst="rect">
            <a:avLst/>
          </a:prstGeom>
          <a:noFill/>
          <a:ln w="9525">
            <a:noFill/>
            <a:miter lim="800000"/>
            <a:headEnd/>
            <a:tailEnd/>
          </a:ln>
          <a:effectLst/>
        </p:spPr>
      </p:pic>
      <p:sp>
        <p:nvSpPr>
          <p:cNvPr id="4" name="Rectangle 2"/>
          <p:cNvSpPr>
            <a:spLocks noGrp="1" noChangeArrowheads="1"/>
          </p:cNvSpPr>
          <p:nvPr>
            <p:ph type="title"/>
          </p:nvPr>
        </p:nvSpPr>
        <p:spPr>
          <a:xfrm>
            <a:off x="533400" y="381000"/>
            <a:ext cx="5410200" cy="762000"/>
          </a:xfrm>
        </p:spPr>
        <p:txBody>
          <a:bodyPr/>
          <a:lstStyle/>
          <a:p>
            <a:r>
              <a:rPr lang="en-US" sz="4000" dirty="0">
                <a:solidFill>
                  <a:schemeClr val="tx1"/>
                </a:solidFill>
              </a:rPr>
              <a:t>Example: Schools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3" cstate="email"/>
          <a:srcRect l="10390" t="54546" r="3896" b="6061"/>
          <a:stretch>
            <a:fillRect/>
          </a:stretch>
        </p:blipFill>
        <p:spPr bwMode="auto">
          <a:xfrm>
            <a:off x="838200" y="228600"/>
            <a:ext cx="5029200" cy="914400"/>
          </a:xfrm>
          <a:prstGeom prst="rect">
            <a:avLst/>
          </a:prstGeom>
          <a:noFill/>
          <a:ln w="9525" algn="ctr">
            <a:noFill/>
            <a:miter lim="800000"/>
            <a:headEnd/>
            <a:tailEnd/>
          </a:ln>
          <a:effectLst/>
        </p:spPr>
      </p:pic>
      <p:pic>
        <p:nvPicPr>
          <p:cNvPr id="133125" name="Picture 5"/>
          <p:cNvPicPr>
            <a:picLocks noChangeAspect="1" noChangeArrowheads="1"/>
          </p:cNvPicPr>
          <p:nvPr/>
        </p:nvPicPr>
        <p:blipFill>
          <a:blip r:embed="rId4" cstate="email"/>
          <a:srcRect/>
          <a:stretch>
            <a:fillRect/>
          </a:stretch>
        </p:blipFill>
        <p:spPr bwMode="auto">
          <a:xfrm>
            <a:off x="1447800" y="1981200"/>
            <a:ext cx="6477000" cy="4378325"/>
          </a:xfrm>
          <a:prstGeom prst="rect">
            <a:avLst/>
          </a:prstGeom>
          <a:noFill/>
          <a:ln w="9525" algn="ctr">
            <a:noFill/>
            <a:miter lim="800000"/>
            <a:headEnd/>
            <a:tailEnd/>
          </a:ln>
          <a:effectLst/>
        </p:spPr>
      </p:pic>
      <p:sp>
        <p:nvSpPr>
          <p:cNvPr id="133126" name="Text Box 6">
            <a:hlinkClick r:id="rId5"/>
          </p:cNvPr>
          <p:cNvSpPr txBox="1">
            <a:spLocks noChangeArrowheads="1"/>
          </p:cNvSpPr>
          <p:nvPr/>
        </p:nvSpPr>
        <p:spPr bwMode="auto">
          <a:xfrm>
            <a:off x="762000" y="6553200"/>
            <a:ext cx="7781925" cy="304800"/>
          </a:xfrm>
          <a:prstGeom prst="rect">
            <a:avLst/>
          </a:prstGeom>
          <a:noFill/>
          <a:ln w="9525" algn="ctr">
            <a:noFill/>
            <a:miter lim="800000"/>
            <a:headEnd/>
            <a:tailEnd/>
          </a:ln>
          <a:effectLst/>
        </p:spPr>
        <p:txBody>
          <a:bodyPr wrap="none">
            <a:spAutoFit/>
          </a:bodyPr>
          <a:lstStyle/>
          <a:p>
            <a:r>
              <a:rPr lang="en-US" sz="1400"/>
              <a:t>http://content.nejm.org/content/vol357/issue4/images/data/370/DC2/NEJM_Christakis_370v1.swf</a:t>
            </a:r>
          </a:p>
        </p:txBody>
      </p:sp>
      <p:pic>
        <p:nvPicPr>
          <p:cNvPr id="5" name="Picture 4"/>
          <p:cNvPicPr>
            <a:picLocks noChangeAspect="1" noChangeArrowheads="1"/>
          </p:cNvPicPr>
          <p:nvPr/>
        </p:nvPicPr>
        <p:blipFill>
          <a:blip r:embed="rId3" cstate="email"/>
          <a:srcRect b="81818"/>
          <a:stretch>
            <a:fillRect/>
          </a:stretch>
        </p:blipFill>
        <p:spPr bwMode="auto">
          <a:xfrm>
            <a:off x="2209800" y="1524000"/>
            <a:ext cx="5867400" cy="457200"/>
          </a:xfrm>
          <a:prstGeom prst="rect">
            <a:avLst/>
          </a:prstGeom>
          <a:noFill/>
          <a:ln w="9525" algn="ctr">
            <a:noFill/>
            <a:miter lim="800000"/>
            <a:headEnd/>
            <a:tailEnd/>
          </a:ln>
          <a:effec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SYMLOG</a:t>
            </a:r>
            <a:endParaRPr lang="en-US" dirty="0">
              <a:solidFill>
                <a:schemeClr val="accent2">
                  <a:lumMod val="50000"/>
                </a:schemeClr>
              </a:solidFill>
            </a:endParaRPr>
          </a:p>
        </p:txBody>
      </p:sp>
      <p:pic>
        <p:nvPicPr>
          <p:cNvPr id="210951" name="Picture 7"/>
          <p:cNvPicPr>
            <a:picLocks noChangeAspect="1" noChangeArrowheads="1"/>
          </p:cNvPicPr>
          <p:nvPr/>
        </p:nvPicPr>
        <p:blipFill>
          <a:blip r:embed="rId3" cstate="print"/>
          <a:srcRect l="14375" t="22000" r="57125" b="46000"/>
          <a:stretch>
            <a:fillRect/>
          </a:stretch>
        </p:blipFill>
        <p:spPr bwMode="auto">
          <a:xfrm>
            <a:off x="228600" y="2133600"/>
            <a:ext cx="4114800" cy="3657600"/>
          </a:xfrm>
          <a:prstGeom prst="rect">
            <a:avLst/>
          </a:prstGeom>
          <a:noFill/>
          <a:ln w="9525">
            <a:noFill/>
            <a:miter lim="800000"/>
            <a:headEnd/>
            <a:tailEnd/>
          </a:ln>
        </p:spPr>
      </p:pic>
      <p:graphicFrame>
        <p:nvGraphicFramePr>
          <p:cNvPr id="8" name="Diagram 7"/>
          <p:cNvGraphicFramePr/>
          <p:nvPr/>
        </p:nvGraphicFramePr>
        <p:xfrm>
          <a:off x="4648200" y="1066800"/>
          <a:ext cx="43434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6495144" y="4615548"/>
            <a:ext cx="2249334" cy="369332"/>
          </a:xfrm>
          <a:prstGeom prst="rect">
            <a:avLst/>
          </a:prstGeom>
          <a:noFill/>
        </p:spPr>
        <p:txBody>
          <a:bodyPr wrap="none" rtlCol="0">
            <a:spAutoFit/>
          </a:bodyPr>
          <a:lstStyle/>
          <a:p>
            <a:r>
              <a:rPr lang="en-US" dirty="0" smtClean="0"/>
              <a:t>(Forward-backward)</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Example SYMLOG</a:t>
            </a:r>
            <a:endParaRPr lang="en-US" dirty="0">
              <a:solidFill>
                <a:schemeClr val="accent2">
                  <a:lumMod val="50000"/>
                </a:schemeClr>
              </a:solidFill>
            </a:endParaRPr>
          </a:p>
        </p:txBody>
      </p:sp>
      <p:pic>
        <p:nvPicPr>
          <p:cNvPr id="215042" name="Picture 2"/>
          <p:cNvPicPr>
            <a:picLocks noChangeAspect="1" noChangeArrowheads="1"/>
          </p:cNvPicPr>
          <p:nvPr/>
        </p:nvPicPr>
        <p:blipFill>
          <a:blip r:embed="rId3" cstate="print"/>
          <a:srcRect l="12500" t="15000" r="38750" b="16000"/>
          <a:stretch>
            <a:fillRect/>
          </a:stretch>
        </p:blipFill>
        <p:spPr bwMode="auto">
          <a:xfrm>
            <a:off x="1905000" y="1371600"/>
            <a:ext cx="59436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219200" y="457200"/>
            <a:ext cx="6553200" cy="2209800"/>
            <a:chOff x="768" y="288"/>
            <a:chExt cx="4128" cy="1392"/>
          </a:xfrm>
        </p:grpSpPr>
        <p:grpSp>
          <p:nvGrpSpPr>
            <p:cNvPr id="3" name="Group 17"/>
            <p:cNvGrpSpPr>
              <a:grpSpLocks/>
            </p:cNvGrpSpPr>
            <p:nvPr/>
          </p:nvGrpSpPr>
          <p:grpSpPr bwMode="auto">
            <a:xfrm>
              <a:off x="1344" y="816"/>
              <a:ext cx="3024" cy="384"/>
              <a:chOff x="1344" y="816"/>
              <a:chExt cx="3024" cy="384"/>
            </a:xfrm>
          </p:grpSpPr>
          <p:sp>
            <p:nvSpPr>
              <p:cNvPr id="8" name="Line 13"/>
              <p:cNvSpPr>
                <a:spLocks noChangeShapeType="1"/>
              </p:cNvSpPr>
              <p:nvPr/>
            </p:nvSpPr>
            <p:spPr bwMode="auto">
              <a:xfrm>
                <a:off x="2832" y="816"/>
                <a:ext cx="0" cy="384"/>
              </a:xfrm>
              <a:prstGeom prst="line">
                <a:avLst/>
              </a:prstGeom>
              <a:noFill/>
              <a:ln w="9525">
                <a:solidFill>
                  <a:schemeClr val="tx1"/>
                </a:solidFill>
                <a:round/>
                <a:headEnd/>
                <a:tailEnd/>
              </a:ln>
              <a:effectLst/>
            </p:spPr>
            <p:txBody>
              <a:bodyPr/>
              <a:lstStyle/>
              <a:p>
                <a:endParaRPr lang="en-US"/>
              </a:p>
            </p:txBody>
          </p:sp>
          <p:sp>
            <p:nvSpPr>
              <p:cNvPr id="9" name="Line 14"/>
              <p:cNvSpPr>
                <a:spLocks noChangeShapeType="1"/>
              </p:cNvSpPr>
              <p:nvPr/>
            </p:nvSpPr>
            <p:spPr bwMode="auto">
              <a:xfrm>
                <a:off x="1344" y="960"/>
                <a:ext cx="3024" cy="0"/>
              </a:xfrm>
              <a:prstGeom prst="line">
                <a:avLst/>
              </a:prstGeom>
              <a:noFill/>
              <a:ln w="9525">
                <a:solidFill>
                  <a:schemeClr val="tx1"/>
                </a:solidFill>
                <a:round/>
                <a:headEnd/>
                <a:tailEnd/>
              </a:ln>
              <a:effectLst/>
            </p:spPr>
            <p:txBody>
              <a:bodyPr/>
              <a:lstStyle/>
              <a:p>
                <a:endParaRPr lang="en-US"/>
              </a:p>
            </p:txBody>
          </p:sp>
          <p:sp>
            <p:nvSpPr>
              <p:cNvPr id="10" name="Line 15"/>
              <p:cNvSpPr>
                <a:spLocks noChangeShapeType="1"/>
              </p:cNvSpPr>
              <p:nvPr/>
            </p:nvSpPr>
            <p:spPr bwMode="auto">
              <a:xfrm>
                <a:off x="1344" y="960"/>
                <a:ext cx="0" cy="240"/>
              </a:xfrm>
              <a:prstGeom prst="line">
                <a:avLst/>
              </a:prstGeom>
              <a:noFill/>
              <a:ln w="9525">
                <a:solidFill>
                  <a:schemeClr val="tx1"/>
                </a:solidFill>
                <a:round/>
                <a:headEnd/>
                <a:tailEnd/>
              </a:ln>
              <a:effectLst/>
            </p:spPr>
            <p:txBody>
              <a:bodyPr/>
              <a:lstStyle/>
              <a:p>
                <a:endParaRPr lang="en-US"/>
              </a:p>
            </p:txBody>
          </p:sp>
          <p:sp>
            <p:nvSpPr>
              <p:cNvPr id="11" name="Line 16"/>
              <p:cNvSpPr>
                <a:spLocks noChangeShapeType="1"/>
              </p:cNvSpPr>
              <p:nvPr/>
            </p:nvSpPr>
            <p:spPr bwMode="auto">
              <a:xfrm>
                <a:off x="4368" y="960"/>
                <a:ext cx="0" cy="240"/>
              </a:xfrm>
              <a:prstGeom prst="line">
                <a:avLst/>
              </a:prstGeom>
              <a:noFill/>
              <a:ln w="9525">
                <a:solidFill>
                  <a:schemeClr val="tx1"/>
                </a:solidFill>
                <a:round/>
                <a:headEnd/>
                <a:tailEnd/>
              </a:ln>
              <a:effectLst/>
            </p:spPr>
            <p:txBody>
              <a:bodyPr/>
              <a:lstStyle/>
              <a:p>
                <a:endParaRPr lang="en-US"/>
              </a:p>
            </p:txBody>
          </p:sp>
        </p:grpSp>
        <p:sp>
          <p:nvSpPr>
            <p:cNvPr id="4" name="Rectangle 9"/>
            <p:cNvSpPr>
              <a:spLocks noChangeArrowheads="1"/>
            </p:cNvSpPr>
            <p:nvPr/>
          </p:nvSpPr>
          <p:spPr bwMode="auto">
            <a:xfrm>
              <a:off x="2304" y="288"/>
              <a:ext cx="1104" cy="528"/>
            </a:xfrm>
            <a:prstGeom prst="rect">
              <a:avLst/>
            </a:prstGeom>
            <a:solidFill>
              <a:srgbClr val="99CCFF"/>
            </a:solidFill>
            <a:ln w="9525">
              <a:solidFill>
                <a:schemeClr val="tx1"/>
              </a:solidFill>
              <a:miter lim="800000"/>
              <a:headEnd/>
              <a:tailEnd/>
            </a:ln>
            <a:effectLst/>
          </p:spPr>
          <p:txBody>
            <a:bodyPr wrap="none" anchor="ctr"/>
            <a:lstStyle/>
            <a:p>
              <a:pPr algn="ctr"/>
              <a:r>
                <a:rPr lang="en-US" b="1" dirty="0">
                  <a:latin typeface="Bookman Old Style" pitchFamily="18" charset="0"/>
                </a:rPr>
                <a:t>Group</a:t>
              </a:r>
            </a:p>
            <a:p>
              <a:pPr algn="ctr"/>
              <a:r>
                <a:rPr lang="en-US" b="1" dirty="0">
                  <a:latin typeface="Bookman Old Style" pitchFamily="18" charset="0"/>
                </a:rPr>
                <a:t>Structure</a:t>
              </a:r>
            </a:p>
          </p:txBody>
        </p:sp>
        <p:sp>
          <p:nvSpPr>
            <p:cNvPr id="5" name="Rectangle 10"/>
            <p:cNvSpPr>
              <a:spLocks noChangeArrowheads="1"/>
            </p:cNvSpPr>
            <p:nvPr/>
          </p:nvSpPr>
          <p:spPr bwMode="auto">
            <a:xfrm>
              <a:off x="768" y="1152"/>
              <a:ext cx="1104" cy="528"/>
            </a:xfrm>
            <a:prstGeom prst="rect">
              <a:avLst/>
            </a:prstGeom>
            <a:solidFill>
              <a:schemeClr val="accent1"/>
            </a:solidFill>
            <a:ln w="9525">
              <a:solidFill>
                <a:schemeClr val="tx1"/>
              </a:solidFill>
              <a:miter lim="800000"/>
              <a:headEnd/>
              <a:tailEnd/>
            </a:ln>
            <a:effectLst/>
          </p:spPr>
          <p:txBody>
            <a:bodyPr wrap="none" anchor="ctr"/>
            <a:lstStyle/>
            <a:p>
              <a:pPr algn="ctr"/>
              <a:r>
                <a:rPr lang="en-US" b="1" dirty="0">
                  <a:latin typeface="Verdana" pitchFamily="34" charset="0"/>
                </a:rPr>
                <a:t>Norms</a:t>
              </a:r>
            </a:p>
          </p:txBody>
        </p:sp>
        <p:sp>
          <p:nvSpPr>
            <p:cNvPr id="6" name="Rectangle 11"/>
            <p:cNvSpPr>
              <a:spLocks noChangeArrowheads="1"/>
            </p:cNvSpPr>
            <p:nvPr/>
          </p:nvSpPr>
          <p:spPr bwMode="auto">
            <a:xfrm>
              <a:off x="2304" y="1152"/>
              <a:ext cx="1104" cy="528"/>
            </a:xfrm>
            <a:prstGeom prst="rect">
              <a:avLst/>
            </a:prstGeom>
            <a:solidFill>
              <a:schemeClr val="accent1"/>
            </a:solidFill>
            <a:ln w="9525">
              <a:solidFill>
                <a:schemeClr val="tx1"/>
              </a:solidFill>
              <a:miter lim="800000"/>
              <a:headEnd/>
              <a:tailEnd/>
            </a:ln>
            <a:effectLst/>
          </p:spPr>
          <p:txBody>
            <a:bodyPr wrap="none" anchor="ctr"/>
            <a:lstStyle/>
            <a:p>
              <a:pPr algn="ctr"/>
              <a:r>
                <a:rPr lang="en-US" b="1" dirty="0">
                  <a:latin typeface="Verdana" pitchFamily="34" charset="0"/>
                </a:rPr>
                <a:t>Roles</a:t>
              </a:r>
            </a:p>
          </p:txBody>
        </p:sp>
        <p:sp>
          <p:nvSpPr>
            <p:cNvPr id="7" name="Rectangle 12"/>
            <p:cNvSpPr>
              <a:spLocks noChangeArrowheads="1"/>
            </p:cNvSpPr>
            <p:nvPr/>
          </p:nvSpPr>
          <p:spPr bwMode="auto">
            <a:xfrm>
              <a:off x="3792" y="1152"/>
              <a:ext cx="1104" cy="528"/>
            </a:xfrm>
            <a:prstGeom prst="rect">
              <a:avLst/>
            </a:prstGeom>
            <a:solidFill>
              <a:schemeClr val="accent1"/>
            </a:solidFill>
            <a:ln w="9525">
              <a:solidFill>
                <a:schemeClr val="tx1"/>
              </a:solidFill>
              <a:miter lim="800000"/>
              <a:headEnd/>
              <a:tailEnd/>
            </a:ln>
            <a:effectLst/>
          </p:spPr>
          <p:txBody>
            <a:bodyPr wrap="none" anchor="ctr"/>
            <a:lstStyle/>
            <a:p>
              <a:r>
                <a:rPr lang="en-US" sz="1600" b="1" dirty="0">
                  <a:latin typeface="Verdana" pitchFamily="34" charset="0"/>
                </a:rPr>
                <a:t>Intermember</a:t>
              </a:r>
            </a:p>
            <a:p>
              <a:r>
                <a:rPr lang="en-US" b="1" dirty="0">
                  <a:latin typeface="Verdana" pitchFamily="34" charset="0"/>
                </a:rPr>
                <a:t>Relations</a:t>
              </a:r>
            </a:p>
          </p:txBody>
        </p:sp>
      </p:grpSp>
      <p:grpSp>
        <p:nvGrpSpPr>
          <p:cNvPr id="12" name="Group 43"/>
          <p:cNvGrpSpPr>
            <a:grpSpLocks/>
          </p:cNvGrpSpPr>
          <p:nvPr/>
        </p:nvGrpSpPr>
        <p:grpSpPr bwMode="auto">
          <a:xfrm>
            <a:off x="685800" y="2667000"/>
            <a:ext cx="5181600" cy="2133600"/>
            <a:chOff x="432" y="1680"/>
            <a:chExt cx="3264" cy="1344"/>
          </a:xfrm>
        </p:grpSpPr>
        <p:sp>
          <p:nvSpPr>
            <p:cNvPr id="13" name="Rectangle 18"/>
            <p:cNvSpPr>
              <a:spLocks noChangeArrowheads="1"/>
            </p:cNvSpPr>
            <p:nvPr/>
          </p:nvSpPr>
          <p:spPr bwMode="auto">
            <a:xfrm>
              <a:off x="432" y="1920"/>
              <a:ext cx="672" cy="432"/>
            </a:xfrm>
            <a:prstGeom prst="rect">
              <a:avLst/>
            </a:prstGeom>
            <a:solidFill>
              <a:schemeClr val="accent1"/>
            </a:solidFill>
            <a:ln w="9525">
              <a:solidFill>
                <a:schemeClr val="tx1"/>
              </a:solidFill>
              <a:miter lim="800000"/>
              <a:headEnd/>
              <a:tailEnd/>
            </a:ln>
            <a:effectLst/>
          </p:spPr>
          <p:txBody>
            <a:bodyPr wrap="none" anchor="ctr"/>
            <a:lstStyle/>
            <a:p>
              <a:r>
                <a:rPr lang="en-US" sz="1600" b="1">
                  <a:latin typeface="Verdana" pitchFamily="34" charset="0"/>
                </a:rPr>
                <a:t>Sherif</a:t>
              </a:r>
            </a:p>
            <a:p>
              <a:r>
                <a:rPr lang="en-US" sz="1600" b="1">
                  <a:latin typeface="Verdana" pitchFamily="34" charset="0"/>
                </a:rPr>
                <a:t>Study</a:t>
              </a:r>
            </a:p>
          </p:txBody>
        </p:sp>
        <p:sp>
          <p:nvSpPr>
            <p:cNvPr id="14" name="Rectangle 19"/>
            <p:cNvSpPr>
              <a:spLocks noChangeArrowheads="1"/>
            </p:cNvSpPr>
            <p:nvPr/>
          </p:nvSpPr>
          <p:spPr bwMode="auto">
            <a:xfrm>
              <a:off x="1296" y="1920"/>
              <a:ext cx="672" cy="432"/>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Examples</a:t>
              </a:r>
            </a:p>
          </p:txBody>
        </p:sp>
        <p:sp>
          <p:nvSpPr>
            <p:cNvPr id="15" name="Rectangle 20"/>
            <p:cNvSpPr>
              <a:spLocks noChangeArrowheads="1"/>
            </p:cNvSpPr>
            <p:nvPr/>
          </p:nvSpPr>
          <p:spPr bwMode="auto">
            <a:xfrm>
              <a:off x="2208" y="1920"/>
              <a:ext cx="672" cy="432"/>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Role</a:t>
              </a:r>
            </a:p>
            <a:p>
              <a:r>
                <a:rPr lang="en-US" sz="900" b="1">
                  <a:latin typeface="Verdana" pitchFamily="34" charset="0"/>
                </a:rPr>
                <a:t>Differentiation</a:t>
              </a:r>
            </a:p>
          </p:txBody>
        </p:sp>
        <p:sp>
          <p:nvSpPr>
            <p:cNvPr id="16" name="Rectangle 21"/>
            <p:cNvSpPr>
              <a:spLocks noChangeArrowheads="1"/>
            </p:cNvSpPr>
            <p:nvPr/>
          </p:nvSpPr>
          <p:spPr bwMode="auto">
            <a:xfrm>
              <a:off x="2256" y="2592"/>
              <a:ext cx="1296" cy="432"/>
            </a:xfrm>
            <a:prstGeom prst="rect">
              <a:avLst/>
            </a:prstGeom>
            <a:solidFill>
              <a:schemeClr val="accent1"/>
            </a:solidFill>
            <a:ln w="9525">
              <a:solidFill>
                <a:schemeClr val="tx1"/>
              </a:solidFill>
              <a:miter lim="800000"/>
              <a:headEnd/>
              <a:tailEnd/>
            </a:ln>
            <a:effectLst/>
          </p:spPr>
          <p:txBody>
            <a:bodyPr wrap="none" anchor="ctr"/>
            <a:lstStyle/>
            <a:p>
              <a:pPr algn="ctr"/>
              <a:r>
                <a:rPr lang="en-US" sz="1400" b="1" dirty="0">
                  <a:latin typeface="Verdana" pitchFamily="34" charset="0"/>
                </a:rPr>
                <a:t>Group</a:t>
              </a:r>
            </a:p>
            <a:p>
              <a:pPr algn="ctr"/>
              <a:r>
                <a:rPr lang="en-US" sz="1400" b="1" dirty="0">
                  <a:latin typeface="Verdana" pitchFamily="34" charset="0"/>
                </a:rPr>
                <a:t>Socialization</a:t>
              </a:r>
            </a:p>
          </p:txBody>
        </p:sp>
        <p:sp>
          <p:nvSpPr>
            <p:cNvPr id="17" name="Rectangle 22"/>
            <p:cNvSpPr>
              <a:spLocks noChangeArrowheads="1"/>
            </p:cNvSpPr>
            <p:nvPr/>
          </p:nvSpPr>
          <p:spPr bwMode="auto">
            <a:xfrm>
              <a:off x="3024" y="1920"/>
              <a:ext cx="672" cy="432"/>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Role</a:t>
              </a:r>
            </a:p>
            <a:p>
              <a:r>
                <a:rPr lang="en-US" sz="1400" b="1">
                  <a:latin typeface="Verdana" pitchFamily="34" charset="0"/>
                </a:rPr>
                <a:t>Stress</a:t>
              </a:r>
            </a:p>
          </p:txBody>
        </p:sp>
        <p:sp>
          <p:nvSpPr>
            <p:cNvPr id="18" name="Line 26"/>
            <p:cNvSpPr>
              <a:spLocks noChangeShapeType="1"/>
            </p:cNvSpPr>
            <p:nvPr/>
          </p:nvSpPr>
          <p:spPr bwMode="auto">
            <a:xfrm>
              <a:off x="1248" y="1680"/>
              <a:ext cx="0" cy="96"/>
            </a:xfrm>
            <a:prstGeom prst="line">
              <a:avLst/>
            </a:prstGeom>
            <a:noFill/>
            <a:ln w="9525">
              <a:solidFill>
                <a:schemeClr val="tx1"/>
              </a:solidFill>
              <a:round/>
              <a:headEnd/>
              <a:tailEnd/>
            </a:ln>
            <a:effectLst/>
          </p:spPr>
          <p:txBody>
            <a:bodyPr/>
            <a:lstStyle/>
            <a:p>
              <a:endParaRPr lang="en-US"/>
            </a:p>
          </p:txBody>
        </p:sp>
        <p:sp>
          <p:nvSpPr>
            <p:cNvPr id="19" name="Line 27"/>
            <p:cNvSpPr>
              <a:spLocks noChangeShapeType="1"/>
            </p:cNvSpPr>
            <p:nvPr/>
          </p:nvSpPr>
          <p:spPr bwMode="auto">
            <a:xfrm>
              <a:off x="2832" y="1680"/>
              <a:ext cx="0" cy="96"/>
            </a:xfrm>
            <a:prstGeom prst="line">
              <a:avLst/>
            </a:prstGeom>
            <a:noFill/>
            <a:ln w="9525">
              <a:solidFill>
                <a:schemeClr val="tx1"/>
              </a:solidFill>
              <a:round/>
              <a:headEnd/>
              <a:tailEnd/>
            </a:ln>
            <a:effectLst/>
          </p:spPr>
          <p:txBody>
            <a:bodyPr/>
            <a:lstStyle/>
            <a:p>
              <a:endParaRPr lang="en-US"/>
            </a:p>
          </p:txBody>
        </p:sp>
        <p:sp>
          <p:nvSpPr>
            <p:cNvPr id="20" name="Line 28"/>
            <p:cNvSpPr>
              <a:spLocks noChangeShapeType="1"/>
            </p:cNvSpPr>
            <p:nvPr/>
          </p:nvSpPr>
          <p:spPr bwMode="auto">
            <a:xfrm>
              <a:off x="2976" y="1776"/>
              <a:ext cx="0" cy="816"/>
            </a:xfrm>
            <a:prstGeom prst="line">
              <a:avLst/>
            </a:prstGeom>
            <a:noFill/>
            <a:ln w="9525">
              <a:solidFill>
                <a:schemeClr val="tx1"/>
              </a:solidFill>
              <a:round/>
              <a:headEnd/>
              <a:tailEnd/>
            </a:ln>
            <a:effectLst/>
          </p:spPr>
          <p:txBody>
            <a:bodyPr/>
            <a:lstStyle/>
            <a:p>
              <a:endParaRPr lang="en-US"/>
            </a:p>
          </p:txBody>
        </p:sp>
        <p:sp>
          <p:nvSpPr>
            <p:cNvPr id="21" name="Line 30"/>
            <p:cNvSpPr>
              <a:spLocks noChangeShapeType="1"/>
            </p:cNvSpPr>
            <p:nvPr/>
          </p:nvSpPr>
          <p:spPr bwMode="auto">
            <a:xfrm>
              <a:off x="672" y="1776"/>
              <a:ext cx="960" cy="0"/>
            </a:xfrm>
            <a:prstGeom prst="line">
              <a:avLst/>
            </a:prstGeom>
            <a:noFill/>
            <a:ln w="9525">
              <a:solidFill>
                <a:schemeClr val="tx1"/>
              </a:solidFill>
              <a:round/>
              <a:headEnd/>
              <a:tailEnd/>
            </a:ln>
            <a:effectLst/>
          </p:spPr>
          <p:txBody>
            <a:bodyPr/>
            <a:lstStyle/>
            <a:p>
              <a:endParaRPr lang="en-US"/>
            </a:p>
          </p:txBody>
        </p:sp>
        <p:sp>
          <p:nvSpPr>
            <p:cNvPr id="22" name="Line 31"/>
            <p:cNvSpPr>
              <a:spLocks noChangeShapeType="1"/>
            </p:cNvSpPr>
            <p:nvPr/>
          </p:nvSpPr>
          <p:spPr bwMode="auto">
            <a:xfrm>
              <a:off x="2448" y="1776"/>
              <a:ext cx="960" cy="0"/>
            </a:xfrm>
            <a:prstGeom prst="line">
              <a:avLst/>
            </a:prstGeom>
            <a:noFill/>
            <a:ln w="9525">
              <a:solidFill>
                <a:schemeClr val="tx1"/>
              </a:solidFill>
              <a:round/>
              <a:headEnd/>
              <a:tailEnd/>
            </a:ln>
            <a:effectLst/>
          </p:spPr>
          <p:txBody>
            <a:bodyPr/>
            <a:lstStyle/>
            <a:p>
              <a:endParaRPr lang="en-US"/>
            </a:p>
          </p:txBody>
        </p:sp>
        <p:sp>
          <p:nvSpPr>
            <p:cNvPr id="23" name="Line 32"/>
            <p:cNvSpPr>
              <a:spLocks noChangeShapeType="1"/>
            </p:cNvSpPr>
            <p:nvPr/>
          </p:nvSpPr>
          <p:spPr bwMode="auto">
            <a:xfrm>
              <a:off x="672" y="1776"/>
              <a:ext cx="0" cy="96"/>
            </a:xfrm>
            <a:prstGeom prst="line">
              <a:avLst/>
            </a:prstGeom>
            <a:noFill/>
            <a:ln w="9525">
              <a:solidFill>
                <a:schemeClr val="tx1"/>
              </a:solidFill>
              <a:round/>
              <a:headEnd/>
              <a:tailEnd/>
            </a:ln>
            <a:effectLst/>
          </p:spPr>
          <p:txBody>
            <a:bodyPr/>
            <a:lstStyle/>
            <a:p>
              <a:endParaRPr lang="en-US"/>
            </a:p>
          </p:txBody>
        </p:sp>
        <p:sp>
          <p:nvSpPr>
            <p:cNvPr id="24" name="Line 33"/>
            <p:cNvSpPr>
              <a:spLocks noChangeShapeType="1"/>
            </p:cNvSpPr>
            <p:nvPr/>
          </p:nvSpPr>
          <p:spPr bwMode="auto">
            <a:xfrm>
              <a:off x="1632" y="1776"/>
              <a:ext cx="0" cy="96"/>
            </a:xfrm>
            <a:prstGeom prst="line">
              <a:avLst/>
            </a:prstGeom>
            <a:noFill/>
            <a:ln w="9525">
              <a:solidFill>
                <a:schemeClr val="tx1"/>
              </a:solidFill>
              <a:round/>
              <a:headEnd/>
              <a:tailEnd/>
            </a:ln>
            <a:effectLst/>
          </p:spPr>
          <p:txBody>
            <a:bodyPr/>
            <a:lstStyle/>
            <a:p>
              <a:endParaRPr lang="en-US"/>
            </a:p>
          </p:txBody>
        </p:sp>
        <p:sp>
          <p:nvSpPr>
            <p:cNvPr id="25" name="Line 34"/>
            <p:cNvSpPr>
              <a:spLocks noChangeShapeType="1"/>
            </p:cNvSpPr>
            <p:nvPr/>
          </p:nvSpPr>
          <p:spPr bwMode="auto">
            <a:xfrm>
              <a:off x="2448" y="1776"/>
              <a:ext cx="0" cy="96"/>
            </a:xfrm>
            <a:prstGeom prst="line">
              <a:avLst/>
            </a:prstGeom>
            <a:noFill/>
            <a:ln w="9525">
              <a:solidFill>
                <a:schemeClr val="tx1"/>
              </a:solidFill>
              <a:round/>
              <a:headEnd/>
              <a:tailEnd/>
            </a:ln>
            <a:effectLst/>
          </p:spPr>
          <p:txBody>
            <a:bodyPr/>
            <a:lstStyle/>
            <a:p>
              <a:endParaRPr lang="en-US"/>
            </a:p>
          </p:txBody>
        </p:sp>
        <p:sp>
          <p:nvSpPr>
            <p:cNvPr id="26" name="Line 35"/>
            <p:cNvSpPr>
              <a:spLocks noChangeShapeType="1"/>
            </p:cNvSpPr>
            <p:nvPr/>
          </p:nvSpPr>
          <p:spPr bwMode="auto">
            <a:xfrm>
              <a:off x="3408" y="1776"/>
              <a:ext cx="0" cy="96"/>
            </a:xfrm>
            <a:prstGeom prst="line">
              <a:avLst/>
            </a:prstGeom>
            <a:noFill/>
            <a:ln w="9525">
              <a:solidFill>
                <a:schemeClr val="tx1"/>
              </a:solidFill>
              <a:round/>
              <a:headEnd/>
              <a:tailEnd/>
            </a:ln>
            <a:effectLst/>
          </p:spPr>
          <p:txBody>
            <a:bodyPr/>
            <a:lstStyle/>
            <a:p>
              <a:endParaRPr lang="en-US"/>
            </a:p>
          </p:txBody>
        </p:sp>
      </p:grpSp>
      <p:grpSp>
        <p:nvGrpSpPr>
          <p:cNvPr id="27" name="Group 44"/>
          <p:cNvGrpSpPr>
            <a:grpSpLocks/>
          </p:cNvGrpSpPr>
          <p:nvPr/>
        </p:nvGrpSpPr>
        <p:grpSpPr bwMode="auto">
          <a:xfrm>
            <a:off x="5715000" y="2667000"/>
            <a:ext cx="2743200" cy="3657600"/>
            <a:chOff x="3600" y="1680"/>
            <a:chExt cx="1728" cy="2304"/>
          </a:xfrm>
        </p:grpSpPr>
        <p:sp>
          <p:nvSpPr>
            <p:cNvPr id="28" name="Rectangle 23"/>
            <p:cNvSpPr>
              <a:spLocks noChangeArrowheads="1"/>
            </p:cNvSpPr>
            <p:nvPr/>
          </p:nvSpPr>
          <p:spPr bwMode="auto">
            <a:xfrm>
              <a:off x="4320" y="1968"/>
              <a:ext cx="672" cy="240"/>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Status</a:t>
              </a:r>
            </a:p>
          </p:txBody>
        </p:sp>
        <p:sp>
          <p:nvSpPr>
            <p:cNvPr id="29" name="Rectangle 24"/>
            <p:cNvSpPr>
              <a:spLocks noChangeArrowheads="1"/>
            </p:cNvSpPr>
            <p:nvPr/>
          </p:nvSpPr>
          <p:spPr bwMode="auto">
            <a:xfrm>
              <a:off x="4320" y="2400"/>
              <a:ext cx="672" cy="240"/>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Attraction</a:t>
              </a:r>
            </a:p>
          </p:txBody>
        </p:sp>
        <p:sp>
          <p:nvSpPr>
            <p:cNvPr id="30" name="Rectangle 25"/>
            <p:cNvSpPr>
              <a:spLocks noChangeArrowheads="1"/>
            </p:cNvSpPr>
            <p:nvPr/>
          </p:nvSpPr>
          <p:spPr bwMode="auto">
            <a:xfrm>
              <a:off x="4320" y="2928"/>
              <a:ext cx="1008" cy="240"/>
            </a:xfrm>
            <a:prstGeom prst="rect">
              <a:avLst/>
            </a:prstGeom>
            <a:solidFill>
              <a:schemeClr val="accent1"/>
            </a:solidFill>
            <a:ln w="9525">
              <a:solidFill>
                <a:schemeClr val="tx1"/>
              </a:solidFill>
              <a:miter lim="800000"/>
              <a:headEnd/>
              <a:tailEnd/>
            </a:ln>
            <a:effectLst/>
          </p:spPr>
          <p:txBody>
            <a:bodyPr wrap="none" anchor="ctr"/>
            <a:lstStyle/>
            <a:p>
              <a:r>
                <a:rPr lang="en-US" sz="1400" b="1">
                  <a:latin typeface="Verdana" pitchFamily="34" charset="0"/>
                </a:rPr>
                <a:t>Communication</a:t>
              </a:r>
            </a:p>
          </p:txBody>
        </p:sp>
        <p:sp>
          <p:nvSpPr>
            <p:cNvPr id="31" name="Line 29"/>
            <p:cNvSpPr>
              <a:spLocks noChangeShapeType="1"/>
            </p:cNvSpPr>
            <p:nvPr/>
          </p:nvSpPr>
          <p:spPr bwMode="auto">
            <a:xfrm>
              <a:off x="4176" y="1680"/>
              <a:ext cx="0" cy="1392"/>
            </a:xfrm>
            <a:prstGeom prst="line">
              <a:avLst/>
            </a:prstGeom>
            <a:noFill/>
            <a:ln w="9525">
              <a:solidFill>
                <a:schemeClr val="tx1"/>
              </a:solidFill>
              <a:round/>
              <a:headEnd/>
              <a:tailEnd/>
            </a:ln>
            <a:effectLst/>
          </p:spPr>
          <p:txBody>
            <a:bodyPr/>
            <a:lstStyle/>
            <a:p>
              <a:endParaRPr lang="en-US"/>
            </a:p>
          </p:txBody>
        </p:sp>
        <p:sp>
          <p:nvSpPr>
            <p:cNvPr id="32" name="Line 36"/>
            <p:cNvSpPr>
              <a:spLocks noChangeShapeType="1"/>
            </p:cNvSpPr>
            <p:nvPr/>
          </p:nvSpPr>
          <p:spPr bwMode="auto">
            <a:xfrm>
              <a:off x="4176" y="2064"/>
              <a:ext cx="144" cy="0"/>
            </a:xfrm>
            <a:prstGeom prst="line">
              <a:avLst/>
            </a:prstGeom>
            <a:noFill/>
            <a:ln w="9525">
              <a:solidFill>
                <a:schemeClr val="tx1"/>
              </a:solidFill>
              <a:round/>
              <a:headEnd/>
              <a:tailEnd/>
            </a:ln>
            <a:effectLst/>
          </p:spPr>
          <p:txBody>
            <a:bodyPr/>
            <a:lstStyle/>
            <a:p>
              <a:endParaRPr lang="en-US"/>
            </a:p>
          </p:txBody>
        </p:sp>
        <p:sp>
          <p:nvSpPr>
            <p:cNvPr id="33" name="Line 37"/>
            <p:cNvSpPr>
              <a:spLocks noChangeShapeType="1"/>
            </p:cNvSpPr>
            <p:nvPr/>
          </p:nvSpPr>
          <p:spPr bwMode="auto">
            <a:xfrm>
              <a:off x="4176" y="2496"/>
              <a:ext cx="144" cy="0"/>
            </a:xfrm>
            <a:prstGeom prst="line">
              <a:avLst/>
            </a:prstGeom>
            <a:noFill/>
            <a:ln w="9525">
              <a:solidFill>
                <a:schemeClr val="tx1"/>
              </a:solidFill>
              <a:round/>
              <a:headEnd/>
              <a:tailEnd/>
            </a:ln>
            <a:effectLst/>
          </p:spPr>
          <p:txBody>
            <a:bodyPr/>
            <a:lstStyle/>
            <a:p>
              <a:endParaRPr lang="en-US"/>
            </a:p>
          </p:txBody>
        </p:sp>
        <p:sp>
          <p:nvSpPr>
            <p:cNvPr id="34" name="Line 38"/>
            <p:cNvSpPr>
              <a:spLocks noChangeShapeType="1"/>
            </p:cNvSpPr>
            <p:nvPr/>
          </p:nvSpPr>
          <p:spPr bwMode="auto">
            <a:xfrm>
              <a:off x="4176" y="3072"/>
              <a:ext cx="144" cy="0"/>
            </a:xfrm>
            <a:prstGeom prst="line">
              <a:avLst/>
            </a:prstGeom>
            <a:noFill/>
            <a:ln w="9525">
              <a:solidFill>
                <a:schemeClr val="tx1"/>
              </a:solidFill>
              <a:round/>
              <a:headEnd/>
              <a:tailEnd/>
            </a:ln>
            <a:effectLst/>
          </p:spPr>
          <p:txBody>
            <a:bodyPr/>
            <a:lstStyle/>
            <a:p>
              <a:endParaRPr lang="en-US"/>
            </a:p>
          </p:txBody>
        </p:sp>
        <p:sp>
          <p:nvSpPr>
            <p:cNvPr id="35" name="Oval 39"/>
            <p:cNvSpPr>
              <a:spLocks noChangeArrowheads="1"/>
            </p:cNvSpPr>
            <p:nvPr/>
          </p:nvSpPr>
          <p:spPr bwMode="auto">
            <a:xfrm>
              <a:off x="3600" y="3264"/>
              <a:ext cx="1632" cy="720"/>
            </a:xfrm>
            <a:prstGeom prst="ellipse">
              <a:avLst/>
            </a:prstGeom>
            <a:solidFill>
              <a:schemeClr val="bg2"/>
            </a:solidFill>
            <a:ln w="9525">
              <a:solidFill>
                <a:schemeClr val="tx1"/>
              </a:solidFill>
              <a:round/>
              <a:headEnd/>
              <a:tailEnd/>
            </a:ln>
            <a:effectLst/>
          </p:spPr>
          <p:txBody>
            <a:bodyPr wrap="none" anchor="ctr"/>
            <a:lstStyle/>
            <a:p>
              <a:pPr algn="ctr"/>
              <a:r>
                <a:rPr lang="en-US" sz="1800" b="1" dirty="0">
                  <a:solidFill>
                    <a:srgbClr val="FFFFCC"/>
                  </a:solidFill>
                </a:rPr>
                <a:t>Social network</a:t>
              </a:r>
            </a:p>
            <a:p>
              <a:pPr algn="ctr"/>
              <a:r>
                <a:rPr lang="en-US" sz="1800" b="1" dirty="0">
                  <a:solidFill>
                    <a:srgbClr val="FFFFCC"/>
                  </a:solidFill>
                </a:rPr>
                <a:t>analysis</a:t>
              </a:r>
            </a:p>
          </p:txBody>
        </p:sp>
      </p:grpSp>
      <p:pic>
        <p:nvPicPr>
          <p:cNvPr id="36" name="Picture 40"/>
          <p:cNvPicPr>
            <a:picLocks noChangeAspect="1" noChangeArrowheads="1"/>
          </p:cNvPicPr>
          <p:nvPr/>
        </p:nvPicPr>
        <p:blipFill>
          <a:blip r:embed="rId3" cstate="email"/>
          <a:srcRect/>
          <a:stretch>
            <a:fillRect/>
          </a:stretch>
        </p:blipFill>
        <p:spPr bwMode="auto">
          <a:xfrm>
            <a:off x="685800" y="4572000"/>
            <a:ext cx="2590800" cy="1589088"/>
          </a:xfrm>
          <a:prstGeom prst="rect">
            <a:avLst/>
          </a:prstGeom>
          <a:noFill/>
          <a:ln w="9525">
            <a:noFill/>
            <a:miter lim="800000"/>
            <a:headEnd/>
            <a:tailEnd/>
          </a:ln>
          <a:effectLst/>
        </p:spPr>
      </p:pic>
      <p:sp>
        <p:nvSpPr>
          <p:cNvPr id="37" name="Rectangle 2"/>
          <p:cNvSpPr txBox="1">
            <a:spLocks noChangeArrowheads="1"/>
          </p:cNvSpPr>
          <p:nvPr/>
        </p:nvSpPr>
        <p:spPr bwMode="auto">
          <a:xfrm>
            <a:off x="228600"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accent3">
                    <a:lumMod val="50000"/>
                  </a:schemeClr>
                </a:solidFill>
                <a:effectLst/>
                <a:uLnTx/>
                <a:uFillTx/>
                <a:latin typeface="Garamond" pitchFamily="18" charset="0"/>
                <a:ea typeface="+mj-ea"/>
                <a:cs typeface="+mj-cs"/>
              </a:rPr>
              <a:t>Review</a:t>
            </a:r>
            <a:endParaRPr kumimoji="0" lang="en-US" sz="2800" b="1" i="0" u="none" strike="noStrike" kern="0" cap="none" spc="0" normalizeH="0" baseline="0" noProof="0" dirty="0" smtClean="0">
              <a:ln>
                <a:noFill/>
              </a:ln>
              <a:solidFill>
                <a:schemeClr val="accent3">
                  <a:lumMod val="50000"/>
                </a:schemeClr>
              </a:solidFill>
              <a:effectLst/>
              <a:uLnTx/>
              <a:uFillTx/>
              <a:latin typeface="Garamond"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fltVal val="0"/>
                                          </p:val>
                                        </p:tav>
                                        <p:tav tm="100000">
                                          <p:val>
                                            <p:strVal val="#ppt_w"/>
                                          </p:val>
                                        </p:tav>
                                      </p:tavLst>
                                    </p:anim>
                                    <p:anim calcmode="lin" valueType="num">
                                      <p:cBhvr>
                                        <p:cTn id="13" dur="1000" fill="hold"/>
                                        <p:tgtEl>
                                          <p:spTgt spid="36"/>
                                        </p:tgtEl>
                                        <p:attrNameLst>
                                          <p:attrName>ppt_h</p:attrName>
                                        </p:attrNameLst>
                                      </p:cBhvr>
                                      <p:tavLst>
                                        <p:tav tm="0">
                                          <p:val>
                                            <p:fltVal val="0"/>
                                          </p:val>
                                        </p:tav>
                                        <p:tav tm="100000">
                                          <p:val>
                                            <p:strVal val="#ppt_h"/>
                                          </p:val>
                                        </p:tav>
                                      </p:tavLst>
                                    </p:anim>
                                    <p:anim calcmode="lin" valueType="num">
                                      <p:cBhvr>
                                        <p:cTn id="14" dur="1000" fill="hold"/>
                                        <p:tgtEl>
                                          <p:spTgt spid="36"/>
                                        </p:tgtEl>
                                        <p:attrNameLst>
                                          <p:attrName>style.rotation</p:attrName>
                                        </p:attrNameLst>
                                      </p:cBhvr>
                                      <p:tavLst>
                                        <p:tav tm="0">
                                          <p:val>
                                            <p:fltVal val="90"/>
                                          </p:val>
                                        </p:tav>
                                        <p:tav tm="100000">
                                          <p:val>
                                            <p:fltVal val="0"/>
                                          </p:val>
                                        </p:tav>
                                      </p:tavLst>
                                    </p:anim>
                                    <p:animEffect transition="in" filter="fade">
                                      <p:cBhvr>
                                        <p:cTn id="15" dur="10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Examples</a:t>
            </a:r>
            <a:endParaRPr lang="en-US" dirty="0">
              <a:solidFill>
                <a:schemeClr val="tx1"/>
              </a:solidFill>
            </a:endParaRPr>
          </a:p>
        </p:txBody>
      </p:sp>
      <p:sp>
        <p:nvSpPr>
          <p:cNvPr id="4" name="Text Box 5"/>
          <p:cNvSpPr txBox="1">
            <a:spLocks noChangeArrowheads="1"/>
          </p:cNvSpPr>
          <p:nvPr/>
        </p:nvSpPr>
        <p:spPr bwMode="auto">
          <a:xfrm>
            <a:off x="3581400" y="152400"/>
            <a:ext cx="3962400" cy="707886"/>
          </a:xfrm>
          <a:prstGeom prst="rect">
            <a:avLst/>
          </a:prstGeom>
          <a:noFill/>
          <a:ln w="9525">
            <a:noFill/>
            <a:miter lim="800000"/>
            <a:headEnd/>
            <a:tailEnd/>
          </a:ln>
          <a:effectLst/>
        </p:spPr>
        <p:txBody>
          <a:bodyPr wrap="square">
            <a:spAutoFit/>
          </a:bodyPr>
          <a:lstStyle/>
          <a:p>
            <a:pPr algn="l"/>
            <a:r>
              <a:rPr lang="en-US" sz="2000" b="1" dirty="0" smtClean="0">
                <a:latin typeface="Bookman Old Style" pitchFamily="18" charset="0"/>
              </a:rPr>
              <a:t>Health-related </a:t>
            </a:r>
            <a:r>
              <a:rPr lang="en-US" sz="2000" b="1" dirty="0">
                <a:latin typeface="Bookman Old Style" pitchFamily="18" charset="0"/>
              </a:rPr>
              <a:t>behaviors </a:t>
            </a:r>
            <a:r>
              <a:rPr lang="en-US" sz="2000" b="1" dirty="0" smtClean="0">
                <a:latin typeface="Bookman Old Style" pitchFamily="18" charset="0"/>
              </a:rPr>
              <a:t>(social norm marketing)</a:t>
            </a:r>
          </a:p>
        </p:txBody>
      </p:sp>
      <p:pic>
        <p:nvPicPr>
          <p:cNvPr id="7" name="Picture 5" descr="Fattiesmap">
            <a:hlinkClick r:id="rId3"/>
          </p:cNvPr>
          <p:cNvPicPr>
            <a:picLocks noChangeAspect="1" noChangeArrowheads="1"/>
          </p:cNvPicPr>
          <p:nvPr/>
        </p:nvPicPr>
        <p:blipFill>
          <a:blip r:embed="rId4" cstate="email"/>
          <a:srcRect/>
          <a:stretch>
            <a:fillRect/>
          </a:stretch>
        </p:blipFill>
        <p:spPr bwMode="auto">
          <a:xfrm>
            <a:off x="228600" y="1524000"/>
            <a:ext cx="3886200" cy="3379304"/>
          </a:xfrm>
          <a:prstGeom prst="rect">
            <a:avLst/>
          </a:prstGeom>
          <a:noFill/>
        </p:spPr>
      </p:pic>
      <p:pic>
        <p:nvPicPr>
          <p:cNvPr id="8" name="Picture 7" descr="http://www.younghealth.co.uk/images/sex_large.png"/>
          <p:cNvPicPr>
            <a:picLocks noChangeAspect="1" noChangeArrowheads="1"/>
          </p:cNvPicPr>
          <p:nvPr/>
        </p:nvPicPr>
        <p:blipFill>
          <a:blip r:embed="rId5" cstate="email"/>
          <a:srcRect/>
          <a:stretch>
            <a:fillRect/>
          </a:stretch>
        </p:blipFill>
        <p:spPr bwMode="auto">
          <a:xfrm>
            <a:off x="4876800" y="1752600"/>
            <a:ext cx="4267200" cy="3200400"/>
          </a:xfrm>
          <a:prstGeom prst="rect">
            <a:avLst/>
          </a:prstGeom>
          <a:noFill/>
        </p:spPr>
      </p:pic>
      <p:pic>
        <p:nvPicPr>
          <p:cNvPr id="206853" name="Picture 5" descr="http://www.socialnorms.org/graphics/uamostposter1.jpg"/>
          <p:cNvPicPr>
            <a:picLocks noChangeAspect="1" noChangeArrowheads="1"/>
          </p:cNvPicPr>
          <p:nvPr/>
        </p:nvPicPr>
        <p:blipFill>
          <a:blip r:embed="rId6" cstate="email"/>
          <a:srcRect/>
          <a:stretch>
            <a:fillRect/>
          </a:stretch>
        </p:blipFill>
        <p:spPr bwMode="auto">
          <a:xfrm>
            <a:off x="2438400" y="1695450"/>
            <a:ext cx="4133850" cy="5162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6853"/>
                                        </p:tgtEl>
                                        <p:attrNameLst>
                                          <p:attrName>style.visibility</p:attrName>
                                        </p:attrNameLst>
                                      </p:cBhvr>
                                      <p:to>
                                        <p:strVal val="visible"/>
                                      </p:to>
                                    </p:set>
                                    <p:anim calcmode="lin" valueType="num">
                                      <p:cBhvr>
                                        <p:cTn id="7" dur="1000" fill="hold"/>
                                        <p:tgtEl>
                                          <p:spTgt spid="206853"/>
                                        </p:tgtEl>
                                        <p:attrNameLst>
                                          <p:attrName>ppt_w</p:attrName>
                                        </p:attrNameLst>
                                      </p:cBhvr>
                                      <p:tavLst>
                                        <p:tav tm="0">
                                          <p:val>
                                            <p:strVal val="#ppt_w*0.70"/>
                                          </p:val>
                                        </p:tav>
                                        <p:tav tm="100000">
                                          <p:val>
                                            <p:strVal val="#ppt_w"/>
                                          </p:val>
                                        </p:tav>
                                      </p:tavLst>
                                    </p:anim>
                                    <p:anim calcmode="lin" valueType="num">
                                      <p:cBhvr>
                                        <p:cTn id="8" dur="1000" fill="hold"/>
                                        <p:tgtEl>
                                          <p:spTgt spid="206853"/>
                                        </p:tgtEl>
                                        <p:attrNameLst>
                                          <p:attrName>ppt_h</p:attrName>
                                        </p:attrNameLst>
                                      </p:cBhvr>
                                      <p:tavLst>
                                        <p:tav tm="0">
                                          <p:val>
                                            <p:strVal val="#ppt_h"/>
                                          </p:val>
                                        </p:tav>
                                        <p:tav tm="100000">
                                          <p:val>
                                            <p:strVal val="#ppt_h"/>
                                          </p:val>
                                        </p:tav>
                                      </p:tavLst>
                                    </p:anim>
                                    <p:animEffect transition="in" filter="fade">
                                      <p:cBhvr>
                                        <p:cTn id="9" dur="1000"/>
                                        <p:tgtEl>
                                          <p:spTgt spid="206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Acceptable reasons </a:t>
            </a:r>
            <a:r>
              <a:rPr lang="en-US" sz="2000" dirty="0" smtClean="0">
                <a:solidFill>
                  <a:schemeClr val="tx1"/>
                </a:solidFill>
              </a:rPr>
              <a:t>for missing a class</a:t>
            </a:r>
            <a:endParaRPr lang="en-US" dirty="0">
              <a:solidFill>
                <a:schemeClr val="tx1"/>
              </a:solidFill>
            </a:endParaRPr>
          </a:p>
        </p:txBody>
      </p:sp>
      <p:graphicFrame>
        <p:nvGraphicFramePr>
          <p:cNvPr id="4" name="Content Placeholder 3"/>
          <p:cNvGraphicFramePr>
            <a:graphicFrameLocks noGrp="1"/>
          </p:cNvGraphicFramePr>
          <p:nvPr>
            <p:ph idx="1"/>
          </p:nvPr>
        </p:nvGraphicFramePr>
        <p:xfrm>
          <a:off x="1371600" y="1752600"/>
          <a:ext cx="6934200" cy="4688840"/>
        </p:xfrm>
        <a:graphic>
          <a:graphicData uri="http://schemas.openxmlformats.org/drawingml/2006/table">
            <a:tbl>
              <a:tblPr firstRow="1" bandRow="1">
                <a:tableStyleId>{5C22544A-7EE6-4342-B048-85BDC9FD1C3A}</a:tableStyleId>
              </a:tblPr>
              <a:tblGrid>
                <a:gridCol w="3600450"/>
                <a:gridCol w="1666875"/>
                <a:gridCol w="1666875"/>
              </a:tblGrid>
              <a:tr h="370840">
                <a:tc>
                  <a:txBody>
                    <a:bodyPr/>
                    <a:lstStyle/>
                    <a:p>
                      <a:r>
                        <a:rPr lang="en-US" b="1" dirty="0" smtClean="0"/>
                        <a:t>Excuse</a:t>
                      </a:r>
                      <a:endParaRPr lang="en-US" b="1" dirty="0"/>
                    </a:p>
                  </a:txBody>
                  <a:tcPr/>
                </a:tc>
                <a:tc>
                  <a:txBody>
                    <a:bodyPr/>
                    <a:lstStyle/>
                    <a:p>
                      <a:r>
                        <a:rPr lang="en-US" b="1" dirty="0" smtClean="0"/>
                        <a:t>Student</a:t>
                      </a:r>
                      <a:r>
                        <a:rPr lang="en-US" b="1" baseline="0" dirty="0" smtClean="0"/>
                        <a:t>s who approve</a:t>
                      </a:r>
                      <a:endParaRPr lang="en-US" b="1" dirty="0"/>
                    </a:p>
                  </a:txBody>
                  <a:tcPr/>
                </a:tc>
                <a:tc>
                  <a:txBody>
                    <a:bodyPr/>
                    <a:lstStyle/>
                    <a:p>
                      <a:r>
                        <a:rPr lang="en-US" b="1" dirty="0" smtClean="0"/>
                        <a:t>Faculty who approve</a:t>
                      </a:r>
                      <a:endParaRPr lang="en-US" b="1" dirty="0"/>
                    </a:p>
                  </a:txBody>
                  <a:tcPr/>
                </a:tc>
              </a:tr>
              <a:tr h="370840">
                <a:tc>
                  <a:txBody>
                    <a:bodyPr/>
                    <a:lstStyle/>
                    <a:p>
                      <a:r>
                        <a:rPr lang="en-US" b="1" dirty="0" smtClean="0"/>
                        <a:t>Funeral</a:t>
                      </a:r>
                      <a:endParaRPr lang="en-US" b="1" dirty="0"/>
                    </a:p>
                  </a:txBody>
                  <a:tcPr/>
                </a:tc>
                <a:tc>
                  <a:txBody>
                    <a:bodyPr/>
                    <a:lstStyle/>
                    <a:p>
                      <a:r>
                        <a:rPr lang="en-US" b="1" dirty="0" smtClean="0"/>
                        <a:t>94%</a:t>
                      </a:r>
                      <a:endParaRPr lang="en-US" b="1" dirty="0"/>
                    </a:p>
                  </a:txBody>
                  <a:tcPr/>
                </a:tc>
                <a:tc>
                  <a:txBody>
                    <a:bodyPr/>
                    <a:lstStyle/>
                    <a:p>
                      <a:r>
                        <a:rPr lang="en-US" b="1" dirty="0" smtClean="0"/>
                        <a:t>100%</a:t>
                      </a:r>
                      <a:endParaRPr lang="en-US" b="1" dirty="0"/>
                    </a:p>
                  </a:txBody>
                  <a:tcPr/>
                </a:tc>
              </a:tr>
              <a:tr h="370840">
                <a:tc>
                  <a:txBody>
                    <a:bodyPr/>
                    <a:lstStyle/>
                    <a:p>
                      <a:r>
                        <a:rPr lang="en-US" b="1" dirty="0" smtClean="0"/>
                        <a:t>I had financial</a:t>
                      </a:r>
                      <a:r>
                        <a:rPr lang="en-US" b="1" baseline="0" dirty="0" smtClean="0"/>
                        <a:t> problems to take care of</a:t>
                      </a:r>
                      <a:endParaRPr lang="en-US" b="1" dirty="0"/>
                    </a:p>
                  </a:txBody>
                  <a:tcPr/>
                </a:tc>
                <a:tc>
                  <a:txBody>
                    <a:bodyPr/>
                    <a:lstStyle/>
                    <a:p>
                      <a:r>
                        <a:rPr lang="en-US" b="1" dirty="0" smtClean="0"/>
                        <a:t>64%</a:t>
                      </a:r>
                      <a:endParaRPr lang="en-US" b="1" dirty="0"/>
                    </a:p>
                  </a:txBody>
                  <a:tcPr/>
                </a:tc>
                <a:tc>
                  <a:txBody>
                    <a:bodyPr/>
                    <a:lstStyle/>
                    <a:p>
                      <a:r>
                        <a:rPr lang="en-US" b="1" dirty="0" smtClean="0"/>
                        <a:t>25%</a:t>
                      </a:r>
                      <a:endParaRPr lang="en-US" b="1" dirty="0"/>
                    </a:p>
                  </a:txBody>
                  <a:tcPr/>
                </a:tc>
              </a:tr>
              <a:tr h="370840">
                <a:tc>
                  <a:txBody>
                    <a:bodyPr/>
                    <a:lstStyle/>
                    <a:p>
                      <a:r>
                        <a:rPr lang="en-US" b="1" dirty="0" smtClean="0"/>
                        <a:t>I got held up in a meeting</a:t>
                      </a:r>
                      <a:endParaRPr lang="en-US" b="1" dirty="0"/>
                    </a:p>
                  </a:txBody>
                  <a:tcPr/>
                </a:tc>
                <a:tc>
                  <a:txBody>
                    <a:bodyPr/>
                    <a:lstStyle/>
                    <a:p>
                      <a:r>
                        <a:rPr lang="en-US" b="1" dirty="0" smtClean="0"/>
                        <a:t>73%</a:t>
                      </a:r>
                      <a:endParaRPr lang="en-US" b="1" dirty="0"/>
                    </a:p>
                  </a:txBody>
                  <a:tcPr/>
                </a:tc>
                <a:tc>
                  <a:txBody>
                    <a:bodyPr/>
                    <a:lstStyle/>
                    <a:p>
                      <a:r>
                        <a:rPr lang="en-US" b="1" dirty="0" smtClean="0"/>
                        <a:t>35%</a:t>
                      </a:r>
                      <a:endParaRPr lang="en-US" b="1" dirty="0"/>
                    </a:p>
                  </a:txBody>
                  <a:tcPr/>
                </a:tc>
              </a:tr>
              <a:tr h="370840">
                <a:tc>
                  <a:txBody>
                    <a:bodyPr/>
                    <a:lstStyle/>
                    <a:p>
                      <a:r>
                        <a:rPr lang="en-US" b="1" dirty="0" smtClean="0"/>
                        <a:t>I had a sore throat</a:t>
                      </a:r>
                      <a:endParaRPr lang="en-US" b="1" dirty="0"/>
                    </a:p>
                  </a:txBody>
                  <a:tcPr/>
                </a:tc>
                <a:tc>
                  <a:txBody>
                    <a:bodyPr/>
                    <a:lstStyle/>
                    <a:p>
                      <a:r>
                        <a:rPr lang="en-US" b="1" dirty="0" smtClean="0"/>
                        <a:t>29%</a:t>
                      </a:r>
                      <a:endParaRPr lang="en-US" b="1" dirty="0"/>
                    </a:p>
                  </a:txBody>
                  <a:tcPr/>
                </a:tc>
                <a:tc>
                  <a:txBody>
                    <a:bodyPr/>
                    <a:lstStyle/>
                    <a:p>
                      <a:r>
                        <a:rPr lang="en-US" b="1" dirty="0" smtClean="0"/>
                        <a:t>50%</a:t>
                      </a:r>
                      <a:endParaRPr lang="en-US"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 had plane reservations for that day</a:t>
                      </a:r>
                      <a:endParaRPr lang="en-US" b="1" dirty="0"/>
                    </a:p>
                  </a:txBody>
                  <a:tcPr/>
                </a:tc>
                <a:tc>
                  <a:txBody>
                    <a:bodyPr/>
                    <a:lstStyle/>
                    <a:p>
                      <a:r>
                        <a:rPr lang="en-US" b="1" dirty="0" smtClean="0"/>
                        <a:t>65%</a:t>
                      </a:r>
                      <a:endParaRPr lang="en-US" b="1" dirty="0"/>
                    </a:p>
                  </a:txBody>
                  <a:tcPr/>
                </a:tc>
                <a:tc>
                  <a:txBody>
                    <a:bodyPr/>
                    <a:lstStyle/>
                    <a:p>
                      <a:r>
                        <a:rPr lang="en-US" b="1" dirty="0" smtClean="0"/>
                        <a:t>5%</a:t>
                      </a:r>
                      <a:endParaRPr lang="en-US" b="1" dirty="0"/>
                    </a:p>
                  </a:txBody>
                  <a:tcPr/>
                </a:tc>
              </a:tr>
              <a:tr h="370840">
                <a:tc>
                  <a:txBody>
                    <a:bodyPr/>
                    <a:lstStyle/>
                    <a:p>
                      <a:r>
                        <a:rPr lang="en-US" b="1" dirty="0" smtClean="0"/>
                        <a:t>My roommate had problems with his/her boyfriend/girlfriend</a:t>
                      </a:r>
                      <a:endParaRPr lang="en-US" b="1" dirty="0"/>
                    </a:p>
                  </a:txBody>
                  <a:tcPr/>
                </a:tc>
                <a:tc>
                  <a:txBody>
                    <a:bodyPr/>
                    <a:lstStyle/>
                    <a:p>
                      <a:r>
                        <a:rPr lang="en-US" b="1" dirty="0" smtClean="0"/>
                        <a:t>9%</a:t>
                      </a:r>
                      <a:endParaRPr lang="en-US" b="1" dirty="0"/>
                    </a:p>
                  </a:txBody>
                  <a:tcPr/>
                </a:tc>
                <a:tc>
                  <a:txBody>
                    <a:bodyPr/>
                    <a:lstStyle/>
                    <a:p>
                      <a:r>
                        <a:rPr lang="en-US" b="1" dirty="0" smtClean="0"/>
                        <a:t>22%</a:t>
                      </a:r>
                      <a:endParaRPr lang="en-US" b="1" dirty="0"/>
                    </a:p>
                  </a:txBody>
                  <a:tcPr/>
                </a:tc>
              </a:tr>
              <a:tr h="370840">
                <a:tc>
                  <a:txBody>
                    <a:bodyPr/>
                    <a:lstStyle/>
                    <a:p>
                      <a:r>
                        <a:rPr lang="en-US" b="1" dirty="0" smtClean="0"/>
                        <a:t>Alarm did not go off</a:t>
                      </a:r>
                      <a:endParaRPr lang="en-US" b="1" dirty="0"/>
                    </a:p>
                  </a:txBody>
                  <a:tcPr/>
                </a:tc>
                <a:tc>
                  <a:txBody>
                    <a:bodyPr/>
                    <a:lstStyle/>
                    <a:p>
                      <a:r>
                        <a:rPr lang="en-US" b="1" dirty="0" smtClean="0"/>
                        <a:t>41%</a:t>
                      </a:r>
                      <a:endParaRPr lang="en-US" b="1" dirty="0"/>
                    </a:p>
                  </a:txBody>
                  <a:tcPr/>
                </a:tc>
                <a:tc>
                  <a:txBody>
                    <a:bodyPr/>
                    <a:lstStyle/>
                    <a:p>
                      <a:r>
                        <a:rPr lang="en-US" b="1" dirty="0" smtClean="0"/>
                        <a:t>10%</a:t>
                      </a:r>
                      <a:endParaRPr lang="en-US" b="1" dirty="0"/>
                    </a:p>
                  </a:txBody>
                  <a:tcPr/>
                </a:tc>
              </a:tr>
              <a:tr h="370840">
                <a:tc>
                  <a:txBody>
                    <a:bodyPr/>
                    <a:lstStyle/>
                    <a:p>
                      <a:r>
                        <a:rPr lang="en-US" b="1" dirty="0" smtClean="0"/>
                        <a:t>I went on vacation</a:t>
                      </a:r>
                      <a:endParaRPr lang="en-US" b="1" dirty="0"/>
                    </a:p>
                  </a:txBody>
                  <a:tcPr/>
                </a:tc>
                <a:tc>
                  <a:txBody>
                    <a:bodyPr/>
                    <a:lstStyle/>
                    <a:p>
                      <a:r>
                        <a:rPr lang="en-US" b="1" dirty="0" smtClean="0"/>
                        <a:t>44%</a:t>
                      </a:r>
                      <a:endParaRPr lang="en-US" b="1" dirty="0"/>
                    </a:p>
                  </a:txBody>
                  <a:tcPr/>
                </a:tc>
                <a:tc>
                  <a:txBody>
                    <a:bodyPr/>
                    <a:lstStyle/>
                    <a:p>
                      <a:r>
                        <a:rPr lang="en-US" b="1" dirty="0" smtClean="0"/>
                        <a:t>0%</a:t>
                      </a:r>
                      <a:endParaRPr lang="en-US" b="1" dirty="0"/>
                    </a:p>
                  </a:txBody>
                  <a:tcPr/>
                </a:tc>
              </a:tr>
            </a:tbl>
          </a:graphicData>
        </a:graphic>
      </p:graphicFrame>
      <p:sp>
        <p:nvSpPr>
          <p:cNvPr id="5" name="Rectangle 4"/>
          <p:cNvSpPr/>
          <p:nvPr/>
        </p:nvSpPr>
        <p:spPr bwMode="auto">
          <a:xfrm>
            <a:off x="4953000" y="2362200"/>
            <a:ext cx="1676400" cy="381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6629400" y="2362200"/>
            <a:ext cx="1676400" cy="381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4953000" y="3429000"/>
            <a:ext cx="1676400" cy="381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6553200" y="3429000"/>
            <a:ext cx="1752600" cy="381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4953000" y="3810000"/>
            <a:ext cx="1676400" cy="381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629400" y="3810000"/>
            <a:ext cx="1676400" cy="381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6629400" y="5638800"/>
            <a:ext cx="1676400" cy="4572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4953000" y="5715000"/>
            <a:ext cx="1676400" cy="381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4953000" y="6096000"/>
            <a:ext cx="1676400" cy="381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6629400" y="6096000"/>
            <a:ext cx="1676400" cy="381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4953000" y="2743200"/>
            <a:ext cx="1676400" cy="6858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6629400" y="2743200"/>
            <a:ext cx="1676400" cy="762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4953000" y="4191000"/>
            <a:ext cx="1676400" cy="609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6629400" y="4191000"/>
            <a:ext cx="1676400" cy="609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4953000" y="4800600"/>
            <a:ext cx="1676400" cy="990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6629400" y="4648200"/>
            <a:ext cx="1676400" cy="990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7"/>
                                        </p:tgtEl>
                                        <p:attrNameLst>
                                          <p:attrName>ppt_x</p:attrName>
                                        </p:attrNameLst>
                                      </p:cBhvr>
                                      <p:tavLst>
                                        <p:tav tm="0">
                                          <p:val>
                                            <p:strVal val="ppt_x"/>
                                          </p:val>
                                        </p:tav>
                                        <p:tav tm="100000">
                                          <p:val>
                                            <p:strVal val="ppt_x"/>
                                          </p:val>
                                        </p:tav>
                                      </p:tavLst>
                                    </p:anim>
                                    <p:anim calcmode="lin" valueType="num">
                                      <p:cBhvr additive="base">
                                        <p:cTn id="19" dur="500"/>
                                        <p:tgtEl>
                                          <p:spTgt spid="17"/>
                                        </p:tgtEl>
                                        <p:attrNameLst>
                                          <p:attrName>ppt_y</p:attrName>
                                        </p:attrNameLst>
                                      </p:cBhvr>
                                      <p:tavLst>
                                        <p:tav tm="0">
                                          <p:val>
                                            <p:strVal val="ppt_y"/>
                                          </p:val>
                                        </p:tav>
                                        <p:tav tm="100000">
                                          <p:val>
                                            <p:strVal val="1+ppt_h/2"/>
                                          </p:val>
                                        </p:tav>
                                      </p:tavLst>
                                    </p:anim>
                                    <p:set>
                                      <p:cBhvr>
                                        <p:cTn id="20" dur="1" fill="hold">
                                          <p:stCondLst>
                                            <p:cond delay="499"/>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8"/>
                                        </p:tgtEl>
                                        <p:attrNameLst>
                                          <p:attrName>ppt_x</p:attrName>
                                        </p:attrNameLst>
                                      </p:cBhvr>
                                      <p:tavLst>
                                        <p:tav tm="0">
                                          <p:val>
                                            <p:strVal val="ppt_x"/>
                                          </p:val>
                                        </p:tav>
                                        <p:tav tm="100000">
                                          <p:val>
                                            <p:strVal val="ppt_x"/>
                                          </p:val>
                                        </p:tav>
                                      </p:tavLst>
                                    </p:anim>
                                    <p:anim calcmode="lin" valueType="num">
                                      <p:cBhvr additive="base">
                                        <p:cTn id="25" dur="500"/>
                                        <p:tgtEl>
                                          <p:spTgt spid="18"/>
                                        </p:tgtEl>
                                        <p:attrNameLst>
                                          <p:attrName>ppt_y</p:attrName>
                                        </p:attrNameLst>
                                      </p:cBhvr>
                                      <p:tavLst>
                                        <p:tav tm="0">
                                          <p:val>
                                            <p:strVal val="ppt_y"/>
                                          </p:val>
                                        </p:tav>
                                        <p:tav tm="100000">
                                          <p:val>
                                            <p:strVal val="1+ppt_h/2"/>
                                          </p:val>
                                        </p:tav>
                                      </p:tavLst>
                                    </p:anim>
                                    <p:set>
                                      <p:cBhvr>
                                        <p:cTn id="26" dur="1" fill="hold">
                                          <p:stCondLst>
                                            <p:cond delay="499"/>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7"/>
                                        </p:tgtEl>
                                        <p:attrNameLst>
                                          <p:attrName>ppt_x</p:attrName>
                                        </p:attrNameLst>
                                      </p:cBhvr>
                                      <p:tavLst>
                                        <p:tav tm="0">
                                          <p:val>
                                            <p:strVal val="ppt_x"/>
                                          </p:val>
                                        </p:tav>
                                        <p:tav tm="100000">
                                          <p:val>
                                            <p:strVal val="ppt_x"/>
                                          </p:val>
                                        </p:tav>
                                      </p:tavLst>
                                    </p:anim>
                                    <p:anim calcmode="lin" valueType="num">
                                      <p:cBhvr additive="base">
                                        <p:cTn id="31" dur="500"/>
                                        <p:tgtEl>
                                          <p:spTgt spid="7"/>
                                        </p:tgtEl>
                                        <p:attrNameLst>
                                          <p:attrName>ppt_y</p:attrName>
                                        </p:attrNameLst>
                                      </p:cBhvr>
                                      <p:tavLst>
                                        <p:tav tm="0">
                                          <p:val>
                                            <p:strVal val="ppt_y"/>
                                          </p:val>
                                        </p:tav>
                                        <p:tav tm="100000">
                                          <p:val>
                                            <p:strVal val="1+ppt_h/2"/>
                                          </p:val>
                                        </p:tav>
                                      </p:tavLst>
                                    </p:anim>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8"/>
                                        </p:tgtEl>
                                        <p:attrNameLst>
                                          <p:attrName>ppt_x</p:attrName>
                                        </p:attrNameLst>
                                      </p:cBhvr>
                                      <p:tavLst>
                                        <p:tav tm="0">
                                          <p:val>
                                            <p:strVal val="ppt_x"/>
                                          </p:val>
                                        </p:tav>
                                        <p:tav tm="100000">
                                          <p:val>
                                            <p:strVal val="ppt_x"/>
                                          </p:val>
                                        </p:tav>
                                      </p:tavLst>
                                    </p:anim>
                                    <p:anim calcmode="lin" valueType="num">
                                      <p:cBhvr additive="base">
                                        <p:cTn id="37" dur="500"/>
                                        <p:tgtEl>
                                          <p:spTgt spid="8"/>
                                        </p:tgtEl>
                                        <p:attrNameLst>
                                          <p:attrName>ppt_y</p:attrName>
                                        </p:attrNameLst>
                                      </p:cBhvr>
                                      <p:tavLst>
                                        <p:tav tm="0">
                                          <p:val>
                                            <p:strVal val="ppt_y"/>
                                          </p:val>
                                        </p:tav>
                                        <p:tav tm="100000">
                                          <p:val>
                                            <p:strVal val="1+ppt_h/2"/>
                                          </p:val>
                                        </p:tav>
                                      </p:tavLst>
                                    </p:anim>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0"/>
                                        </p:tgtEl>
                                        <p:attrNameLst>
                                          <p:attrName>ppt_x</p:attrName>
                                        </p:attrNameLst>
                                      </p:cBhvr>
                                      <p:tavLst>
                                        <p:tav tm="0">
                                          <p:val>
                                            <p:strVal val="ppt_x"/>
                                          </p:val>
                                        </p:tav>
                                        <p:tav tm="100000">
                                          <p:val>
                                            <p:strVal val="ppt_x"/>
                                          </p:val>
                                        </p:tav>
                                      </p:tavLst>
                                    </p:anim>
                                    <p:anim calcmode="lin" valueType="num">
                                      <p:cBhvr additive="base">
                                        <p:cTn id="49" dur="500"/>
                                        <p:tgtEl>
                                          <p:spTgt spid="10"/>
                                        </p:tgtEl>
                                        <p:attrNameLst>
                                          <p:attrName>ppt_y</p:attrName>
                                        </p:attrNameLst>
                                      </p:cBhvr>
                                      <p:tavLst>
                                        <p:tav tm="0">
                                          <p:val>
                                            <p:strVal val="ppt_y"/>
                                          </p:val>
                                        </p:tav>
                                        <p:tav tm="100000">
                                          <p:val>
                                            <p:strVal val="1+ppt_h/2"/>
                                          </p:val>
                                        </p:tav>
                                      </p:tavLst>
                                    </p:anim>
                                    <p:set>
                                      <p:cBhvr>
                                        <p:cTn id="50" dur="1" fill="hold">
                                          <p:stCondLst>
                                            <p:cond delay="499"/>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9"/>
                                        </p:tgtEl>
                                        <p:attrNameLst>
                                          <p:attrName>ppt_x</p:attrName>
                                        </p:attrNameLst>
                                      </p:cBhvr>
                                      <p:tavLst>
                                        <p:tav tm="0">
                                          <p:val>
                                            <p:strVal val="ppt_x"/>
                                          </p:val>
                                        </p:tav>
                                        <p:tav tm="100000">
                                          <p:val>
                                            <p:strVal val="ppt_x"/>
                                          </p:val>
                                        </p:tav>
                                      </p:tavLst>
                                    </p:anim>
                                    <p:anim calcmode="lin" valueType="num">
                                      <p:cBhvr additive="base">
                                        <p:cTn id="55" dur="500"/>
                                        <p:tgtEl>
                                          <p:spTgt spid="19"/>
                                        </p:tgtEl>
                                        <p:attrNameLst>
                                          <p:attrName>ppt_y</p:attrName>
                                        </p:attrNameLst>
                                      </p:cBhvr>
                                      <p:tavLst>
                                        <p:tav tm="0">
                                          <p:val>
                                            <p:strVal val="ppt_y"/>
                                          </p:val>
                                        </p:tav>
                                        <p:tav tm="100000">
                                          <p:val>
                                            <p:strVal val="1+ppt_h/2"/>
                                          </p:val>
                                        </p:tav>
                                      </p:tavLst>
                                    </p:anim>
                                    <p:set>
                                      <p:cBhvr>
                                        <p:cTn id="56" dur="1" fill="hold">
                                          <p:stCondLst>
                                            <p:cond delay="499"/>
                                          </p:stCondLst>
                                        </p:cTn>
                                        <p:tgtEl>
                                          <p:spTgt spid="1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20"/>
                                        </p:tgtEl>
                                        <p:attrNameLst>
                                          <p:attrName>ppt_x</p:attrName>
                                        </p:attrNameLst>
                                      </p:cBhvr>
                                      <p:tavLst>
                                        <p:tav tm="0">
                                          <p:val>
                                            <p:strVal val="ppt_x"/>
                                          </p:val>
                                        </p:tav>
                                        <p:tav tm="100000">
                                          <p:val>
                                            <p:strVal val="ppt_x"/>
                                          </p:val>
                                        </p:tav>
                                      </p:tavLst>
                                    </p:anim>
                                    <p:anim calcmode="lin" valueType="num">
                                      <p:cBhvr additive="base">
                                        <p:cTn id="61" dur="500"/>
                                        <p:tgtEl>
                                          <p:spTgt spid="20"/>
                                        </p:tgtEl>
                                        <p:attrNameLst>
                                          <p:attrName>ppt_y</p:attrName>
                                        </p:attrNameLst>
                                      </p:cBhvr>
                                      <p:tavLst>
                                        <p:tav tm="0">
                                          <p:val>
                                            <p:strVal val="ppt_y"/>
                                          </p:val>
                                        </p:tav>
                                        <p:tav tm="100000">
                                          <p:val>
                                            <p:strVal val="1+ppt_h/2"/>
                                          </p:val>
                                        </p:tav>
                                      </p:tavLst>
                                    </p:anim>
                                    <p:set>
                                      <p:cBhvr>
                                        <p:cTn id="62" dur="1" fill="hold">
                                          <p:stCondLst>
                                            <p:cond delay="4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21"/>
                                        </p:tgtEl>
                                        <p:attrNameLst>
                                          <p:attrName>ppt_x</p:attrName>
                                        </p:attrNameLst>
                                      </p:cBhvr>
                                      <p:tavLst>
                                        <p:tav tm="0">
                                          <p:val>
                                            <p:strVal val="ppt_x"/>
                                          </p:val>
                                        </p:tav>
                                        <p:tav tm="100000">
                                          <p:val>
                                            <p:strVal val="ppt_x"/>
                                          </p:val>
                                        </p:tav>
                                      </p:tavLst>
                                    </p:anim>
                                    <p:anim calcmode="lin" valueType="num">
                                      <p:cBhvr additive="base">
                                        <p:cTn id="67" dur="500"/>
                                        <p:tgtEl>
                                          <p:spTgt spid="21"/>
                                        </p:tgtEl>
                                        <p:attrNameLst>
                                          <p:attrName>ppt_y</p:attrName>
                                        </p:attrNameLst>
                                      </p:cBhvr>
                                      <p:tavLst>
                                        <p:tav tm="0">
                                          <p:val>
                                            <p:strVal val="ppt_y"/>
                                          </p:val>
                                        </p:tav>
                                        <p:tav tm="100000">
                                          <p:val>
                                            <p:strVal val="1+ppt_h/2"/>
                                          </p:val>
                                        </p:tav>
                                      </p:tavLst>
                                    </p:anim>
                                    <p:set>
                                      <p:cBhvr>
                                        <p:cTn id="68" dur="1" fill="hold">
                                          <p:stCondLst>
                                            <p:cond delay="499"/>
                                          </p:stCondLst>
                                        </p:cTn>
                                        <p:tgtEl>
                                          <p:spTgt spid="2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22"/>
                                        </p:tgtEl>
                                        <p:attrNameLst>
                                          <p:attrName>ppt_x</p:attrName>
                                        </p:attrNameLst>
                                      </p:cBhvr>
                                      <p:tavLst>
                                        <p:tav tm="0">
                                          <p:val>
                                            <p:strVal val="ppt_x"/>
                                          </p:val>
                                        </p:tav>
                                        <p:tav tm="100000">
                                          <p:val>
                                            <p:strVal val="ppt_x"/>
                                          </p:val>
                                        </p:tav>
                                      </p:tavLst>
                                    </p:anim>
                                    <p:anim calcmode="lin" valueType="num">
                                      <p:cBhvr additive="base">
                                        <p:cTn id="73" dur="500"/>
                                        <p:tgtEl>
                                          <p:spTgt spid="22"/>
                                        </p:tgtEl>
                                        <p:attrNameLst>
                                          <p:attrName>ppt_y</p:attrName>
                                        </p:attrNameLst>
                                      </p:cBhvr>
                                      <p:tavLst>
                                        <p:tav tm="0">
                                          <p:val>
                                            <p:strVal val="ppt_y"/>
                                          </p:val>
                                        </p:tav>
                                        <p:tav tm="100000">
                                          <p:val>
                                            <p:strVal val="1+ppt_h/2"/>
                                          </p:val>
                                        </p:tav>
                                      </p:tavLst>
                                    </p:anim>
                                    <p:set>
                                      <p:cBhvr>
                                        <p:cTn id="74" dur="1" fill="hold">
                                          <p:stCondLst>
                                            <p:cond delay="499"/>
                                          </p:stCondLst>
                                        </p:cTn>
                                        <p:tgtEl>
                                          <p:spTgt spid="2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14"/>
                                        </p:tgtEl>
                                        <p:attrNameLst>
                                          <p:attrName>ppt_x</p:attrName>
                                        </p:attrNameLst>
                                      </p:cBhvr>
                                      <p:tavLst>
                                        <p:tav tm="0">
                                          <p:val>
                                            <p:strVal val="ppt_x"/>
                                          </p:val>
                                        </p:tav>
                                        <p:tav tm="100000">
                                          <p:val>
                                            <p:strVal val="ppt_x"/>
                                          </p:val>
                                        </p:tav>
                                      </p:tavLst>
                                    </p:anim>
                                    <p:anim calcmode="lin" valueType="num">
                                      <p:cBhvr additive="base">
                                        <p:cTn id="79" dur="500"/>
                                        <p:tgtEl>
                                          <p:spTgt spid="14"/>
                                        </p:tgtEl>
                                        <p:attrNameLst>
                                          <p:attrName>ppt_y</p:attrName>
                                        </p:attrNameLst>
                                      </p:cBhvr>
                                      <p:tavLst>
                                        <p:tav tm="0">
                                          <p:val>
                                            <p:strVal val="ppt_y"/>
                                          </p:val>
                                        </p:tav>
                                        <p:tav tm="100000">
                                          <p:val>
                                            <p:strVal val="1+ppt_h/2"/>
                                          </p:val>
                                        </p:tav>
                                      </p:tavLst>
                                    </p:anim>
                                    <p:set>
                                      <p:cBhvr>
                                        <p:cTn id="80" dur="1" fill="hold">
                                          <p:stCondLst>
                                            <p:cond delay="499"/>
                                          </p:stCondLst>
                                        </p:cTn>
                                        <p:tgtEl>
                                          <p:spTgt spid="14"/>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13"/>
                                        </p:tgtEl>
                                        <p:attrNameLst>
                                          <p:attrName>ppt_x</p:attrName>
                                        </p:attrNameLst>
                                      </p:cBhvr>
                                      <p:tavLst>
                                        <p:tav tm="0">
                                          <p:val>
                                            <p:strVal val="ppt_x"/>
                                          </p:val>
                                        </p:tav>
                                        <p:tav tm="100000">
                                          <p:val>
                                            <p:strVal val="ppt_x"/>
                                          </p:val>
                                        </p:tav>
                                      </p:tavLst>
                                    </p:anim>
                                    <p:anim calcmode="lin" valueType="num">
                                      <p:cBhvr additive="base">
                                        <p:cTn id="85" dur="500"/>
                                        <p:tgtEl>
                                          <p:spTgt spid="13"/>
                                        </p:tgtEl>
                                        <p:attrNameLst>
                                          <p:attrName>ppt_y</p:attrName>
                                        </p:attrNameLst>
                                      </p:cBhvr>
                                      <p:tavLst>
                                        <p:tav tm="0">
                                          <p:val>
                                            <p:strVal val="ppt_y"/>
                                          </p:val>
                                        </p:tav>
                                        <p:tav tm="100000">
                                          <p:val>
                                            <p:strVal val="1+ppt_h/2"/>
                                          </p:val>
                                        </p:tav>
                                      </p:tavLst>
                                    </p:anim>
                                    <p:set>
                                      <p:cBhvr>
                                        <p:cTn id="86" dur="1" fill="hold">
                                          <p:stCondLst>
                                            <p:cond delay="499"/>
                                          </p:stCondLst>
                                        </p:cTn>
                                        <p:tgtEl>
                                          <p:spTgt spid="1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0" nodeType="clickEffect">
                                  <p:stCondLst>
                                    <p:cond delay="0"/>
                                  </p:stCondLst>
                                  <p:childTnLst>
                                    <p:anim calcmode="lin" valueType="num">
                                      <p:cBhvr additive="base">
                                        <p:cTn id="90" dur="500"/>
                                        <p:tgtEl>
                                          <p:spTgt spid="15"/>
                                        </p:tgtEl>
                                        <p:attrNameLst>
                                          <p:attrName>ppt_x</p:attrName>
                                        </p:attrNameLst>
                                      </p:cBhvr>
                                      <p:tavLst>
                                        <p:tav tm="0">
                                          <p:val>
                                            <p:strVal val="ppt_x"/>
                                          </p:val>
                                        </p:tav>
                                        <p:tav tm="100000">
                                          <p:val>
                                            <p:strVal val="ppt_x"/>
                                          </p:val>
                                        </p:tav>
                                      </p:tavLst>
                                    </p:anim>
                                    <p:anim calcmode="lin" valueType="num">
                                      <p:cBhvr additive="base">
                                        <p:cTn id="91" dur="500"/>
                                        <p:tgtEl>
                                          <p:spTgt spid="15"/>
                                        </p:tgtEl>
                                        <p:attrNameLst>
                                          <p:attrName>ppt_y</p:attrName>
                                        </p:attrNameLst>
                                      </p:cBhvr>
                                      <p:tavLst>
                                        <p:tav tm="0">
                                          <p:val>
                                            <p:strVal val="ppt_y"/>
                                          </p:val>
                                        </p:tav>
                                        <p:tav tm="100000">
                                          <p:val>
                                            <p:strVal val="1+ppt_h/2"/>
                                          </p:val>
                                        </p:tav>
                                      </p:tavLst>
                                    </p:anim>
                                    <p:set>
                                      <p:cBhvr>
                                        <p:cTn id="92" dur="1" fill="hold">
                                          <p:stCondLst>
                                            <p:cond delay="499"/>
                                          </p:stCondLst>
                                        </p:cTn>
                                        <p:tgtEl>
                                          <p:spTgt spid="15"/>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0" nodeType="clickEffect">
                                  <p:stCondLst>
                                    <p:cond delay="0"/>
                                  </p:stCondLst>
                                  <p:childTnLst>
                                    <p:anim calcmode="lin" valueType="num">
                                      <p:cBhvr additive="base">
                                        <p:cTn id="96" dur="500"/>
                                        <p:tgtEl>
                                          <p:spTgt spid="16"/>
                                        </p:tgtEl>
                                        <p:attrNameLst>
                                          <p:attrName>ppt_x</p:attrName>
                                        </p:attrNameLst>
                                      </p:cBhvr>
                                      <p:tavLst>
                                        <p:tav tm="0">
                                          <p:val>
                                            <p:strVal val="ppt_x"/>
                                          </p:val>
                                        </p:tav>
                                        <p:tav tm="100000">
                                          <p:val>
                                            <p:strVal val="ppt_x"/>
                                          </p:val>
                                        </p:tav>
                                      </p:tavLst>
                                    </p:anim>
                                    <p:anim calcmode="lin" valueType="num">
                                      <p:cBhvr additive="base">
                                        <p:cTn id="97" dur="500"/>
                                        <p:tgtEl>
                                          <p:spTgt spid="16"/>
                                        </p:tgtEl>
                                        <p:attrNameLst>
                                          <p:attrName>ppt_y</p:attrName>
                                        </p:attrNameLst>
                                      </p:cBhvr>
                                      <p:tavLst>
                                        <p:tav tm="0">
                                          <p:val>
                                            <p:strVal val="ppt_y"/>
                                          </p:val>
                                        </p:tav>
                                        <p:tav tm="100000">
                                          <p:val>
                                            <p:strVal val="1+ppt_h/2"/>
                                          </p:val>
                                        </p:tav>
                                      </p:tavLst>
                                    </p:anim>
                                    <p:set>
                                      <p:cBhvr>
                                        <p:cTn id="9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Group 2"/>
          <p:cNvGraphicFramePr>
            <a:graphicFrameLocks noGrp="1"/>
          </p:cNvGraphicFramePr>
          <p:nvPr/>
        </p:nvGraphicFramePr>
        <p:xfrm>
          <a:off x="304800" y="1371600"/>
          <a:ext cx="8077200" cy="5260341"/>
        </p:xfrm>
        <a:graphic>
          <a:graphicData uri="http://schemas.openxmlformats.org/drawingml/2006/table">
            <a:tbl>
              <a:tblPr/>
              <a:tblGrid>
                <a:gridCol w="1981200"/>
                <a:gridCol w="6096000"/>
              </a:tblGrid>
              <a:tr h="609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Feature</a:t>
                      </a:r>
                      <a:endParaRPr kumimoji="0" lang="en-US" sz="4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Description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Times New Roman" pitchFamily="18" charset="0"/>
                          <a:cs typeface="Times New Roman" pitchFamily="18" charset="0"/>
                        </a:rPr>
                        <a:t>Descriptive</a:t>
                      </a:r>
                      <a:endParaRPr kumimoji="0" lang="en-US" sz="4000" b="0" i="0" u="none" strike="noStrike" cap="none" normalizeH="0" baseline="0" dirty="0" smtClean="0">
                        <a:ln>
                          <a:noFill/>
                        </a:ln>
                        <a:solidFill>
                          <a:srgbClr val="FFFF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describe how most members act, feel, and think</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Times New Roman" pitchFamily="18" charset="0"/>
                          <a:cs typeface="Times New Roman" pitchFamily="18" charset="0"/>
                        </a:rPr>
                        <a:t>Consensual</a:t>
                      </a:r>
                      <a:endParaRPr kumimoji="0" lang="en-US" sz="4000" b="0" i="0" u="none" strike="noStrike" cap="none" normalizeH="0" baseline="0" dirty="0" smtClean="0">
                        <a:ln>
                          <a:noFill/>
                        </a:ln>
                        <a:solidFill>
                          <a:srgbClr val="FFFF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shared among group members, rather than personal, idiosyncratic beliefs</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Times New Roman" pitchFamily="18" charset="0"/>
                          <a:cs typeface="Times New Roman" pitchFamily="18" charset="0"/>
                        </a:rPr>
                        <a:t>Injunctive (or normative)</a:t>
                      </a:r>
                      <a:endParaRPr kumimoji="0" lang="en-US" sz="4000" b="0" i="0" u="none" strike="noStrike" cap="none" normalizeH="0" baseline="0" dirty="0" smtClean="0">
                        <a:ln>
                          <a:noFill/>
                        </a:ln>
                        <a:solidFill>
                          <a:srgbClr val="FFFF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define which behaviors are "bad" or "wrong" and which are "good" or "acceptable"</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Times New Roman" pitchFamily="18" charset="0"/>
                          <a:cs typeface="Times New Roman" pitchFamily="18" charset="0"/>
                        </a:rPr>
                        <a:t>Prescriptive</a:t>
                      </a:r>
                      <a:endParaRPr kumimoji="0" lang="en-US" sz="4000" b="0" i="0" u="none" strike="noStrike" cap="none" normalizeH="0" baseline="0" dirty="0" smtClean="0">
                        <a:ln>
                          <a:noFill/>
                        </a:ln>
                        <a:solidFill>
                          <a:srgbClr val="FFFF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set the standards for expected behaviors </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Times New Roman" pitchFamily="18" charset="0"/>
                          <a:cs typeface="Times New Roman" pitchFamily="18" charset="0"/>
                        </a:rPr>
                        <a:t>Proscriptive</a:t>
                      </a:r>
                      <a:endParaRPr kumimoji="0" lang="en-US" sz="4000" b="0" i="0" u="none" strike="noStrike" cap="none" normalizeH="0" baseline="0" dirty="0" smtClean="0">
                        <a:ln>
                          <a:noFill/>
                        </a:ln>
                        <a:solidFill>
                          <a:srgbClr val="FFFF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identify behaviors that should not be performed</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Times New Roman" pitchFamily="18" charset="0"/>
                          <a:cs typeface="Times New Roman" pitchFamily="18" charset="0"/>
                        </a:rPr>
                        <a:t>Informal</a:t>
                      </a:r>
                      <a:endParaRPr kumimoji="0" lang="en-US" sz="4000" b="0" i="0" u="none" strike="noStrike" cap="none" normalizeH="0" baseline="0" dirty="0" smtClean="0">
                        <a:ln>
                          <a:noFill/>
                        </a:ln>
                        <a:solidFill>
                          <a:srgbClr val="FFFF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describe the unwritten rules of conduct in the group</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Times New Roman" pitchFamily="18" charset="0"/>
                          <a:cs typeface="Times New Roman" pitchFamily="18" charset="0"/>
                        </a:rPr>
                        <a:t>Implicit </a:t>
                      </a:r>
                      <a:endParaRPr kumimoji="0" lang="en-US" sz="4000" b="0" i="0" u="none" strike="noStrike" cap="none" normalizeH="0" baseline="0" dirty="0" smtClean="0">
                        <a:ln>
                          <a:noFill/>
                        </a:ln>
                        <a:solidFill>
                          <a:srgbClr val="FFFF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often so taken for granted members follow them automatically </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Times New Roman" pitchFamily="18" charset="0"/>
                          <a:cs typeface="Times New Roman" pitchFamily="18" charset="0"/>
                        </a:rPr>
                        <a:t>Self-generating</a:t>
                      </a:r>
                      <a:endParaRPr kumimoji="0" lang="en-US" sz="4000" b="0" i="0" u="none" strike="noStrike" cap="none" normalizeH="0" baseline="0" dirty="0" smtClean="0">
                        <a:ln>
                          <a:noFill/>
                        </a:ln>
                        <a:solidFill>
                          <a:srgbClr val="FFFF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emerge as members reach a consensus through reciprocal influence</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Times New Roman" pitchFamily="18" charset="0"/>
                          <a:cs typeface="Times New Roman" pitchFamily="18" charset="0"/>
                        </a:rPr>
                        <a:t>Stable</a:t>
                      </a:r>
                      <a:endParaRPr kumimoji="0" lang="en-US" sz="4000" b="0" i="0" u="none" strike="noStrike" cap="none" normalizeH="0" baseline="0" dirty="0" smtClean="0">
                        <a:ln>
                          <a:noFill/>
                        </a:ln>
                        <a:solidFill>
                          <a:srgbClr val="FFFF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once they develop, resistant to change and passed from current members to new members</a:t>
                      </a:r>
                      <a:endParaRPr kumimoji="0"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4005" name="Rectangle 37"/>
          <p:cNvSpPr>
            <a:spLocks noChangeArrowheads="1"/>
          </p:cNvSpPr>
          <p:nvPr/>
        </p:nvSpPr>
        <p:spPr bwMode="auto">
          <a:xfrm>
            <a:off x="0" y="5302250"/>
            <a:ext cx="9144000" cy="0"/>
          </a:xfrm>
          <a:prstGeom prst="rect">
            <a:avLst/>
          </a:prstGeom>
          <a:noFill/>
          <a:ln w="9525">
            <a:noFill/>
            <a:miter lim="800000"/>
            <a:headEnd/>
            <a:tailEnd/>
          </a:ln>
          <a:effectLst/>
        </p:spPr>
        <p:txBody>
          <a:bodyPr wrap="none" anchor="ctr">
            <a:spAutoFit/>
          </a:bodyPr>
          <a:lstStyle/>
          <a:p>
            <a:pPr algn="l"/>
            <a:endParaRPr lang="en-US">
              <a:latin typeface="Times New Roman" pitchFamily="18" charset="0"/>
            </a:endParaRPr>
          </a:p>
        </p:txBody>
      </p:sp>
      <p:sp>
        <p:nvSpPr>
          <p:cNvPr id="5" name="Title 4"/>
          <p:cNvSpPr>
            <a:spLocks noGrp="1"/>
          </p:cNvSpPr>
          <p:nvPr>
            <p:ph type="title"/>
          </p:nvPr>
        </p:nvSpPr>
        <p:spPr>
          <a:xfrm>
            <a:off x="304800" y="304800"/>
            <a:ext cx="8015287" cy="914400"/>
          </a:xfrm>
        </p:spPr>
        <p:txBody>
          <a:bodyPr/>
          <a:lstStyle/>
          <a:p>
            <a:r>
              <a:rPr lang="en-US" dirty="0" smtClean="0">
                <a:solidFill>
                  <a:schemeClr val="tx1"/>
                </a:solidFill>
                <a:latin typeface="Bookman Old Style" pitchFamily="18" charset="0"/>
              </a:rPr>
              <a:t>Nature of Norms</a:t>
            </a:r>
            <a:endParaRPr lang="en-US" dirty="0">
              <a:solidFill>
                <a:schemeClr val="tx1"/>
              </a:solidFill>
              <a:latin typeface="Bookman Old Style"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62000" y="2133600"/>
            <a:ext cx="7772400" cy="2819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3555" name="Text Box 3"/>
          <p:cNvSpPr txBox="1">
            <a:spLocks noChangeArrowheads="1"/>
          </p:cNvSpPr>
          <p:nvPr/>
        </p:nvSpPr>
        <p:spPr bwMode="auto">
          <a:xfrm>
            <a:off x="2209800" y="1447800"/>
            <a:ext cx="6324600" cy="579438"/>
          </a:xfrm>
          <a:prstGeom prst="rect">
            <a:avLst/>
          </a:prstGeom>
          <a:noFill/>
          <a:ln w="9525">
            <a:noFill/>
            <a:miter lim="800000"/>
            <a:headEnd/>
            <a:tailEnd/>
          </a:ln>
          <a:effectLst/>
        </p:spPr>
        <p:txBody>
          <a:bodyPr anchor="ctr">
            <a:spAutoFit/>
          </a:bodyPr>
          <a:lstStyle/>
          <a:p>
            <a:pPr algn="r" eaLnBrk="0" hangingPunct="0"/>
            <a:r>
              <a:rPr lang="en-US" sz="2800" dirty="0" err="1">
                <a:latin typeface="Times New Roman" pitchFamily="18" charset="0"/>
              </a:rPr>
              <a:t>Sherif's</a:t>
            </a:r>
            <a:r>
              <a:rPr lang="en-US" sz="2800" dirty="0">
                <a:latin typeface="Times New Roman" pitchFamily="18" charset="0"/>
              </a:rPr>
              <a:t> (1936) </a:t>
            </a:r>
            <a:r>
              <a:rPr lang="en-US" sz="2800" dirty="0" err="1">
                <a:latin typeface="Times New Roman" pitchFamily="18" charset="0"/>
              </a:rPr>
              <a:t>autokinetic</a:t>
            </a:r>
            <a:r>
              <a:rPr lang="en-US" sz="2800" dirty="0">
                <a:latin typeface="Times New Roman" pitchFamily="18" charset="0"/>
              </a:rPr>
              <a:t> effect studies</a:t>
            </a:r>
            <a:r>
              <a:rPr lang="en-US" sz="3200" dirty="0">
                <a:latin typeface="Times New Roman" pitchFamily="18" charset="0"/>
              </a:rPr>
              <a:t> </a:t>
            </a:r>
            <a:endParaRPr lang="en-US" dirty="0">
              <a:latin typeface="Times New Roman" pitchFamily="18" charset="0"/>
            </a:endParaRPr>
          </a:p>
        </p:txBody>
      </p:sp>
      <p:sp>
        <p:nvSpPr>
          <p:cNvPr id="23556" name="Text Box 4"/>
          <p:cNvSpPr txBox="1">
            <a:spLocks noChangeArrowheads="1"/>
          </p:cNvSpPr>
          <p:nvPr/>
        </p:nvSpPr>
        <p:spPr bwMode="auto">
          <a:xfrm>
            <a:off x="762000" y="5301734"/>
            <a:ext cx="7467600" cy="369332"/>
          </a:xfrm>
          <a:prstGeom prst="rect">
            <a:avLst/>
          </a:prstGeom>
          <a:noFill/>
          <a:ln w="9525">
            <a:noFill/>
            <a:miter lim="800000"/>
            <a:headEnd/>
            <a:tailEnd/>
          </a:ln>
          <a:effectLst/>
        </p:spPr>
        <p:txBody>
          <a:bodyPr anchor="ctr">
            <a:spAutoFit/>
          </a:bodyPr>
          <a:lstStyle/>
          <a:p>
            <a:pPr eaLnBrk="0" hangingPunct="0"/>
            <a:r>
              <a:rPr lang="en-US" dirty="0">
                <a:latin typeface="Times New Roman" pitchFamily="18" charset="0"/>
              </a:rPr>
              <a:t>Judged distance a dot of light moved in a darkened room</a:t>
            </a:r>
          </a:p>
        </p:txBody>
      </p:sp>
      <p:sp>
        <p:nvSpPr>
          <p:cNvPr id="23557" name="AutoShape 5"/>
          <p:cNvSpPr>
            <a:spLocks noChangeArrowheads="1"/>
          </p:cNvSpPr>
          <p:nvPr/>
        </p:nvSpPr>
        <p:spPr bwMode="auto">
          <a:xfrm>
            <a:off x="8229600" y="2286000"/>
            <a:ext cx="152400" cy="152400"/>
          </a:xfrm>
          <a:prstGeom prst="sun">
            <a:avLst>
              <a:gd name="adj" fmla="val 25000"/>
            </a:avLst>
          </a:prstGeom>
          <a:solidFill>
            <a:srgbClr val="FFFF66"/>
          </a:solidFill>
          <a:ln w="9525">
            <a:solidFill>
              <a:schemeClr val="tx1"/>
            </a:solidFill>
            <a:miter lim="800000"/>
            <a:headEnd/>
            <a:tailEnd/>
          </a:ln>
          <a:effectLst/>
        </p:spPr>
        <p:txBody>
          <a:bodyPr wrap="none" anchor="ctr"/>
          <a:lstStyle/>
          <a:p>
            <a:endParaRPr lang="en-US"/>
          </a:p>
        </p:txBody>
      </p:sp>
      <p:pic>
        <p:nvPicPr>
          <p:cNvPr id="23558" name="Picture 6"/>
          <p:cNvPicPr>
            <a:picLocks noChangeAspect="1" noChangeArrowheads="1"/>
          </p:cNvPicPr>
          <p:nvPr/>
        </p:nvPicPr>
        <p:blipFill>
          <a:blip r:embed="rId3" cstate="email"/>
          <a:srcRect/>
          <a:stretch>
            <a:fillRect/>
          </a:stretch>
        </p:blipFill>
        <p:spPr bwMode="auto">
          <a:xfrm>
            <a:off x="762000" y="2590800"/>
            <a:ext cx="1314450" cy="2362200"/>
          </a:xfrm>
          <a:prstGeom prst="rect">
            <a:avLst/>
          </a:prstGeom>
          <a:noFill/>
          <a:ln w="9525">
            <a:noFill/>
            <a:miter lim="800000"/>
            <a:headEnd/>
            <a:tailEnd/>
          </a:ln>
          <a:effectLst/>
        </p:spPr>
      </p:pic>
      <p:sp>
        <p:nvSpPr>
          <p:cNvPr id="23559" name="Line 7"/>
          <p:cNvSpPr>
            <a:spLocks noChangeShapeType="1"/>
          </p:cNvSpPr>
          <p:nvPr/>
        </p:nvSpPr>
        <p:spPr bwMode="auto">
          <a:xfrm flipV="1">
            <a:off x="1676400" y="2362200"/>
            <a:ext cx="6553200" cy="1066800"/>
          </a:xfrm>
          <a:prstGeom prst="line">
            <a:avLst/>
          </a:prstGeom>
          <a:noFill/>
          <a:ln w="9525">
            <a:solidFill>
              <a:srgbClr val="FFFF99"/>
            </a:solidFill>
            <a:prstDash val="dash"/>
            <a:round/>
            <a:headEnd/>
            <a:tailEnd/>
          </a:ln>
          <a:effectLst/>
        </p:spPr>
        <p:txBody>
          <a:bodyPr wrap="none" anchor="ctr"/>
          <a:lstStyle/>
          <a:p>
            <a:endParaRPr lang="en-US"/>
          </a:p>
        </p:txBody>
      </p:sp>
      <p:sp>
        <p:nvSpPr>
          <p:cNvPr id="11" name="Title 10"/>
          <p:cNvSpPr>
            <a:spLocks noGrp="1"/>
          </p:cNvSpPr>
          <p:nvPr>
            <p:ph type="title" idx="4294967295"/>
          </p:nvPr>
        </p:nvSpPr>
        <p:spPr/>
        <p:txBody>
          <a:bodyPr/>
          <a:lstStyle/>
          <a:p>
            <a:r>
              <a:rPr lang="en-US" dirty="0" smtClean="0">
                <a:solidFill>
                  <a:schemeClr val="tx1"/>
                </a:solidFill>
                <a:latin typeface="Bookman Old Style" pitchFamily="18" charset="0"/>
              </a:rPr>
              <a:t>Development</a:t>
            </a:r>
            <a:r>
              <a:rPr lang="en-US" baseline="0" dirty="0" smtClean="0">
                <a:solidFill>
                  <a:schemeClr val="tx1"/>
                </a:solidFill>
                <a:latin typeface="Bookman Old Style" pitchFamily="18" charset="0"/>
              </a:rPr>
              <a:t> of Norms</a:t>
            </a:r>
            <a:endParaRPr lang="en-US" dirty="0">
              <a:solidFill>
                <a:schemeClr val="tx1"/>
              </a:solidFill>
              <a:latin typeface="Bookman Old Styl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6"/>
                                        </p:tgtEl>
                                        <p:attrNameLst>
                                          <p:attrName>style.visibility</p:attrName>
                                        </p:attrNameLst>
                                      </p:cBhvr>
                                      <p:to>
                                        <p:strVal val="visible"/>
                                      </p:to>
                                    </p:set>
                                  </p:childTnLst>
                                </p:cTn>
                              </p:par>
                            </p:childTnLst>
                          </p:cTn>
                        </p:par>
                        <p:par>
                          <p:cTn id="7" fill="hold">
                            <p:stCondLst>
                              <p:cond delay="500"/>
                            </p:stCondLst>
                            <p:childTnLst>
                              <p:par>
                                <p:cTn id="8" presetID="22" presetClass="entr" presetSubtype="8" fill="hold" grpId="0" nodeType="afterEffect">
                                  <p:stCondLst>
                                    <p:cond delay="1000"/>
                                  </p:stCondLst>
                                  <p:childTnLst>
                                    <p:set>
                                      <p:cBhvr>
                                        <p:cTn id="9" dur="1" fill="hold">
                                          <p:stCondLst>
                                            <p:cond delay="0"/>
                                          </p:stCondLst>
                                        </p:cTn>
                                        <p:tgtEl>
                                          <p:spTgt spid="23559"/>
                                        </p:tgtEl>
                                        <p:attrNameLst>
                                          <p:attrName>style.visibility</p:attrName>
                                        </p:attrNameLst>
                                      </p:cBhvr>
                                      <p:to>
                                        <p:strVal val="visible"/>
                                      </p:to>
                                    </p:set>
                                    <p:animEffect transition="in" filter="wipe(left)">
                                      <p:cBhvr>
                                        <p:cTn id="10"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utoUpdateAnimBg="0"/>
      <p:bldP spid="235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762000" y="2133600"/>
            <a:ext cx="7772400" cy="2819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4580" name="Text Box 4"/>
          <p:cNvSpPr txBox="1">
            <a:spLocks noChangeArrowheads="1"/>
          </p:cNvSpPr>
          <p:nvPr/>
        </p:nvSpPr>
        <p:spPr bwMode="auto">
          <a:xfrm>
            <a:off x="3429000" y="5410200"/>
            <a:ext cx="5334000" cy="954107"/>
          </a:xfrm>
          <a:prstGeom prst="rect">
            <a:avLst/>
          </a:prstGeom>
          <a:noFill/>
          <a:ln w="9525">
            <a:noFill/>
            <a:miter lim="800000"/>
            <a:headEnd/>
            <a:tailEnd/>
          </a:ln>
          <a:effectLst/>
        </p:spPr>
        <p:txBody>
          <a:bodyPr wrap="square" anchor="ctr">
            <a:spAutoFit/>
          </a:bodyPr>
          <a:lstStyle/>
          <a:p>
            <a:pPr eaLnBrk="0" hangingPunct="0"/>
            <a:r>
              <a:rPr lang="en-US" sz="2800" dirty="0" smtClean="0">
                <a:latin typeface="Times New Roman" pitchFamily="18" charset="0"/>
              </a:rPr>
              <a:t>A stationary </a:t>
            </a:r>
            <a:r>
              <a:rPr lang="en-US" sz="2800" dirty="0">
                <a:latin typeface="Times New Roman" pitchFamily="18" charset="0"/>
              </a:rPr>
              <a:t>dot of light will seem to move</a:t>
            </a:r>
          </a:p>
        </p:txBody>
      </p:sp>
      <p:sp>
        <p:nvSpPr>
          <p:cNvPr id="24581" name="AutoShape 5"/>
          <p:cNvSpPr>
            <a:spLocks noChangeArrowheads="1"/>
          </p:cNvSpPr>
          <p:nvPr/>
        </p:nvSpPr>
        <p:spPr bwMode="auto">
          <a:xfrm>
            <a:off x="8229600" y="3733800"/>
            <a:ext cx="152400" cy="152400"/>
          </a:xfrm>
          <a:prstGeom prst="sun">
            <a:avLst>
              <a:gd name="adj" fmla="val 25000"/>
            </a:avLst>
          </a:prstGeom>
          <a:solidFill>
            <a:srgbClr val="FFFF66"/>
          </a:solidFill>
          <a:ln w="9525">
            <a:solidFill>
              <a:schemeClr val="tx1"/>
            </a:solidFill>
            <a:miter lim="800000"/>
            <a:headEnd/>
            <a:tailEnd/>
          </a:ln>
          <a:effectLst/>
        </p:spPr>
        <p:txBody>
          <a:bodyPr wrap="none" anchor="ctr"/>
          <a:lstStyle/>
          <a:p>
            <a:endParaRPr lang="en-US"/>
          </a:p>
        </p:txBody>
      </p:sp>
      <p:pic>
        <p:nvPicPr>
          <p:cNvPr id="24582" name="Picture 6"/>
          <p:cNvPicPr>
            <a:picLocks noChangeAspect="1" noChangeArrowheads="1"/>
          </p:cNvPicPr>
          <p:nvPr/>
        </p:nvPicPr>
        <p:blipFill>
          <a:blip r:embed="rId3" cstate="email"/>
          <a:srcRect/>
          <a:stretch>
            <a:fillRect/>
          </a:stretch>
        </p:blipFill>
        <p:spPr bwMode="auto">
          <a:xfrm>
            <a:off x="762000" y="2590800"/>
            <a:ext cx="1314450" cy="2362200"/>
          </a:xfrm>
          <a:prstGeom prst="rect">
            <a:avLst/>
          </a:prstGeom>
          <a:noFill/>
          <a:ln w="9525">
            <a:noFill/>
            <a:miter lim="800000"/>
            <a:headEnd/>
            <a:tailEnd/>
          </a:ln>
          <a:effectLst/>
        </p:spPr>
      </p:pic>
      <p:sp>
        <p:nvSpPr>
          <p:cNvPr id="24583" name="Line 7"/>
          <p:cNvSpPr>
            <a:spLocks noChangeShapeType="1"/>
          </p:cNvSpPr>
          <p:nvPr/>
        </p:nvSpPr>
        <p:spPr bwMode="auto">
          <a:xfrm>
            <a:off x="1752600" y="3429000"/>
            <a:ext cx="6400800" cy="381000"/>
          </a:xfrm>
          <a:prstGeom prst="line">
            <a:avLst/>
          </a:prstGeom>
          <a:noFill/>
          <a:ln w="9525">
            <a:solidFill>
              <a:srgbClr val="FFFFCC"/>
            </a:solidFill>
            <a:prstDash val="dash"/>
            <a:round/>
            <a:headEnd/>
            <a:tailEnd/>
          </a:ln>
          <a:effectLst/>
        </p:spPr>
        <p:txBody>
          <a:bodyPr wrap="none" anchor="ctr"/>
          <a:lstStyle/>
          <a:p>
            <a:endParaRPr lang="en-US"/>
          </a:p>
        </p:txBody>
      </p:sp>
      <p:grpSp>
        <p:nvGrpSpPr>
          <p:cNvPr id="2" name="Group 8"/>
          <p:cNvGrpSpPr>
            <a:grpSpLocks/>
          </p:cNvGrpSpPr>
          <p:nvPr/>
        </p:nvGrpSpPr>
        <p:grpSpPr bwMode="auto">
          <a:xfrm>
            <a:off x="2057400" y="2514600"/>
            <a:ext cx="1981200" cy="838200"/>
            <a:chOff x="1296" y="1584"/>
            <a:chExt cx="1248" cy="528"/>
          </a:xfrm>
        </p:grpSpPr>
        <p:sp>
          <p:nvSpPr>
            <p:cNvPr id="24585" name="AutoShape 9"/>
            <p:cNvSpPr>
              <a:spLocks noChangeArrowheads="1"/>
            </p:cNvSpPr>
            <p:nvPr/>
          </p:nvSpPr>
          <p:spPr bwMode="auto">
            <a:xfrm>
              <a:off x="1296" y="1584"/>
              <a:ext cx="1248" cy="528"/>
            </a:xfrm>
            <a:prstGeom prst="wedgeRoundRectCallout">
              <a:avLst>
                <a:gd name="adj1" fmla="val -59616"/>
                <a:gd name="adj2" fmla="val 152843"/>
                <a:gd name="adj3" fmla="val 16667"/>
              </a:avLst>
            </a:prstGeom>
            <a:solidFill>
              <a:srgbClr val="FFFFCC"/>
            </a:solidFill>
            <a:ln w="9525">
              <a:solidFill>
                <a:schemeClr val="tx1"/>
              </a:solidFill>
              <a:miter lim="800000"/>
              <a:headEnd/>
              <a:tailEnd/>
            </a:ln>
            <a:effectLst/>
          </p:spPr>
          <p:txBody>
            <a:bodyPr wrap="none" anchor="ctr"/>
            <a:lstStyle/>
            <a:p>
              <a:pPr eaLnBrk="0" hangingPunct="0"/>
              <a:endParaRPr lang="en-US">
                <a:latin typeface="Times New Roman" pitchFamily="18" charset="0"/>
              </a:endParaRPr>
            </a:p>
          </p:txBody>
        </p:sp>
        <p:sp>
          <p:nvSpPr>
            <p:cNvPr id="24586" name="Text Box 10"/>
            <p:cNvSpPr txBox="1">
              <a:spLocks noChangeArrowheads="1"/>
            </p:cNvSpPr>
            <p:nvPr/>
          </p:nvSpPr>
          <p:spPr bwMode="auto">
            <a:xfrm>
              <a:off x="1392" y="1632"/>
              <a:ext cx="1104" cy="442"/>
            </a:xfrm>
            <a:prstGeom prst="rect">
              <a:avLst/>
            </a:prstGeom>
            <a:noFill/>
            <a:ln w="9525">
              <a:noFill/>
              <a:miter lim="800000"/>
              <a:headEnd/>
              <a:tailEnd/>
            </a:ln>
            <a:effectLst/>
          </p:spPr>
          <p:txBody>
            <a:bodyPr anchor="ctr">
              <a:spAutoFit/>
            </a:bodyPr>
            <a:lstStyle/>
            <a:p>
              <a:pPr eaLnBrk="0" hangingPunct="0"/>
              <a:r>
                <a:rPr lang="en-US" sz="2000" b="1" i="1">
                  <a:latin typeface="Times New Roman" pitchFamily="18" charset="0"/>
                </a:rPr>
                <a:t>It moved about</a:t>
              </a:r>
            </a:p>
            <a:p>
              <a:pPr eaLnBrk="0" hangingPunct="0"/>
              <a:r>
                <a:rPr lang="en-US" sz="2000" b="1" i="1">
                  <a:latin typeface="Times New Roman" pitchFamily="18" charset="0"/>
                </a:rPr>
                <a:t>3.5 inches</a:t>
              </a:r>
              <a:endParaRPr lang="en-US">
                <a:latin typeface="Times New Roman" pitchFamily="18" charset="0"/>
              </a:endParaRPr>
            </a:p>
          </p:txBody>
        </p:sp>
      </p:grpSp>
      <p:sp>
        <p:nvSpPr>
          <p:cNvPr id="10" name="Title 9"/>
          <p:cNvSpPr>
            <a:spLocks noGrp="1"/>
          </p:cNvSpPr>
          <p:nvPr>
            <p:ph type="title" idx="4294967295"/>
          </p:nvPr>
        </p:nvSpPr>
        <p:spPr>
          <a:xfrm>
            <a:off x="228600" y="228600"/>
            <a:ext cx="8015287" cy="914400"/>
          </a:xfrm>
        </p:spPr>
        <p:txBody>
          <a:bodyPr/>
          <a:lstStyle/>
          <a:p>
            <a:r>
              <a:rPr lang="en-US" dirty="0" err="1" smtClean="0">
                <a:solidFill>
                  <a:schemeClr val="tx1"/>
                </a:solidFill>
                <a:latin typeface="Bookman Old Style" pitchFamily="18" charset="0"/>
              </a:rPr>
              <a:t>Autokinetic</a:t>
            </a:r>
            <a:r>
              <a:rPr lang="en-US" baseline="0" dirty="0" smtClean="0">
                <a:solidFill>
                  <a:schemeClr val="tx1"/>
                </a:solidFill>
                <a:latin typeface="Bookman Old Style" pitchFamily="18" charset="0"/>
              </a:rPr>
              <a:t> Effect</a:t>
            </a:r>
            <a:endParaRPr lang="en-US" dirty="0">
              <a:solidFill>
                <a:schemeClr val="tx1"/>
              </a:solidFill>
              <a:latin typeface="Bookman Old Styl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1802</TotalTime>
  <Words>1729</Words>
  <Application>Microsoft Office PowerPoint</Application>
  <PresentationFormat>On-screen Show (4:3)</PresentationFormat>
  <Paragraphs>516</Paragraphs>
  <Slides>47</Slides>
  <Notes>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Radial</vt:lpstr>
      <vt:lpstr>Paint Shop Pro Image</vt:lpstr>
      <vt:lpstr>Chapter 3 Inclusion and Identity</vt:lpstr>
      <vt:lpstr>Slide 2</vt:lpstr>
      <vt:lpstr>What Are Norms? </vt:lpstr>
      <vt:lpstr>Examples</vt:lpstr>
      <vt:lpstr>Examples</vt:lpstr>
      <vt:lpstr>Acceptable reasons for missing a class</vt:lpstr>
      <vt:lpstr>Nature of Norms</vt:lpstr>
      <vt:lpstr>Development of Norms</vt:lpstr>
      <vt:lpstr>Autokinetic Effect</vt:lpstr>
      <vt:lpstr>Slide 10</vt:lpstr>
      <vt:lpstr>Slide 11</vt:lpstr>
      <vt:lpstr>Do norms take on a life of the own?</vt:lpstr>
      <vt:lpstr>Slide 13</vt:lpstr>
      <vt:lpstr>Slide 14</vt:lpstr>
      <vt:lpstr>Slide 15</vt:lpstr>
      <vt:lpstr>Slide 16</vt:lpstr>
      <vt:lpstr>What Are Roles? </vt:lpstr>
      <vt:lpstr>Slide 18</vt:lpstr>
      <vt:lpstr>Role differentiation</vt:lpstr>
      <vt:lpstr>Slide 20</vt:lpstr>
      <vt:lpstr>Slide 21</vt:lpstr>
      <vt:lpstr>Slide 22</vt:lpstr>
      <vt:lpstr>Group Socialization</vt:lpstr>
      <vt:lpstr>Group Socialization: Moreland &amp; Levine</vt:lpstr>
      <vt:lpstr>Slide 25</vt:lpstr>
      <vt:lpstr>Roles Stress</vt:lpstr>
      <vt:lpstr>Slide 27</vt:lpstr>
      <vt:lpstr>Status Networks </vt:lpstr>
      <vt:lpstr>Slide 29</vt:lpstr>
      <vt:lpstr>Slide 30</vt:lpstr>
      <vt:lpstr>Status differentiation </vt:lpstr>
      <vt:lpstr>Status Generalization</vt:lpstr>
      <vt:lpstr>Attraction Networks </vt:lpstr>
      <vt:lpstr>Sociometric differentiation</vt:lpstr>
      <vt:lpstr>Communication Networks </vt:lpstr>
      <vt:lpstr>Centralization</vt:lpstr>
      <vt:lpstr>Communication Networks</vt:lpstr>
      <vt:lpstr>Communication and Performance</vt:lpstr>
      <vt:lpstr>Social Network Analysis</vt:lpstr>
      <vt:lpstr>Social Network Analysis</vt:lpstr>
      <vt:lpstr>Key Terms</vt:lpstr>
      <vt:lpstr>Example: Schools</vt:lpstr>
      <vt:lpstr>Example: Schools</vt:lpstr>
      <vt:lpstr>Slide 44</vt:lpstr>
      <vt:lpstr>SYMLOG</vt:lpstr>
      <vt:lpstr>Example SYMLOG</vt:lpstr>
      <vt:lpstr>Slide 47</vt:lpstr>
    </vt:vector>
  </TitlesOfParts>
  <Company>Group Dynamics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dc:title>
  <dc:creator>Don Forsyth</dc:creator>
  <cp:lastModifiedBy>Don Forsyth</cp:lastModifiedBy>
  <cp:revision>96</cp:revision>
  <cp:lastPrinted>1601-01-01T00:00:00Z</cp:lastPrinted>
  <dcterms:created xsi:type="dcterms:W3CDTF">2008-08-07T21:14:39Z</dcterms:created>
  <dcterms:modified xsi:type="dcterms:W3CDTF">2010-07-24T21:08:58Z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