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Default Extension="xlsx" ContentType="application/vnd.openxmlformats-officedocument.spreadsheetml.sheet"/>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60" r:id="rId4"/>
    <p:sldId id="272" r:id="rId5"/>
    <p:sldId id="273" r:id="rId6"/>
    <p:sldId id="274" r:id="rId7"/>
    <p:sldId id="275" r:id="rId8"/>
    <p:sldId id="261" r:id="rId9"/>
    <p:sldId id="277" r:id="rId10"/>
    <p:sldId id="278" r:id="rId11"/>
    <p:sldId id="279" r:id="rId12"/>
    <p:sldId id="280" r:id="rId13"/>
    <p:sldId id="283" r:id="rId14"/>
    <p:sldId id="276" r:id="rId15"/>
    <p:sldId id="284" r:id="rId16"/>
    <p:sldId id="285" r:id="rId17"/>
    <p:sldId id="282"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96"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cat>
            <c:strRef>
              <c:f>Sheet1!$A$2:$A$4</c:f>
              <c:strCache>
                <c:ptCount val="3"/>
                <c:pt idx="0">
                  <c:v>Control</c:v>
                </c:pt>
                <c:pt idx="1">
                  <c:v>Mild</c:v>
                </c:pt>
                <c:pt idx="2">
                  <c:v>Severe</c:v>
                </c:pt>
              </c:strCache>
            </c:strRef>
          </c:cat>
          <c:val>
            <c:numRef>
              <c:f>Sheet1!$B$2:$B$4</c:f>
              <c:numCache>
                <c:formatCode>General</c:formatCode>
                <c:ptCount val="3"/>
                <c:pt idx="0">
                  <c:v>167</c:v>
                </c:pt>
                <c:pt idx="1">
                  <c:v>171</c:v>
                </c:pt>
                <c:pt idx="2">
                  <c:v>195</c:v>
                </c:pt>
              </c:numCache>
            </c:numRef>
          </c:val>
        </c:ser>
        <c:axId val="145196544"/>
        <c:axId val="63636224"/>
      </c:barChart>
      <c:catAx>
        <c:axId val="145196544"/>
        <c:scaling>
          <c:orientation val="minMax"/>
        </c:scaling>
        <c:axPos val="b"/>
        <c:tickLblPos val="nextTo"/>
        <c:crossAx val="63636224"/>
        <c:crosses val="autoZero"/>
        <c:auto val="1"/>
        <c:lblAlgn val="ctr"/>
        <c:lblOffset val="100"/>
      </c:catAx>
      <c:valAx>
        <c:axId val="63636224"/>
        <c:scaling>
          <c:orientation val="minMax"/>
        </c:scaling>
        <c:axPos val="l"/>
        <c:majorGridlines/>
        <c:numFmt formatCode="General" sourceLinked="1"/>
        <c:tickLblPos val="nextTo"/>
        <c:crossAx val="145196544"/>
        <c:crosses val="autoZero"/>
        <c:crossBetween val="between"/>
      </c:valAx>
    </c:plotArea>
    <c:plotVisOnly val="1"/>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45D75-B18E-46CF-A379-B539C3AAA59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4A9B55E-FB0F-4E0D-8150-44B5F50B68FD}">
      <dgm:prSet custT="1"/>
      <dgm:spPr>
        <a:solidFill>
          <a:schemeClr val="bg2"/>
        </a:solidFill>
      </dgm:spPr>
      <dgm:t>
        <a:bodyPr/>
        <a:lstStyle/>
        <a:p>
          <a:pPr rtl="0"/>
          <a:r>
            <a:rPr lang="en-US" sz="2000" b="1" i="0" baseline="0" dirty="0" smtClean="0">
              <a:solidFill>
                <a:schemeClr val="tx1"/>
              </a:solidFill>
            </a:rPr>
            <a:t>Multiple</a:t>
          </a:r>
        </a:p>
        <a:p>
          <a:pPr rtl="0"/>
          <a:r>
            <a:rPr lang="en-US" sz="2000" b="1" i="0" baseline="0" dirty="0" smtClean="0">
              <a:solidFill>
                <a:schemeClr val="tx1"/>
              </a:solidFill>
            </a:rPr>
            <a:t>Components</a:t>
          </a:r>
        </a:p>
        <a:p>
          <a:pPr rtl="0"/>
          <a:r>
            <a:rPr lang="en-US" sz="1500" b="0" i="0" baseline="0" dirty="0" smtClean="0">
              <a:solidFill>
                <a:schemeClr val="tx1"/>
              </a:solidFill>
            </a:rPr>
            <a:t>(attraction, unity, etc.)</a:t>
          </a:r>
          <a:endParaRPr lang="en-US" sz="1500" b="0" i="0" baseline="0" dirty="0">
            <a:solidFill>
              <a:schemeClr val="tx1"/>
            </a:solidFill>
          </a:endParaRPr>
        </a:p>
      </dgm:t>
    </dgm:pt>
    <dgm:pt modelId="{AF230D7A-F3EA-4EF9-81A1-2A9E1D7450EB}" type="parTrans" cxnId="{7C1D899C-88D0-4EB6-9F74-8897F23E2D31}">
      <dgm:prSet/>
      <dgm:spPr/>
      <dgm:t>
        <a:bodyPr/>
        <a:lstStyle/>
        <a:p>
          <a:endParaRPr lang="en-US"/>
        </a:p>
      </dgm:t>
    </dgm:pt>
    <dgm:pt modelId="{B7E3E4BD-25E5-4B0F-B0CD-E1AF6A6A1A32}" type="sibTrans" cxnId="{7C1D899C-88D0-4EB6-9F74-8897F23E2D31}">
      <dgm:prSet/>
      <dgm:spPr/>
      <dgm:t>
        <a:bodyPr/>
        <a:lstStyle/>
        <a:p>
          <a:endParaRPr lang="en-US"/>
        </a:p>
      </dgm:t>
    </dgm:pt>
    <dgm:pt modelId="{72AC4592-EBC7-4792-A798-0A42FB8C662D}" type="pres">
      <dgm:prSet presAssocID="{05745D75-B18E-46CF-A379-B539C3AAA598}" presName="linearFlow" presStyleCnt="0">
        <dgm:presLayoutVars>
          <dgm:dir/>
          <dgm:resizeHandles val="exact"/>
        </dgm:presLayoutVars>
      </dgm:prSet>
      <dgm:spPr/>
      <dgm:t>
        <a:bodyPr/>
        <a:lstStyle/>
        <a:p>
          <a:endParaRPr lang="en-US"/>
        </a:p>
      </dgm:t>
    </dgm:pt>
    <dgm:pt modelId="{8CB4EC8A-2D6D-4532-AAEE-CCA290333539}" type="pres">
      <dgm:prSet presAssocID="{94A9B55E-FB0F-4E0D-8150-44B5F50B68FD}" presName="composite" presStyleCnt="0"/>
      <dgm:spPr/>
    </dgm:pt>
    <dgm:pt modelId="{95D9E32D-C68F-45C4-B690-92CBE02201FC}" type="pres">
      <dgm:prSet presAssocID="{94A9B55E-FB0F-4E0D-8150-44B5F50B68FD}" presName="imgShp" presStyleLbl="fgImgPlace1" presStyleIdx="0" presStyleCnt="1" custScaleX="117526" custScaleY="120450"/>
      <dgm:spPr>
        <a:blipFill rotWithShape="0">
          <a:blip xmlns:r="http://schemas.openxmlformats.org/officeDocument/2006/relationships" r:embed="rId1"/>
          <a:stretch>
            <a:fillRect/>
          </a:stretch>
        </a:blipFill>
        <a:ln>
          <a:solidFill>
            <a:schemeClr val="tx1"/>
          </a:solidFill>
        </a:ln>
      </dgm:spPr>
      <dgm:t>
        <a:bodyPr/>
        <a:lstStyle/>
        <a:p>
          <a:endParaRPr lang="en-US"/>
        </a:p>
      </dgm:t>
    </dgm:pt>
    <dgm:pt modelId="{D750B0E0-D628-4F7C-AC9C-4D0081372526}" type="pres">
      <dgm:prSet presAssocID="{94A9B55E-FB0F-4E0D-8150-44B5F50B68FD}" presName="txShp" presStyleLbl="node1" presStyleIdx="0" presStyleCnt="1">
        <dgm:presLayoutVars>
          <dgm:bulletEnabled val="1"/>
        </dgm:presLayoutVars>
      </dgm:prSet>
      <dgm:spPr/>
      <dgm:t>
        <a:bodyPr/>
        <a:lstStyle/>
        <a:p>
          <a:endParaRPr lang="en-US"/>
        </a:p>
      </dgm:t>
    </dgm:pt>
  </dgm:ptLst>
  <dgm:cxnLst>
    <dgm:cxn modelId="{CB9C8710-333E-461C-BA8D-7D61915F4ACE}" type="presOf" srcId="{94A9B55E-FB0F-4E0D-8150-44B5F50B68FD}" destId="{D750B0E0-D628-4F7C-AC9C-4D0081372526}" srcOrd="0" destOrd="0" presId="urn:microsoft.com/office/officeart/2005/8/layout/vList3"/>
    <dgm:cxn modelId="{FDBFBB28-3885-4F61-A588-E18EE8A69BAA}" type="presOf" srcId="{05745D75-B18E-46CF-A379-B539C3AAA598}" destId="{72AC4592-EBC7-4792-A798-0A42FB8C662D}" srcOrd="0" destOrd="0" presId="urn:microsoft.com/office/officeart/2005/8/layout/vList3"/>
    <dgm:cxn modelId="{7C1D899C-88D0-4EB6-9F74-8897F23E2D31}" srcId="{05745D75-B18E-46CF-A379-B539C3AAA598}" destId="{94A9B55E-FB0F-4E0D-8150-44B5F50B68FD}" srcOrd="0" destOrd="0" parTransId="{AF230D7A-F3EA-4EF9-81A1-2A9E1D7450EB}" sibTransId="{B7E3E4BD-25E5-4B0F-B0CD-E1AF6A6A1A32}"/>
    <dgm:cxn modelId="{42993DFC-6F9D-407F-845D-925B7214C7F9}" type="presParOf" srcId="{72AC4592-EBC7-4792-A798-0A42FB8C662D}" destId="{8CB4EC8A-2D6D-4532-AAEE-CCA290333539}" srcOrd="0" destOrd="0" presId="urn:microsoft.com/office/officeart/2005/8/layout/vList3"/>
    <dgm:cxn modelId="{F8D751B4-5281-42BC-8160-72D4CDF84C7E}" type="presParOf" srcId="{8CB4EC8A-2D6D-4532-AAEE-CCA290333539}" destId="{95D9E32D-C68F-45C4-B690-92CBE02201FC}" srcOrd="0" destOrd="0" presId="urn:microsoft.com/office/officeart/2005/8/layout/vList3"/>
    <dgm:cxn modelId="{37AB9F04-9195-47FD-84E4-DA4BEFAE0A49}" type="presParOf" srcId="{8CB4EC8A-2D6D-4532-AAEE-CCA290333539}" destId="{D750B0E0-D628-4F7C-AC9C-4D0081372526}"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2A2D3-2F6C-415E-944E-B7149F9AE8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406CFEF-06D3-47B1-A8D4-9E1679491395}">
      <dgm:prSet custT="1"/>
      <dgm:spPr>
        <a:solidFill>
          <a:schemeClr val="bg2"/>
        </a:solidFill>
      </dgm:spPr>
      <dgm:t>
        <a:bodyPr/>
        <a:lstStyle/>
        <a:p>
          <a:pPr rtl="0"/>
          <a:r>
            <a:rPr lang="en-US" sz="2000" b="1" i="0" baseline="0" dirty="0" smtClean="0">
              <a:solidFill>
                <a:schemeClr val="tx1"/>
              </a:solidFill>
            </a:rPr>
            <a:t>Multiple</a:t>
          </a:r>
        </a:p>
        <a:p>
          <a:pPr rtl="0"/>
          <a:r>
            <a:rPr lang="en-US" sz="2000" b="1" i="0" baseline="0" dirty="0" smtClean="0">
              <a:solidFill>
                <a:schemeClr val="tx1"/>
              </a:solidFill>
            </a:rPr>
            <a:t>Levels</a:t>
          </a:r>
        </a:p>
        <a:p>
          <a:pPr rtl="0"/>
          <a:r>
            <a:rPr lang="en-US" sz="1400" b="0" i="0" baseline="0" dirty="0" smtClean="0">
              <a:solidFill>
                <a:schemeClr val="tx1"/>
              </a:solidFill>
            </a:rPr>
            <a:t>(individual, group, etc.)</a:t>
          </a:r>
          <a:endParaRPr lang="en-US" sz="1400" b="0" i="0" baseline="0" dirty="0">
            <a:solidFill>
              <a:schemeClr val="tx1"/>
            </a:solidFill>
          </a:endParaRPr>
        </a:p>
      </dgm:t>
    </dgm:pt>
    <dgm:pt modelId="{714326BC-606A-4E4A-8675-BF9EBB7DC41F}" type="parTrans" cxnId="{44475BB0-656C-4A04-B6A9-49C4A380F801}">
      <dgm:prSet/>
      <dgm:spPr/>
      <dgm:t>
        <a:bodyPr/>
        <a:lstStyle/>
        <a:p>
          <a:endParaRPr lang="en-US"/>
        </a:p>
      </dgm:t>
    </dgm:pt>
    <dgm:pt modelId="{E8B7FEE6-B2B5-46AE-A96A-A97571A64CA3}" type="sibTrans" cxnId="{44475BB0-656C-4A04-B6A9-49C4A380F801}">
      <dgm:prSet/>
      <dgm:spPr/>
      <dgm:t>
        <a:bodyPr/>
        <a:lstStyle/>
        <a:p>
          <a:endParaRPr lang="en-US"/>
        </a:p>
      </dgm:t>
    </dgm:pt>
    <dgm:pt modelId="{9C7ABA41-0286-452F-8A8B-ED88B1551BBE}" type="pres">
      <dgm:prSet presAssocID="{FFE2A2D3-2F6C-415E-944E-B7149F9AE81B}" presName="linearFlow" presStyleCnt="0">
        <dgm:presLayoutVars>
          <dgm:dir/>
          <dgm:resizeHandles val="exact"/>
        </dgm:presLayoutVars>
      </dgm:prSet>
      <dgm:spPr/>
      <dgm:t>
        <a:bodyPr/>
        <a:lstStyle/>
        <a:p>
          <a:endParaRPr lang="en-US"/>
        </a:p>
      </dgm:t>
    </dgm:pt>
    <dgm:pt modelId="{45C29CEE-444B-4016-ACFF-E370ADC4FD55}" type="pres">
      <dgm:prSet presAssocID="{0406CFEF-06D3-47B1-A8D4-9E1679491395}" presName="composite" presStyleCnt="0"/>
      <dgm:spPr/>
    </dgm:pt>
    <dgm:pt modelId="{38C453F0-A58C-42F8-BBE7-42ADE8BF3D5D}" type="pres">
      <dgm:prSet presAssocID="{0406CFEF-06D3-47B1-A8D4-9E1679491395}" presName="imgShp" presStyleLbl="fgImgPlace1" presStyleIdx="0" presStyleCnt="1" custScaleX="149949" custScaleY="143175" custLinFactNeighborX="-24998" custLinFactNeighborY="-70"/>
      <dgm:spPr>
        <a:blipFill rotWithShape="0">
          <a:blip xmlns:r="http://schemas.openxmlformats.org/officeDocument/2006/relationships" r:embed="rId1"/>
          <a:stretch>
            <a:fillRect/>
          </a:stretch>
        </a:blipFill>
        <a:ln>
          <a:solidFill>
            <a:schemeClr val="accent1">
              <a:lumMod val="50000"/>
            </a:schemeClr>
          </a:solidFill>
        </a:ln>
      </dgm:spPr>
      <dgm:t>
        <a:bodyPr/>
        <a:lstStyle/>
        <a:p>
          <a:endParaRPr lang="en-US"/>
        </a:p>
      </dgm:t>
    </dgm:pt>
    <dgm:pt modelId="{9CFD5078-C730-4D1B-851C-4AB380CCCA14}" type="pres">
      <dgm:prSet presAssocID="{0406CFEF-06D3-47B1-A8D4-9E1679491395}" presName="txShp" presStyleLbl="node1" presStyleIdx="0" presStyleCnt="1" custScaleX="125287" custScaleY="130853">
        <dgm:presLayoutVars>
          <dgm:bulletEnabled val="1"/>
        </dgm:presLayoutVars>
      </dgm:prSet>
      <dgm:spPr/>
      <dgm:t>
        <a:bodyPr/>
        <a:lstStyle/>
        <a:p>
          <a:endParaRPr lang="en-US"/>
        </a:p>
      </dgm:t>
    </dgm:pt>
  </dgm:ptLst>
  <dgm:cxnLst>
    <dgm:cxn modelId="{7B9B8B28-E622-4A92-A96D-F846D214AC08}" type="presOf" srcId="{FFE2A2D3-2F6C-415E-944E-B7149F9AE81B}" destId="{9C7ABA41-0286-452F-8A8B-ED88B1551BBE}" srcOrd="0" destOrd="0" presId="urn:microsoft.com/office/officeart/2005/8/layout/vList3"/>
    <dgm:cxn modelId="{44475BB0-656C-4A04-B6A9-49C4A380F801}" srcId="{FFE2A2D3-2F6C-415E-944E-B7149F9AE81B}" destId="{0406CFEF-06D3-47B1-A8D4-9E1679491395}" srcOrd="0" destOrd="0" parTransId="{714326BC-606A-4E4A-8675-BF9EBB7DC41F}" sibTransId="{E8B7FEE6-B2B5-46AE-A96A-A97571A64CA3}"/>
    <dgm:cxn modelId="{0BE34BE9-6193-4ED3-84AE-C446759BACED}" type="presOf" srcId="{0406CFEF-06D3-47B1-A8D4-9E1679491395}" destId="{9CFD5078-C730-4D1B-851C-4AB380CCCA14}" srcOrd="0" destOrd="0" presId="urn:microsoft.com/office/officeart/2005/8/layout/vList3"/>
    <dgm:cxn modelId="{4B5C6EED-141D-4CA3-A038-8992CC5B42B7}" type="presParOf" srcId="{9C7ABA41-0286-452F-8A8B-ED88B1551BBE}" destId="{45C29CEE-444B-4016-ACFF-E370ADC4FD55}" srcOrd="0" destOrd="0" presId="urn:microsoft.com/office/officeart/2005/8/layout/vList3"/>
    <dgm:cxn modelId="{633FAF80-4D65-4184-9C54-AE203A3596AF}" type="presParOf" srcId="{45C29CEE-444B-4016-ACFF-E370ADC4FD55}" destId="{38C453F0-A58C-42F8-BBE7-42ADE8BF3D5D}" srcOrd="0" destOrd="0" presId="urn:microsoft.com/office/officeart/2005/8/layout/vList3"/>
    <dgm:cxn modelId="{0561FE06-0264-43A8-BA12-99C06B7B13C9}" type="presParOf" srcId="{45C29CEE-444B-4016-ACFF-E370ADC4FD55}" destId="{9CFD5078-C730-4D1B-851C-4AB380CCCA14}" srcOrd="1"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7BE03C-F241-4269-AFA4-74F24E190A7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ACA29C1-1132-4D9D-B5AD-AEAC4BCC291C}">
      <dgm:prSet/>
      <dgm:spPr>
        <a:solidFill>
          <a:schemeClr val="accent1">
            <a:lumMod val="50000"/>
          </a:schemeClr>
        </a:solidFill>
      </dgm:spPr>
      <dgm:t>
        <a:bodyPr/>
        <a:lstStyle/>
        <a:p>
          <a:pPr rtl="0"/>
          <a:r>
            <a:rPr lang="en-US" dirty="0" smtClean="0"/>
            <a:t>Social Cohesion</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dgm:t>
        <a:bodyPr/>
        <a:lstStyle/>
        <a:p>
          <a:pPr rtl="0"/>
          <a:r>
            <a:rPr lang="en-US" dirty="0" smtClean="0"/>
            <a:t>Task Cohesion</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dgm:t>
        <a:bodyPr/>
        <a:lstStyle/>
        <a:p>
          <a:pPr rtl="0"/>
          <a:r>
            <a:rPr lang="en-US" dirty="0" smtClean="0"/>
            <a:t>Perceived Cohesion</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dgm:t>
        <a:bodyPr/>
        <a:lstStyle/>
        <a:p>
          <a:pPr rtl="0"/>
          <a:r>
            <a:rPr lang="en-US" dirty="0" smtClean="0"/>
            <a:t>Emotional Cohesion</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pt>
    <dgm:pt modelId="{8A40B8DA-316C-48FB-98FA-478843683E23}" type="pres">
      <dgm:prSet presAssocID="{5ACA29C1-1132-4D9D-B5AD-AEAC4BCC291C}"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4" custScaleX="88282">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pt>
    <dgm:pt modelId="{68ABF8B8-FAFA-4682-AA60-AE87D253505E}" type="pres">
      <dgm:prSet presAssocID="{76B53CCB-B713-4D2E-AB66-7856088CC5C2}" presName="composite" presStyleCnt="0"/>
      <dgm:spPr/>
    </dgm:pt>
    <dgm:pt modelId="{4039504D-915F-4D2F-A548-93CF447824E8}" type="pres">
      <dgm:prSet presAssocID="{76B53CCB-B713-4D2E-AB66-7856088CC5C2}"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4">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pt>
    <dgm:pt modelId="{79C46C50-B87A-4219-A4A1-B8F5A464958C}" type="pres">
      <dgm:prSet presAssocID="{17839411-9ADD-4A05-A5E8-22C2B306DC93}" presName="composite" presStyleCnt="0"/>
      <dgm:spPr/>
    </dgm:pt>
    <dgm:pt modelId="{1134EAA1-11F0-4DEF-8B23-0F5D97B3F448}" type="pres">
      <dgm:prSet presAssocID="{17839411-9ADD-4A05-A5E8-22C2B306DC93}" presName="imgShp"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EB57E1F-04DF-4510-B099-30F0F4F35D71}" type="pres">
      <dgm:prSet presAssocID="{17839411-9ADD-4A05-A5E8-22C2B306DC93}" presName="txShp" presStyleLbl="node1" presStyleIdx="2" presStyleCnt="4">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pt>
    <dgm:pt modelId="{3B64348F-CAA7-4A37-ACF4-B739CA956641}" type="pres">
      <dgm:prSet presAssocID="{D4142518-0A1D-4A2F-999A-8110C68FDFEA}" presName="composite" presStyleCnt="0"/>
      <dgm:spPr/>
    </dgm:pt>
    <dgm:pt modelId="{AE301180-A73D-4694-8943-FECE07EC8FB1}" type="pres">
      <dgm:prSet presAssocID="{D4142518-0A1D-4A2F-999A-8110C68FDFEA}" presName="imgShp"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A02931A6-6CA3-450A-B69D-E5CABED4CD7D}" type="pres">
      <dgm:prSet presAssocID="{D4142518-0A1D-4A2F-999A-8110C68FDFEA}" presName="txShp" presStyleLbl="node1" presStyleIdx="3" presStyleCnt="4">
        <dgm:presLayoutVars>
          <dgm:bulletEnabled val="1"/>
        </dgm:presLayoutVars>
      </dgm:prSet>
      <dgm:spPr/>
      <dgm:t>
        <a:bodyPr/>
        <a:lstStyle/>
        <a:p>
          <a:endParaRPr lang="en-US"/>
        </a:p>
      </dgm:t>
    </dgm:pt>
  </dgm:ptLst>
  <dgm:cxnLst>
    <dgm:cxn modelId="{19D7073D-9997-433A-924A-7B80765B3474}" type="presOf" srcId="{5ACA29C1-1132-4D9D-B5AD-AEAC4BCC291C}" destId="{69C31CF5-FE6C-476F-8B26-4A8A1173F062}" srcOrd="0" destOrd="0" presId="urn:microsoft.com/office/officeart/2005/8/layout/vList3"/>
    <dgm:cxn modelId="{542D41F2-15A3-44DF-BAE1-D1D06CE492F1}" type="presOf" srcId="{17839411-9ADD-4A05-A5E8-22C2B306DC93}" destId="{6EB57E1F-04DF-4510-B099-30F0F4F35D71}" srcOrd="0" destOrd="0" presId="urn:microsoft.com/office/officeart/2005/8/layout/vList3"/>
    <dgm:cxn modelId="{910C64C1-9309-4B09-98C9-F66F4960EEF2}" srcId="{AB7BE03C-F241-4269-AFA4-74F24E190A78}" destId="{D4142518-0A1D-4A2F-999A-8110C68FDFEA}" srcOrd="3" destOrd="0" parTransId="{77D4455B-F76C-4F63-9BC3-C642B917FEAA}" sibTransId="{DFC0462C-42D5-44F8-A8E1-2896524A4F23}"/>
    <dgm:cxn modelId="{A2D46504-8CE7-43B9-B2BF-4D7C12E10CF5}" srcId="{AB7BE03C-F241-4269-AFA4-74F24E190A78}" destId="{17839411-9ADD-4A05-A5E8-22C2B306DC93}" srcOrd="2" destOrd="0" parTransId="{E210A227-AD43-4A25-91F3-D9530D6451B7}" sibTransId="{B3CCF838-DD1B-483B-B3B0-5308F2D88B2E}"/>
    <dgm:cxn modelId="{5626E28F-DE28-459F-B355-9246046FBC3D}" srcId="{AB7BE03C-F241-4269-AFA4-74F24E190A78}" destId="{76B53CCB-B713-4D2E-AB66-7856088CC5C2}" srcOrd="1" destOrd="0" parTransId="{C62B652C-19AA-498C-9190-7AD67D9B5B04}" sibTransId="{4F4522D1-281B-442C-BED7-846C8F368C74}"/>
    <dgm:cxn modelId="{66A1AEEA-9710-43FE-BD91-0CF4178CA947}" type="presOf" srcId="{D4142518-0A1D-4A2F-999A-8110C68FDFEA}" destId="{A02931A6-6CA3-450A-B69D-E5CABED4CD7D}" srcOrd="0" destOrd="0" presId="urn:microsoft.com/office/officeart/2005/8/layout/vList3"/>
    <dgm:cxn modelId="{1E20949B-5D80-4112-B15E-69E39923319E}" type="presOf" srcId="{76B53CCB-B713-4D2E-AB66-7856088CC5C2}" destId="{A3D3E104-77F2-40D8-A2BC-5FBC919793D5}" srcOrd="0" destOrd="0" presId="urn:microsoft.com/office/officeart/2005/8/layout/vList3"/>
    <dgm:cxn modelId="{83ACE375-57B3-4C64-B0A7-FDD47840D64F}" type="presOf" srcId="{AB7BE03C-F241-4269-AFA4-74F24E190A78}" destId="{1BADB89A-6CE2-44DF-9272-314C8A4C1397}" srcOrd="0" destOrd="0" presId="urn:microsoft.com/office/officeart/2005/8/layout/vList3"/>
    <dgm:cxn modelId="{B7ED0DDE-792E-4AB9-8428-8FF059B579F8}" srcId="{AB7BE03C-F241-4269-AFA4-74F24E190A78}" destId="{5ACA29C1-1132-4D9D-B5AD-AEAC4BCC291C}" srcOrd="0" destOrd="0" parTransId="{AC0B6EF8-00CD-4929-9C2A-3418E5B23E3E}" sibTransId="{85AA5820-DAA7-4A45-9249-CF79B4842B0E}"/>
    <dgm:cxn modelId="{42A43A0F-175A-4D99-BFFD-C0A4F1FE7224}" type="presParOf" srcId="{1BADB89A-6CE2-44DF-9272-314C8A4C1397}" destId="{2415AAFC-F66C-42BF-A907-A87B3F7F1FCE}" srcOrd="0" destOrd="0" presId="urn:microsoft.com/office/officeart/2005/8/layout/vList3"/>
    <dgm:cxn modelId="{24EADFCE-F441-4090-AE8B-FB471AED85A8}" type="presParOf" srcId="{2415AAFC-F66C-42BF-A907-A87B3F7F1FCE}" destId="{8A40B8DA-316C-48FB-98FA-478843683E23}" srcOrd="0" destOrd="0" presId="urn:microsoft.com/office/officeart/2005/8/layout/vList3"/>
    <dgm:cxn modelId="{2B8933FB-DB01-40A8-B5FD-B8C070F29100}" type="presParOf" srcId="{2415AAFC-F66C-42BF-A907-A87B3F7F1FCE}" destId="{69C31CF5-FE6C-476F-8B26-4A8A1173F062}" srcOrd="1" destOrd="0" presId="urn:microsoft.com/office/officeart/2005/8/layout/vList3"/>
    <dgm:cxn modelId="{A133C7EE-6DC8-41EA-BD4E-C2F3A97978D5}" type="presParOf" srcId="{1BADB89A-6CE2-44DF-9272-314C8A4C1397}" destId="{112F429D-74CF-4428-9650-425CC8E9138A}" srcOrd="1" destOrd="0" presId="urn:microsoft.com/office/officeart/2005/8/layout/vList3"/>
    <dgm:cxn modelId="{6907B131-7858-4EBE-B1CE-D6F47EB10A65}" type="presParOf" srcId="{1BADB89A-6CE2-44DF-9272-314C8A4C1397}" destId="{68ABF8B8-FAFA-4682-AA60-AE87D253505E}" srcOrd="2" destOrd="0" presId="urn:microsoft.com/office/officeart/2005/8/layout/vList3"/>
    <dgm:cxn modelId="{D52A3C19-73A3-4016-8115-79F8174D5265}" type="presParOf" srcId="{68ABF8B8-FAFA-4682-AA60-AE87D253505E}" destId="{4039504D-915F-4D2F-A548-93CF447824E8}" srcOrd="0" destOrd="0" presId="urn:microsoft.com/office/officeart/2005/8/layout/vList3"/>
    <dgm:cxn modelId="{5C1EAC78-BFEF-4274-AB23-463A0C24D3EA}" type="presParOf" srcId="{68ABF8B8-FAFA-4682-AA60-AE87D253505E}" destId="{A3D3E104-77F2-40D8-A2BC-5FBC919793D5}" srcOrd="1" destOrd="0" presId="urn:microsoft.com/office/officeart/2005/8/layout/vList3"/>
    <dgm:cxn modelId="{25CB4DB0-3044-423F-A5A9-CF9166348ADA}" type="presParOf" srcId="{1BADB89A-6CE2-44DF-9272-314C8A4C1397}" destId="{40A93D2F-B0C0-421B-8897-08C868FB6FFE}" srcOrd="3" destOrd="0" presId="urn:microsoft.com/office/officeart/2005/8/layout/vList3"/>
    <dgm:cxn modelId="{66DD0E67-98BA-41EA-8A0C-0B4AFBCF0222}" type="presParOf" srcId="{1BADB89A-6CE2-44DF-9272-314C8A4C1397}" destId="{79C46C50-B87A-4219-A4A1-B8F5A464958C}" srcOrd="4" destOrd="0" presId="urn:microsoft.com/office/officeart/2005/8/layout/vList3"/>
    <dgm:cxn modelId="{618D3601-4E81-4BBC-A687-44B1D303B0B0}" type="presParOf" srcId="{79C46C50-B87A-4219-A4A1-B8F5A464958C}" destId="{1134EAA1-11F0-4DEF-8B23-0F5D97B3F448}" srcOrd="0" destOrd="0" presId="urn:microsoft.com/office/officeart/2005/8/layout/vList3"/>
    <dgm:cxn modelId="{50A0B4AD-ECD5-4593-BADD-8C33DE18FDF2}" type="presParOf" srcId="{79C46C50-B87A-4219-A4A1-B8F5A464958C}" destId="{6EB57E1F-04DF-4510-B099-30F0F4F35D71}" srcOrd="1" destOrd="0" presId="urn:microsoft.com/office/officeart/2005/8/layout/vList3"/>
    <dgm:cxn modelId="{D01C1EBB-E8B7-4BFA-999A-703FFC22E8C6}" type="presParOf" srcId="{1BADB89A-6CE2-44DF-9272-314C8A4C1397}" destId="{027B37B8-7554-4B00-9C3B-2C7C568B6490}" srcOrd="5" destOrd="0" presId="urn:microsoft.com/office/officeart/2005/8/layout/vList3"/>
    <dgm:cxn modelId="{A72C3D3D-1554-43BA-B058-9F2D3D11116B}" type="presParOf" srcId="{1BADB89A-6CE2-44DF-9272-314C8A4C1397}" destId="{3B64348F-CAA7-4A37-ACF4-B739CA956641}" srcOrd="6" destOrd="0" presId="urn:microsoft.com/office/officeart/2005/8/layout/vList3"/>
    <dgm:cxn modelId="{8E7214FC-C58A-4477-B914-57B2E0D88C86}" type="presParOf" srcId="{3B64348F-CAA7-4A37-ACF4-B739CA956641}" destId="{AE301180-A73D-4694-8943-FECE07EC8FB1}" srcOrd="0" destOrd="0" presId="urn:microsoft.com/office/officeart/2005/8/layout/vList3"/>
    <dgm:cxn modelId="{7552CF5A-DE4C-4DEB-9270-D72BCAAE4CBE}" type="presParOf" srcId="{3B64348F-CAA7-4A37-ACF4-B739CA956641}" destId="{A02931A6-6CA3-450A-B69D-E5CABED4CD7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7BE03C-F241-4269-AFA4-74F24E190A7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ACA29C1-1132-4D9D-B5AD-AEAC4BCC291C}">
      <dgm:prSet/>
      <dgm:spPr/>
      <dgm:t>
        <a:bodyPr/>
        <a:lstStyle/>
        <a:p>
          <a:pPr rtl="0"/>
          <a:r>
            <a:rPr lang="en-US" dirty="0" smtClean="0"/>
            <a:t>Social Cohesion</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a:solidFill>
          <a:schemeClr val="accent1">
            <a:lumMod val="50000"/>
          </a:schemeClr>
        </a:solidFill>
      </dgm:spPr>
      <dgm:t>
        <a:bodyPr/>
        <a:lstStyle/>
        <a:p>
          <a:pPr rtl="0"/>
          <a:r>
            <a:rPr lang="en-US" dirty="0" smtClean="0"/>
            <a:t>Task Cohesion</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dgm:t>
        <a:bodyPr/>
        <a:lstStyle/>
        <a:p>
          <a:pPr rtl="0"/>
          <a:r>
            <a:rPr lang="en-US" dirty="0" smtClean="0"/>
            <a:t>Perceived Cohesion</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dgm:t>
        <a:bodyPr/>
        <a:lstStyle/>
        <a:p>
          <a:pPr rtl="0"/>
          <a:r>
            <a:rPr lang="en-US" dirty="0" smtClean="0"/>
            <a:t>Emotional Cohesion</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pt>
    <dgm:pt modelId="{8A40B8DA-316C-48FB-98FA-478843683E23}" type="pres">
      <dgm:prSet presAssocID="{5ACA29C1-1132-4D9D-B5AD-AEAC4BCC291C}"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4" custScaleX="88282">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pt>
    <dgm:pt modelId="{68ABF8B8-FAFA-4682-AA60-AE87D253505E}" type="pres">
      <dgm:prSet presAssocID="{76B53CCB-B713-4D2E-AB66-7856088CC5C2}" presName="composite" presStyleCnt="0"/>
      <dgm:spPr/>
    </dgm:pt>
    <dgm:pt modelId="{4039504D-915F-4D2F-A548-93CF447824E8}" type="pres">
      <dgm:prSet presAssocID="{76B53CCB-B713-4D2E-AB66-7856088CC5C2}"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4">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pt>
    <dgm:pt modelId="{79C46C50-B87A-4219-A4A1-B8F5A464958C}" type="pres">
      <dgm:prSet presAssocID="{17839411-9ADD-4A05-A5E8-22C2B306DC93}" presName="composite" presStyleCnt="0"/>
      <dgm:spPr/>
    </dgm:pt>
    <dgm:pt modelId="{1134EAA1-11F0-4DEF-8B23-0F5D97B3F448}" type="pres">
      <dgm:prSet presAssocID="{17839411-9ADD-4A05-A5E8-22C2B306DC93}" presName="imgShp"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EB57E1F-04DF-4510-B099-30F0F4F35D71}" type="pres">
      <dgm:prSet presAssocID="{17839411-9ADD-4A05-A5E8-22C2B306DC93}" presName="txShp" presStyleLbl="node1" presStyleIdx="2" presStyleCnt="4">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pt>
    <dgm:pt modelId="{3B64348F-CAA7-4A37-ACF4-B739CA956641}" type="pres">
      <dgm:prSet presAssocID="{D4142518-0A1D-4A2F-999A-8110C68FDFEA}" presName="composite" presStyleCnt="0"/>
      <dgm:spPr/>
    </dgm:pt>
    <dgm:pt modelId="{AE301180-A73D-4694-8943-FECE07EC8FB1}" type="pres">
      <dgm:prSet presAssocID="{D4142518-0A1D-4A2F-999A-8110C68FDFEA}" presName="imgShp"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A02931A6-6CA3-450A-B69D-E5CABED4CD7D}" type="pres">
      <dgm:prSet presAssocID="{D4142518-0A1D-4A2F-999A-8110C68FDFEA}" presName="txShp" presStyleLbl="node1" presStyleIdx="3" presStyleCnt="4">
        <dgm:presLayoutVars>
          <dgm:bulletEnabled val="1"/>
        </dgm:presLayoutVars>
      </dgm:prSet>
      <dgm:spPr/>
      <dgm:t>
        <a:bodyPr/>
        <a:lstStyle/>
        <a:p>
          <a:endParaRPr lang="en-US"/>
        </a:p>
      </dgm:t>
    </dgm:pt>
  </dgm:ptLst>
  <dgm:cxnLst>
    <dgm:cxn modelId="{910C64C1-9309-4B09-98C9-F66F4960EEF2}" srcId="{AB7BE03C-F241-4269-AFA4-74F24E190A78}" destId="{D4142518-0A1D-4A2F-999A-8110C68FDFEA}" srcOrd="3" destOrd="0" parTransId="{77D4455B-F76C-4F63-9BC3-C642B917FEAA}" sibTransId="{DFC0462C-42D5-44F8-A8E1-2896524A4F23}"/>
    <dgm:cxn modelId="{A2D46504-8CE7-43B9-B2BF-4D7C12E10CF5}" srcId="{AB7BE03C-F241-4269-AFA4-74F24E190A78}" destId="{17839411-9ADD-4A05-A5E8-22C2B306DC93}" srcOrd="2" destOrd="0" parTransId="{E210A227-AD43-4A25-91F3-D9530D6451B7}" sibTransId="{B3CCF838-DD1B-483B-B3B0-5308F2D88B2E}"/>
    <dgm:cxn modelId="{AB103CDE-DA4A-417B-A735-A1AB44F6C65F}" type="presOf" srcId="{AB7BE03C-F241-4269-AFA4-74F24E190A78}" destId="{1BADB89A-6CE2-44DF-9272-314C8A4C1397}" srcOrd="0" destOrd="0" presId="urn:microsoft.com/office/officeart/2005/8/layout/vList3"/>
    <dgm:cxn modelId="{5626E28F-DE28-459F-B355-9246046FBC3D}" srcId="{AB7BE03C-F241-4269-AFA4-74F24E190A78}" destId="{76B53CCB-B713-4D2E-AB66-7856088CC5C2}" srcOrd="1" destOrd="0" parTransId="{C62B652C-19AA-498C-9190-7AD67D9B5B04}" sibTransId="{4F4522D1-281B-442C-BED7-846C8F368C74}"/>
    <dgm:cxn modelId="{52246DE6-2255-4456-936D-89AA23D9E284}" type="presOf" srcId="{D4142518-0A1D-4A2F-999A-8110C68FDFEA}" destId="{A02931A6-6CA3-450A-B69D-E5CABED4CD7D}" srcOrd="0" destOrd="0" presId="urn:microsoft.com/office/officeart/2005/8/layout/vList3"/>
    <dgm:cxn modelId="{774396D5-6373-46F8-8975-BDCC3904F172}" type="presOf" srcId="{76B53CCB-B713-4D2E-AB66-7856088CC5C2}" destId="{A3D3E104-77F2-40D8-A2BC-5FBC919793D5}" srcOrd="0" destOrd="0" presId="urn:microsoft.com/office/officeart/2005/8/layout/vList3"/>
    <dgm:cxn modelId="{3A1F066F-AAC1-4AFD-B8B6-8A0379A04175}" type="presOf" srcId="{5ACA29C1-1132-4D9D-B5AD-AEAC4BCC291C}" destId="{69C31CF5-FE6C-476F-8B26-4A8A1173F062}" srcOrd="0" destOrd="0" presId="urn:microsoft.com/office/officeart/2005/8/layout/vList3"/>
    <dgm:cxn modelId="{6DE37D9C-5C0F-4BFA-AE6D-743C2A489474}" type="presOf" srcId="{17839411-9ADD-4A05-A5E8-22C2B306DC93}" destId="{6EB57E1F-04DF-4510-B099-30F0F4F35D71}" srcOrd="0" destOrd="0" presId="urn:microsoft.com/office/officeart/2005/8/layout/vList3"/>
    <dgm:cxn modelId="{B7ED0DDE-792E-4AB9-8428-8FF059B579F8}" srcId="{AB7BE03C-F241-4269-AFA4-74F24E190A78}" destId="{5ACA29C1-1132-4D9D-B5AD-AEAC4BCC291C}" srcOrd="0" destOrd="0" parTransId="{AC0B6EF8-00CD-4929-9C2A-3418E5B23E3E}" sibTransId="{85AA5820-DAA7-4A45-9249-CF79B4842B0E}"/>
    <dgm:cxn modelId="{02BEE926-AE9A-4CCF-88CC-2659822276B9}" type="presParOf" srcId="{1BADB89A-6CE2-44DF-9272-314C8A4C1397}" destId="{2415AAFC-F66C-42BF-A907-A87B3F7F1FCE}" srcOrd="0" destOrd="0" presId="urn:microsoft.com/office/officeart/2005/8/layout/vList3"/>
    <dgm:cxn modelId="{BFCA6EDB-27F4-47D1-BA9C-9806C0A77436}" type="presParOf" srcId="{2415AAFC-F66C-42BF-A907-A87B3F7F1FCE}" destId="{8A40B8DA-316C-48FB-98FA-478843683E23}" srcOrd="0" destOrd="0" presId="urn:microsoft.com/office/officeart/2005/8/layout/vList3"/>
    <dgm:cxn modelId="{1307E451-2B95-4864-A12E-391B2642DE1F}" type="presParOf" srcId="{2415AAFC-F66C-42BF-A907-A87B3F7F1FCE}" destId="{69C31CF5-FE6C-476F-8B26-4A8A1173F062}" srcOrd="1" destOrd="0" presId="urn:microsoft.com/office/officeart/2005/8/layout/vList3"/>
    <dgm:cxn modelId="{AE3B0EBB-F7CA-4B59-9B98-B810EFDD363C}" type="presParOf" srcId="{1BADB89A-6CE2-44DF-9272-314C8A4C1397}" destId="{112F429D-74CF-4428-9650-425CC8E9138A}" srcOrd="1" destOrd="0" presId="urn:microsoft.com/office/officeart/2005/8/layout/vList3"/>
    <dgm:cxn modelId="{98154884-D717-4487-81AC-FEBA02A21E96}" type="presParOf" srcId="{1BADB89A-6CE2-44DF-9272-314C8A4C1397}" destId="{68ABF8B8-FAFA-4682-AA60-AE87D253505E}" srcOrd="2" destOrd="0" presId="urn:microsoft.com/office/officeart/2005/8/layout/vList3"/>
    <dgm:cxn modelId="{3FC97447-6E6D-4818-A29F-99006255C46F}" type="presParOf" srcId="{68ABF8B8-FAFA-4682-AA60-AE87D253505E}" destId="{4039504D-915F-4D2F-A548-93CF447824E8}" srcOrd="0" destOrd="0" presId="urn:microsoft.com/office/officeart/2005/8/layout/vList3"/>
    <dgm:cxn modelId="{E16285EB-B16B-489D-B115-CA068E1F017A}" type="presParOf" srcId="{68ABF8B8-FAFA-4682-AA60-AE87D253505E}" destId="{A3D3E104-77F2-40D8-A2BC-5FBC919793D5}" srcOrd="1" destOrd="0" presId="urn:microsoft.com/office/officeart/2005/8/layout/vList3"/>
    <dgm:cxn modelId="{A5A44EFD-8747-4115-B7CC-65D272E6F154}" type="presParOf" srcId="{1BADB89A-6CE2-44DF-9272-314C8A4C1397}" destId="{40A93D2F-B0C0-421B-8897-08C868FB6FFE}" srcOrd="3" destOrd="0" presId="urn:microsoft.com/office/officeart/2005/8/layout/vList3"/>
    <dgm:cxn modelId="{6EE6E24B-2645-4C28-BFB3-F2E65F9D8D67}" type="presParOf" srcId="{1BADB89A-6CE2-44DF-9272-314C8A4C1397}" destId="{79C46C50-B87A-4219-A4A1-B8F5A464958C}" srcOrd="4" destOrd="0" presId="urn:microsoft.com/office/officeart/2005/8/layout/vList3"/>
    <dgm:cxn modelId="{E6712490-34E4-4692-8D36-6DAEF97F64F5}" type="presParOf" srcId="{79C46C50-B87A-4219-A4A1-B8F5A464958C}" destId="{1134EAA1-11F0-4DEF-8B23-0F5D97B3F448}" srcOrd="0" destOrd="0" presId="urn:microsoft.com/office/officeart/2005/8/layout/vList3"/>
    <dgm:cxn modelId="{40EDAE50-B346-40A2-8269-6919A566F84B}" type="presParOf" srcId="{79C46C50-B87A-4219-A4A1-B8F5A464958C}" destId="{6EB57E1F-04DF-4510-B099-30F0F4F35D71}" srcOrd="1" destOrd="0" presId="urn:microsoft.com/office/officeart/2005/8/layout/vList3"/>
    <dgm:cxn modelId="{73D7E516-578D-483A-ADEC-E6F21148BB89}" type="presParOf" srcId="{1BADB89A-6CE2-44DF-9272-314C8A4C1397}" destId="{027B37B8-7554-4B00-9C3B-2C7C568B6490}" srcOrd="5" destOrd="0" presId="urn:microsoft.com/office/officeart/2005/8/layout/vList3"/>
    <dgm:cxn modelId="{4FF2A298-5CDC-4BB0-92D3-0319CC3C0F73}" type="presParOf" srcId="{1BADB89A-6CE2-44DF-9272-314C8A4C1397}" destId="{3B64348F-CAA7-4A37-ACF4-B739CA956641}" srcOrd="6" destOrd="0" presId="urn:microsoft.com/office/officeart/2005/8/layout/vList3"/>
    <dgm:cxn modelId="{2226BF29-FACF-453B-871C-00365AEEFC11}" type="presParOf" srcId="{3B64348F-CAA7-4A37-ACF4-B739CA956641}" destId="{AE301180-A73D-4694-8943-FECE07EC8FB1}" srcOrd="0" destOrd="0" presId="urn:microsoft.com/office/officeart/2005/8/layout/vList3"/>
    <dgm:cxn modelId="{46555BF6-BCB7-4318-A150-8EB1F2F84810}" type="presParOf" srcId="{3B64348F-CAA7-4A37-ACF4-B739CA956641}" destId="{A02931A6-6CA3-450A-B69D-E5CABED4CD7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7BE03C-F241-4269-AFA4-74F24E190A7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ACA29C1-1132-4D9D-B5AD-AEAC4BCC291C}">
      <dgm:prSet/>
      <dgm:spPr/>
      <dgm:t>
        <a:bodyPr/>
        <a:lstStyle/>
        <a:p>
          <a:pPr rtl="0"/>
          <a:r>
            <a:rPr lang="en-US" dirty="0" smtClean="0"/>
            <a:t>Social Cohesion</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dgm:t>
        <a:bodyPr/>
        <a:lstStyle/>
        <a:p>
          <a:pPr rtl="0"/>
          <a:r>
            <a:rPr lang="en-US" dirty="0" smtClean="0"/>
            <a:t>Task Cohesion</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a:solidFill>
          <a:schemeClr val="accent1">
            <a:lumMod val="50000"/>
          </a:schemeClr>
        </a:solidFill>
      </dgm:spPr>
      <dgm:t>
        <a:bodyPr/>
        <a:lstStyle/>
        <a:p>
          <a:pPr rtl="0"/>
          <a:r>
            <a:rPr lang="en-US" dirty="0" smtClean="0"/>
            <a:t>Perceived Cohesion</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dgm:t>
        <a:bodyPr/>
        <a:lstStyle/>
        <a:p>
          <a:pPr rtl="0"/>
          <a:r>
            <a:rPr lang="en-US" dirty="0" smtClean="0"/>
            <a:t>Emotional Cohesion</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pt>
    <dgm:pt modelId="{8A40B8DA-316C-48FB-98FA-478843683E23}" type="pres">
      <dgm:prSet presAssocID="{5ACA29C1-1132-4D9D-B5AD-AEAC4BCC291C}"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4" custScaleX="88282">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pt>
    <dgm:pt modelId="{68ABF8B8-FAFA-4682-AA60-AE87D253505E}" type="pres">
      <dgm:prSet presAssocID="{76B53CCB-B713-4D2E-AB66-7856088CC5C2}" presName="composite" presStyleCnt="0"/>
      <dgm:spPr/>
    </dgm:pt>
    <dgm:pt modelId="{4039504D-915F-4D2F-A548-93CF447824E8}" type="pres">
      <dgm:prSet presAssocID="{76B53CCB-B713-4D2E-AB66-7856088CC5C2}"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4">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pt>
    <dgm:pt modelId="{79C46C50-B87A-4219-A4A1-B8F5A464958C}" type="pres">
      <dgm:prSet presAssocID="{17839411-9ADD-4A05-A5E8-22C2B306DC93}" presName="composite" presStyleCnt="0"/>
      <dgm:spPr/>
    </dgm:pt>
    <dgm:pt modelId="{1134EAA1-11F0-4DEF-8B23-0F5D97B3F448}" type="pres">
      <dgm:prSet presAssocID="{17839411-9ADD-4A05-A5E8-22C2B306DC93}" presName="imgShp"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EB57E1F-04DF-4510-B099-30F0F4F35D71}" type="pres">
      <dgm:prSet presAssocID="{17839411-9ADD-4A05-A5E8-22C2B306DC93}" presName="txShp" presStyleLbl="node1" presStyleIdx="2" presStyleCnt="4">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pt>
    <dgm:pt modelId="{3B64348F-CAA7-4A37-ACF4-B739CA956641}" type="pres">
      <dgm:prSet presAssocID="{D4142518-0A1D-4A2F-999A-8110C68FDFEA}" presName="composite" presStyleCnt="0"/>
      <dgm:spPr/>
    </dgm:pt>
    <dgm:pt modelId="{AE301180-A73D-4694-8943-FECE07EC8FB1}" type="pres">
      <dgm:prSet presAssocID="{D4142518-0A1D-4A2F-999A-8110C68FDFEA}" presName="imgShp"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A02931A6-6CA3-450A-B69D-E5CABED4CD7D}" type="pres">
      <dgm:prSet presAssocID="{D4142518-0A1D-4A2F-999A-8110C68FDFEA}" presName="txShp" presStyleLbl="node1" presStyleIdx="3" presStyleCnt="4">
        <dgm:presLayoutVars>
          <dgm:bulletEnabled val="1"/>
        </dgm:presLayoutVars>
      </dgm:prSet>
      <dgm:spPr/>
      <dgm:t>
        <a:bodyPr/>
        <a:lstStyle/>
        <a:p>
          <a:endParaRPr lang="en-US"/>
        </a:p>
      </dgm:t>
    </dgm:pt>
  </dgm:ptLst>
  <dgm:cxnLst>
    <dgm:cxn modelId="{DA491689-B027-45FC-B4E7-7D01162EEC46}" type="presOf" srcId="{17839411-9ADD-4A05-A5E8-22C2B306DC93}" destId="{6EB57E1F-04DF-4510-B099-30F0F4F35D71}" srcOrd="0" destOrd="0" presId="urn:microsoft.com/office/officeart/2005/8/layout/vList3"/>
    <dgm:cxn modelId="{910C64C1-9309-4B09-98C9-F66F4960EEF2}" srcId="{AB7BE03C-F241-4269-AFA4-74F24E190A78}" destId="{D4142518-0A1D-4A2F-999A-8110C68FDFEA}" srcOrd="3" destOrd="0" parTransId="{77D4455B-F76C-4F63-9BC3-C642B917FEAA}" sibTransId="{DFC0462C-42D5-44F8-A8E1-2896524A4F23}"/>
    <dgm:cxn modelId="{8024DE8C-4324-4C06-A231-9E482B590F64}" type="presOf" srcId="{5ACA29C1-1132-4D9D-B5AD-AEAC4BCC291C}" destId="{69C31CF5-FE6C-476F-8B26-4A8A1173F062}" srcOrd="0" destOrd="0" presId="urn:microsoft.com/office/officeart/2005/8/layout/vList3"/>
    <dgm:cxn modelId="{A2D46504-8CE7-43B9-B2BF-4D7C12E10CF5}" srcId="{AB7BE03C-F241-4269-AFA4-74F24E190A78}" destId="{17839411-9ADD-4A05-A5E8-22C2B306DC93}" srcOrd="2" destOrd="0" parTransId="{E210A227-AD43-4A25-91F3-D9530D6451B7}" sibTransId="{B3CCF838-DD1B-483B-B3B0-5308F2D88B2E}"/>
    <dgm:cxn modelId="{5626E28F-DE28-459F-B355-9246046FBC3D}" srcId="{AB7BE03C-F241-4269-AFA4-74F24E190A78}" destId="{76B53CCB-B713-4D2E-AB66-7856088CC5C2}" srcOrd="1" destOrd="0" parTransId="{C62B652C-19AA-498C-9190-7AD67D9B5B04}" sibTransId="{4F4522D1-281B-442C-BED7-846C8F368C74}"/>
    <dgm:cxn modelId="{D73ED8CC-DFD8-48B5-9C4A-41F11417FE59}" type="presOf" srcId="{76B53CCB-B713-4D2E-AB66-7856088CC5C2}" destId="{A3D3E104-77F2-40D8-A2BC-5FBC919793D5}" srcOrd="0" destOrd="0" presId="urn:microsoft.com/office/officeart/2005/8/layout/vList3"/>
    <dgm:cxn modelId="{40EDC058-0C48-42C5-A48C-190BD9585AA8}" type="presOf" srcId="{AB7BE03C-F241-4269-AFA4-74F24E190A78}" destId="{1BADB89A-6CE2-44DF-9272-314C8A4C1397}" srcOrd="0" destOrd="0" presId="urn:microsoft.com/office/officeart/2005/8/layout/vList3"/>
    <dgm:cxn modelId="{8F3ED571-8F10-4363-8272-2D9FA24CEC8B}" type="presOf" srcId="{D4142518-0A1D-4A2F-999A-8110C68FDFEA}" destId="{A02931A6-6CA3-450A-B69D-E5CABED4CD7D}" srcOrd="0" destOrd="0" presId="urn:microsoft.com/office/officeart/2005/8/layout/vList3"/>
    <dgm:cxn modelId="{B7ED0DDE-792E-4AB9-8428-8FF059B579F8}" srcId="{AB7BE03C-F241-4269-AFA4-74F24E190A78}" destId="{5ACA29C1-1132-4D9D-B5AD-AEAC4BCC291C}" srcOrd="0" destOrd="0" parTransId="{AC0B6EF8-00CD-4929-9C2A-3418E5B23E3E}" sibTransId="{85AA5820-DAA7-4A45-9249-CF79B4842B0E}"/>
    <dgm:cxn modelId="{29E54EFA-5F37-4BDD-9841-A19089A138AC}" type="presParOf" srcId="{1BADB89A-6CE2-44DF-9272-314C8A4C1397}" destId="{2415AAFC-F66C-42BF-A907-A87B3F7F1FCE}" srcOrd="0" destOrd="0" presId="urn:microsoft.com/office/officeart/2005/8/layout/vList3"/>
    <dgm:cxn modelId="{866D001B-F2A9-4118-9892-79C4368235E3}" type="presParOf" srcId="{2415AAFC-F66C-42BF-A907-A87B3F7F1FCE}" destId="{8A40B8DA-316C-48FB-98FA-478843683E23}" srcOrd="0" destOrd="0" presId="urn:microsoft.com/office/officeart/2005/8/layout/vList3"/>
    <dgm:cxn modelId="{2A7B6FF9-12BF-41D0-B52A-19A23E5F63CD}" type="presParOf" srcId="{2415AAFC-F66C-42BF-A907-A87B3F7F1FCE}" destId="{69C31CF5-FE6C-476F-8B26-4A8A1173F062}" srcOrd="1" destOrd="0" presId="urn:microsoft.com/office/officeart/2005/8/layout/vList3"/>
    <dgm:cxn modelId="{A11E1274-0A0F-40A4-89FB-7B48191D55AF}" type="presParOf" srcId="{1BADB89A-6CE2-44DF-9272-314C8A4C1397}" destId="{112F429D-74CF-4428-9650-425CC8E9138A}" srcOrd="1" destOrd="0" presId="urn:microsoft.com/office/officeart/2005/8/layout/vList3"/>
    <dgm:cxn modelId="{B40FB94D-FF36-431D-AF1A-A86AC1976B21}" type="presParOf" srcId="{1BADB89A-6CE2-44DF-9272-314C8A4C1397}" destId="{68ABF8B8-FAFA-4682-AA60-AE87D253505E}" srcOrd="2" destOrd="0" presId="urn:microsoft.com/office/officeart/2005/8/layout/vList3"/>
    <dgm:cxn modelId="{3BFE1DDE-A4BD-45D8-9FAB-38821C44D1E2}" type="presParOf" srcId="{68ABF8B8-FAFA-4682-AA60-AE87D253505E}" destId="{4039504D-915F-4D2F-A548-93CF447824E8}" srcOrd="0" destOrd="0" presId="urn:microsoft.com/office/officeart/2005/8/layout/vList3"/>
    <dgm:cxn modelId="{E35E7B85-7FCC-4B29-B35E-A3035B5FACFC}" type="presParOf" srcId="{68ABF8B8-FAFA-4682-AA60-AE87D253505E}" destId="{A3D3E104-77F2-40D8-A2BC-5FBC919793D5}" srcOrd="1" destOrd="0" presId="urn:microsoft.com/office/officeart/2005/8/layout/vList3"/>
    <dgm:cxn modelId="{55D0E644-A467-473F-9FAD-DAAFB4D46629}" type="presParOf" srcId="{1BADB89A-6CE2-44DF-9272-314C8A4C1397}" destId="{40A93D2F-B0C0-421B-8897-08C868FB6FFE}" srcOrd="3" destOrd="0" presId="urn:microsoft.com/office/officeart/2005/8/layout/vList3"/>
    <dgm:cxn modelId="{78A77CB7-D3ED-4EF4-A11C-01837C632487}" type="presParOf" srcId="{1BADB89A-6CE2-44DF-9272-314C8A4C1397}" destId="{79C46C50-B87A-4219-A4A1-B8F5A464958C}" srcOrd="4" destOrd="0" presId="urn:microsoft.com/office/officeart/2005/8/layout/vList3"/>
    <dgm:cxn modelId="{96DDF334-8B5A-46D3-A746-0503C3310727}" type="presParOf" srcId="{79C46C50-B87A-4219-A4A1-B8F5A464958C}" destId="{1134EAA1-11F0-4DEF-8B23-0F5D97B3F448}" srcOrd="0" destOrd="0" presId="urn:microsoft.com/office/officeart/2005/8/layout/vList3"/>
    <dgm:cxn modelId="{F094AF05-65F9-4CD8-B57E-145AE8E370DE}" type="presParOf" srcId="{79C46C50-B87A-4219-A4A1-B8F5A464958C}" destId="{6EB57E1F-04DF-4510-B099-30F0F4F35D71}" srcOrd="1" destOrd="0" presId="urn:microsoft.com/office/officeart/2005/8/layout/vList3"/>
    <dgm:cxn modelId="{029B71BD-1105-4451-9C83-2CD967ABBB27}" type="presParOf" srcId="{1BADB89A-6CE2-44DF-9272-314C8A4C1397}" destId="{027B37B8-7554-4B00-9C3B-2C7C568B6490}" srcOrd="5" destOrd="0" presId="urn:microsoft.com/office/officeart/2005/8/layout/vList3"/>
    <dgm:cxn modelId="{330FE29D-6260-4E4E-A9A3-5EA71870EB26}" type="presParOf" srcId="{1BADB89A-6CE2-44DF-9272-314C8A4C1397}" destId="{3B64348F-CAA7-4A37-ACF4-B739CA956641}" srcOrd="6" destOrd="0" presId="urn:microsoft.com/office/officeart/2005/8/layout/vList3"/>
    <dgm:cxn modelId="{21D67668-6733-4EDA-9B84-204D58BD689E}" type="presParOf" srcId="{3B64348F-CAA7-4A37-ACF4-B739CA956641}" destId="{AE301180-A73D-4694-8943-FECE07EC8FB1}" srcOrd="0" destOrd="0" presId="urn:microsoft.com/office/officeart/2005/8/layout/vList3"/>
    <dgm:cxn modelId="{F0402D7D-2716-4AB8-B654-F414D60D9C99}" type="presParOf" srcId="{3B64348F-CAA7-4A37-ACF4-B739CA956641}" destId="{A02931A6-6CA3-450A-B69D-E5CABED4CD7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7BE03C-F241-4269-AFA4-74F24E190A7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ACA29C1-1132-4D9D-B5AD-AEAC4BCC291C}">
      <dgm:prSet/>
      <dgm:spPr/>
      <dgm:t>
        <a:bodyPr/>
        <a:lstStyle/>
        <a:p>
          <a:pPr rtl="0"/>
          <a:r>
            <a:rPr lang="en-US" dirty="0" smtClean="0"/>
            <a:t>Social Cohesion</a:t>
          </a:r>
          <a:endParaRPr lang="en-US" dirty="0"/>
        </a:p>
      </dgm:t>
    </dgm:pt>
    <dgm:pt modelId="{AC0B6EF8-00CD-4929-9C2A-3418E5B23E3E}" type="parTrans" cxnId="{B7ED0DDE-792E-4AB9-8428-8FF059B579F8}">
      <dgm:prSet/>
      <dgm:spPr/>
      <dgm:t>
        <a:bodyPr/>
        <a:lstStyle/>
        <a:p>
          <a:endParaRPr lang="en-US"/>
        </a:p>
      </dgm:t>
    </dgm:pt>
    <dgm:pt modelId="{85AA5820-DAA7-4A45-9249-CF79B4842B0E}" type="sibTrans" cxnId="{B7ED0DDE-792E-4AB9-8428-8FF059B579F8}">
      <dgm:prSet/>
      <dgm:spPr/>
      <dgm:t>
        <a:bodyPr/>
        <a:lstStyle/>
        <a:p>
          <a:endParaRPr lang="en-US"/>
        </a:p>
      </dgm:t>
    </dgm:pt>
    <dgm:pt modelId="{76B53CCB-B713-4D2E-AB66-7856088CC5C2}">
      <dgm:prSet/>
      <dgm:spPr/>
      <dgm:t>
        <a:bodyPr/>
        <a:lstStyle/>
        <a:p>
          <a:pPr rtl="0"/>
          <a:r>
            <a:rPr lang="en-US" dirty="0" smtClean="0"/>
            <a:t>Task Cohesion</a:t>
          </a:r>
          <a:endParaRPr lang="en-US" dirty="0"/>
        </a:p>
      </dgm:t>
    </dgm:pt>
    <dgm:pt modelId="{C62B652C-19AA-498C-9190-7AD67D9B5B04}" type="parTrans" cxnId="{5626E28F-DE28-459F-B355-9246046FBC3D}">
      <dgm:prSet/>
      <dgm:spPr/>
      <dgm:t>
        <a:bodyPr/>
        <a:lstStyle/>
        <a:p>
          <a:endParaRPr lang="en-US"/>
        </a:p>
      </dgm:t>
    </dgm:pt>
    <dgm:pt modelId="{4F4522D1-281B-442C-BED7-846C8F368C74}" type="sibTrans" cxnId="{5626E28F-DE28-459F-B355-9246046FBC3D}">
      <dgm:prSet/>
      <dgm:spPr/>
      <dgm:t>
        <a:bodyPr/>
        <a:lstStyle/>
        <a:p>
          <a:endParaRPr lang="en-US"/>
        </a:p>
      </dgm:t>
    </dgm:pt>
    <dgm:pt modelId="{17839411-9ADD-4A05-A5E8-22C2B306DC93}">
      <dgm:prSet/>
      <dgm:spPr/>
      <dgm:t>
        <a:bodyPr/>
        <a:lstStyle/>
        <a:p>
          <a:pPr rtl="0"/>
          <a:r>
            <a:rPr lang="en-US" dirty="0" smtClean="0"/>
            <a:t>Perceived Cohesion</a:t>
          </a:r>
          <a:endParaRPr lang="en-US" dirty="0"/>
        </a:p>
      </dgm:t>
    </dgm:pt>
    <dgm:pt modelId="{E210A227-AD43-4A25-91F3-D9530D6451B7}" type="parTrans" cxnId="{A2D46504-8CE7-43B9-B2BF-4D7C12E10CF5}">
      <dgm:prSet/>
      <dgm:spPr/>
      <dgm:t>
        <a:bodyPr/>
        <a:lstStyle/>
        <a:p>
          <a:endParaRPr lang="en-US"/>
        </a:p>
      </dgm:t>
    </dgm:pt>
    <dgm:pt modelId="{B3CCF838-DD1B-483B-B3B0-5308F2D88B2E}" type="sibTrans" cxnId="{A2D46504-8CE7-43B9-B2BF-4D7C12E10CF5}">
      <dgm:prSet/>
      <dgm:spPr/>
      <dgm:t>
        <a:bodyPr/>
        <a:lstStyle/>
        <a:p>
          <a:endParaRPr lang="en-US"/>
        </a:p>
      </dgm:t>
    </dgm:pt>
    <dgm:pt modelId="{D4142518-0A1D-4A2F-999A-8110C68FDFEA}">
      <dgm:prSet/>
      <dgm:spPr>
        <a:solidFill>
          <a:schemeClr val="accent1">
            <a:lumMod val="50000"/>
          </a:schemeClr>
        </a:solidFill>
      </dgm:spPr>
      <dgm:t>
        <a:bodyPr/>
        <a:lstStyle/>
        <a:p>
          <a:pPr rtl="0"/>
          <a:r>
            <a:rPr lang="en-US" dirty="0" smtClean="0"/>
            <a:t>Emotional Cohesion</a:t>
          </a:r>
          <a:endParaRPr lang="en-US" dirty="0"/>
        </a:p>
      </dgm:t>
    </dgm:pt>
    <dgm:pt modelId="{77D4455B-F76C-4F63-9BC3-C642B917FEAA}" type="parTrans" cxnId="{910C64C1-9309-4B09-98C9-F66F4960EEF2}">
      <dgm:prSet/>
      <dgm:spPr/>
      <dgm:t>
        <a:bodyPr/>
        <a:lstStyle/>
        <a:p>
          <a:endParaRPr lang="en-US"/>
        </a:p>
      </dgm:t>
    </dgm:pt>
    <dgm:pt modelId="{DFC0462C-42D5-44F8-A8E1-2896524A4F23}" type="sibTrans" cxnId="{910C64C1-9309-4B09-98C9-F66F4960EEF2}">
      <dgm:prSet/>
      <dgm:spPr/>
      <dgm:t>
        <a:bodyPr/>
        <a:lstStyle/>
        <a:p>
          <a:endParaRPr lang="en-US"/>
        </a:p>
      </dgm:t>
    </dgm:pt>
    <dgm:pt modelId="{1BADB89A-6CE2-44DF-9272-314C8A4C1397}" type="pres">
      <dgm:prSet presAssocID="{AB7BE03C-F241-4269-AFA4-74F24E190A78}" presName="linearFlow" presStyleCnt="0">
        <dgm:presLayoutVars>
          <dgm:dir/>
          <dgm:resizeHandles val="exact"/>
        </dgm:presLayoutVars>
      </dgm:prSet>
      <dgm:spPr/>
      <dgm:t>
        <a:bodyPr/>
        <a:lstStyle/>
        <a:p>
          <a:endParaRPr lang="en-US"/>
        </a:p>
      </dgm:t>
    </dgm:pt>
    <dgm:pt modelId="{2415AAFC-F66C-42BF-A907-A87B3F7F1FCE}" type="pres">
      <dgm:prSet presAssocID="{5ACA29C1-1132-4D9D-B5AD-AEAC4BCC291C}" presName="composite" presStyleCnt="0"/>
      <dgm:spPr/>
    </dgm:pt>
    <dgm:pt modelId="{8A40B8DA-316C-48FB-98FA-478843683E23}" type="pres">
      <dgm:prSet presAssocID="{5ACA29C1-1132-4D9D-B5AD-AEAC4BCC291C}"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69C31CF5-FE6C-476F-8B26-4A8A1173F062}" type="pres">
      <dgm:prSet presAssocID="{5ACA29C1-1132-4D9D-B5AD-AEAC4BCC291C}" presName="txShp" presStyleLbl="node1" presStyleIdx="0" presStyleCnt="4" custScaleX="88282">
        <dgm:presLayoutVars>
          <dgm:bulletEnabled val="1"/>
        </dgm:presLayoutVars>
      </dgm:prSet>
      <dgm:spPr/>
      <dgm:t>
        <a:bodyPr/>
        <a:lstStyle/>
        <a:p>
          <a:endParaRPr lang="en-US"/>
        </a:p>
      </dgm:t>
    </dgm:pt>
    <dgm:pt modelId="{112F429D-74CF-4428-9650-425CC8E9138A}" type="pres">
      <dgm:prSet presAssocID="{85AA5820-DAA7-4A45-9249-CF79B4842B0E}" presName="spacing" presStyleCnt="0"/>
      <dgm:spPr/>
    </dgm:pt>
    <dgm:pt modelId="{68ABF8B8-FAFA-4682-AA60-AE87D253505E}" type="pres">
      <dgm:prSet presAssocID="{76B53CCB-B713-4D2E-AB66-7856088CC5C2}" presName="composite" presStyleCnt="0"/>
      <dgm:spPr/>
    </dgm:pt>
    <dgm:pt modelId="{4039504D-915F-4D2F-A548-93CF447824E8}" type="pres">
      <dgm:prSet presAssocID="{76B53CCB-B713-4D2E-AB66-7856088CC5C2}"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3D3E104-77F2-40D8-A2BC-5FBC919793D5}" type="pres">
      <dgm:prSet presAssocID="{76B53CCB-B713-4D2E-AB66-7856088CC5C2}" presName="txShp" presStyleLbl="node1" presStyleIdx="1" presStyleCnt="4">
        <dgm:presLayoutVars>
          <dgm:bulletEnabled val="1"/>
        </dgm:presLayoutVars>
      </dgm:prSet>
      <dgm:spPr/>
      <dgm:t>
        <a:bodyPr/>
        <a:lstStyle/>
        <a:p>
          <a:endParaRPr lang="en-US"/>
        </a:p>
      </dgm:t>
    </dgm:pt>
    <dgm:pt modelId="{40A93D2F-B0C0-421B-8897-08C868FB6FFE}" type="pres">
      <dgm:prSet presAssocID="{4F4522D1-281B-442C-BED7-846C8F368C74}" presName="spacing" presStyleCnt="0"/>
      <dgm:spPr/>
    </dgm:pt>
    <dgm:pt modelId="{79C46C50-B87A-4219-A4A1-B8F5A464958C}" type="pres">
      <dgm:prSet presAssocID="{17839411-9ADD-4A05-A5E8-22C2B306DC93}" presName="composite" presStyleCnt="0"/>
      <dgm:spPr/>
    </dgm:pt>
    <dgm:pt modelId="{1134EAA1-11F0-4DEF-8B23-0F5D97B3F448}" type="pres">
      <dgm:prSet presAssocID="{17839411-9ADD-4A05-A5E8-22C2B306DC93}" presName="imgShp"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6EB57E1F-04DF-4510-B099-30F0F4F35D71}" type="pres">
      <dgm:prSet presAssocID="{17839411-9ADD-4A05-A5E8-22C2B306DC93}" presName="txShp" presStyleLbl="node1" presStyleIdx="2" presStyleCnt="4">
        <dgm:presLayoutVars>
          <dgm:bulletEnabled val="1"/>
        </dgm:presLayoutVars>
      </dgm:prSet>
      <dgm:spPr/>
      <dgm:t>
        <a:bodyPr/>
        <a:lstStyle/>
        <a:p>
          <a:endParaRPr lang="en-US"/>
        </a:p>
      </dgm:t>
    </dgm:pt>
    <dgm:pt modelId="{027B37B8-7554-4B00-9C3B-2C7C568B6490}" type="pres">
      <dgm:prSet presAssocID="{B3CCF838-DD1B-483B-B3B0-5308F2D88B2E}" presName="spacing" presStyleCnt="0"/>
      <dgm:spPr/>
    </dgm:pt>
    <dgm:pt modelId="{3B64348F-CAA7-4A37-ACF4-B739CA956641}" type="pres">
      <dgm:prSet presAssocID="{D4142518-0A1D-4A2F-999A-8110C68FDFEA}" presName="composite" presStyleCnt="0"/>
      <dgm:spPr/>
    </dgm:pt>
    <dgm:pt modelId="{AE301180-A73D-4694-8943-FECE07EC8FB1}" type="pres">
      <dgm:prSet presAssocID="{D4142518-0A1D-4A2F-999A-8110C68FDFEA}" presName="imgShp"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A02931A6-6CA3-450A-B69D-E5CABED4CD7D}" type="pres">
      <dgm:prSet presAssocID="{D4142518-0A1D-4A2F-999A-8110C68FDFEA}" presName="txShp" presStyleLbl="node1" presStyleIdx="3" presStyleCnt="4">
        <dgm:presLayoutVars>
          <dgm:bulletEnabled val="1"/>
        </dgm:presLayoutVars>
      </dgm:prSet>
      <dgm:spPr/>
      <dgm:t>
        <a:bodyPr/>
        <a:lstStyle/>
        <a:p>
          <a:endParaRPr lang="en-US"/>
        </a:p>
      </dgm:t>
    </dgm:pt>
  </dgm:ptLst>
  <dgm:cxnLst>
    <dgm:cxn modelId="{A2D46504-8CE7-43B9-B2BF-4D7C12E10CF5}" srcId="{AB7BE03C-F241-4269-AFA4-74F24E190A78}" destId="{17839411-9ADD-4A05-A5E8-22C2B306DC93}" srcOrd="2" destOrd="0" parTransId="{E210A227-AD43-4A25-91F3-D9530D6451B7}" sibTransId="{B3CCF838-DD1B-483B-B3B0-5308F2D88B2E}"/>
    <dgm:cxn modelId="{B7ED0DDE-792E-4AB9-8428-8FF059B579F8}" srcId="{AB7BE03C-F241-4269-AFA4-74F24E190A78}" destId="{5ACA29C1-1132-4D9D-B5AD-AEAC4BCC291C}" srcOrd="0" destOrd="0" parTransId="{AC0B6EF8-00CD-4929-9C2A-3418E5B23E3E}" sibTransId="{85AA5820-DAA7-4A45-9249-CF79B4842B0E}"/>
    <dgm:cxn modelId="{095FCA1B-A467-426D-A64B-AF2035F1885D}" type="presOf" srcId="{5ACA29C1-1132-4D9D-B5AD-AEAC4BCC291C}" destId="{69C31CF5-FE6C-476F-8B26-4A8A1173F062}" srcOrd="0" destOrd="0" presId="urn:microsoft.com/office/officeart/2005/8/layout/vList3"/>
    <dgm:cxn modelId="{BD825BD2-A6EB-4252-87BE-4CEAE007AD0D}" type="presOf" srcId="{17839411-9ADD-4A05-A5E8-22C2B306DC93}" destId="{6EB57E1F-04DF-4510-B099-30F0F4F35D71}" srcOrd="0" destOrd="0" presId="urn:microsoft.com/office/officeart/2005/8/layout/vList3"/>
    <dgm:cxn modelId="{5BEFDD06-87EF-4293-8724-6768A9E9BF16}" type="presOf" srcId="{D4142518-0A1D-4A2F-999A-8110C68FDFEA}" destId="{A02931A6-6CA3-450A-B69D-E5CABED4CD7D}" srcOrd="0" destOrd="0" presId="urn:microsoft.com/office/officeart/2005/8/layout/vList3"/>
    <dgm:cxn modelId="{34520463-95C7-4AD2-909B-1C4D75985BE8}" type="presOf" srcId="{AB7BE03C-F241-4269-AFA4-74F24E190A78}" destId="{1BADB89A-6CE2-44DF-9272-314C8A4C1397}" srcOrd="0" destOrd="0" presId="urn:microsoft.com/office/officeart/2005/8/layout/vList3"/>
    <dgm:cxn modelId="{5626E28F-DE28-459F-B355-9246046FBC3D}" srcId="{AB7BE03C-F241-4269-AFA4-74F24E190A78}" destId="{76B53CCB-B713-4D2E-AB66-7856088CC5C2}" srcOrd="1" destOrd="0" parTransId="{C62B652C-19AA-498C-9190-7AD67D9B5B04}" sibTransId="{4F4522D1-281B-442C-BED7-846C8F368C74}"/>
    <dgm:cxn modelId="{910C64C1-9309-4B09-98C9-F66F4960EEF2}" srcId="{AB7BE03C-F241-4269-AFA4-74F24E190A78}" destId="{D4142518-0A1D-4A2F-999A-8110C68FDFEA}" srcOrd="3" destOrd="0" parTransId="{77D4455B-F76C-4F63-9BC3-C642B917FEAA}" sibTransId="{DFC0462C-42D5-44F8-A8E1-2896524A4F23}"/>
    <dgm:cxn modelId="{D656414C-D44D-4555-9151-49C7212FA92D}" type="presOf" srcId="{76B53CCB-B713-4D2E-AB66-7856088CC5C2}" destId="{A3D3E104-77F2-40D8-A2BC-5FBC919793D5}" srcOrd="0" destOrd="0" presId="urn:microsoft.com/office/officeart/2005/8/layout/vList3"/>
    <dgm:cxn modelId="{DEFED3CF-9D23-4E0F-8089-6114F3021D7D}" type="presParOf" srcId="{1BADB89A-6CE2-44DF-9272-314C8A4C1397}" destId="{2415AAFC-F66C-42BF-A907-A87B3F7F1FCE}" srcOrd="0" destOrd="0" presId="urn:microsoft.com/office/officeart/2005/8/layout/vList3"/>
    <dgm:cxn modelId="{833A9438-06BF-46E9-987C-B527C924C231}" type="presParOf" srcId="{2415AAFC-F66C-42BF-A907-A87B3F7F1FCE}" destId="{8A40B8DA-316C-48FB-98FA-478843683E23}" srcOrd="0" destOrd="0" presId="urn:microsoft.com/office/officeart/2005/8/layout/vList3"/>
    <dgm:cxn modelId="{75990F01-AE0E-4BB0-9034-975D26BD01D6}" type="presParOf" srcId="{2415AAFC-F66C-42BF-A907-A87B3F7F1FCE}" destId="{69C31CF5-FE6C-476F-8B26-4A8A1173F062}" srcOrd="1" destOrd="0" presId="urn:microsoft.com/office/officeart/2005/8/layout/vList3"/>
    <dgm:cxn modelId="{18FBC64E-E7FA-403F-B1E0-39B8C0792C03}" type="presParOf" srcId="{1BADB89A-6CE2-44DF-9272-314C8A4C1397}" destId="{112F429D-74CF-4428-9650-425CC8E9138A}" srcOrd="1" destOrd="0" presId="urn:microsoft.com/office/officeart/2005/8/layout/vList3"/>
    <dgm:cxn modelId="{E424D6C3-CACF-4105-8683-961B0485F1B0}" type="presParOf" srcId="{1BADB89A-6CE2-44DF-9272-314C8A4C1397}" destId="{68ABF8B8-FAFA-4682-AA60-AE87D253505E}" srcOrd="2" destOrd="0" presId="urn:microsoft.com/office/officeart/2005/8/layout/vList3"/>
    <dgm:cxn modelId="{154043C8-EA96-4FC1-A301-A320DED6449D}" type="presParOf" srcId="{68ABF8B8-FAFA-4682-AA60-AE87D253505E}" destId="{4039504D-915F-4D2F-A548-93CF447824E8}" srcOrd="0" destOrd="0" presId="urn:microsoft.com/office/officeart/2005/8/layout/vList3"/>
    <dgm:cxn modelId="{504CC861-720C-48FE-8ECA-CA6337048EBD}" type="presParOf" srcId="{68ABF8B8-FAFA-4682-AA60-AE87D253505E}" destId="{A3D3E104-77F2-40D8-A2BC-5FBC919793D5}" srcOrd="1" destOrd="0" presId="urn:microsoft.com/office/officeart/2005/8/layout/vList3"/>
    <dgm:cxn modelId="{0CF10F42-9E8D-44EE-9682-7331496DEC1F}" type="presParOf" srcId="{1BADB89A-6CE2-44DF-9272-314C8A4C1397}" destId="{40A93D2F-B0C0-421B-8897-08C868FB6FFE}" srcOrd="3" destOrd="0" presId="urn:microsoft.com/office/officeart/2005/8/layout/vList3"/>
    <dgm:cxn modelId="{600AE9D4-9456-4CAC-858E-8DB921BA76BC}" type="presParOf" srcId="{1BADB89A-6CE2-44DF-9272-314C8A4C1397}" destId="{79C46C50-B87A-4219-A4A1-B8F5A464958C}" srcOrd="4" destOrd="0" presId="urn:microsoft.com/office/officeart/2005/8/layout/vList3"/>
    <dgm:cxn modelId="{CF8733EC-ED9E-4CC1-BA04-6FCE0FE48585}" type="presParOf" srcId="{79C46C50-B87A-4219-A4A1-B8F5A464958C}" destId="{1134EAA1-11F0-4DEF-8B23-0F5D97B3F448}" srcOrd="0" destOrd="0" presId="urn:microsoft.com/office/officeart/2005/8/layout/vList3"/>
    <dgm:cxn modelId="{8701E1AD-87EA-42A2-9A83-6CD59190F4A0}" type="presParOf" srcId="{79C46C50-B87A-4219-A4A1-B8F5A464958C}" destId="{6EB57E1F-04DF-4510-B099-30F0F4F35D71}" srcOrd="1" destOrd="0" presId="urn:microsoft.com/office/officeart/2005/8/layout/vList3"/>
    <dgm:cxn modelId="{1969AA39-293D-43CD-9218-8AFCCDA903B4}" type="presParOf" srcId="{1BADB89A-6CE2-44DF-9272-314C8A4C1397}" destId="{027B37B8-7554-4B00-9C3B-2C7C568B6490}" srcOrd="5" destOrd="0" presId="urn:microsoft.com/office/officeart/2005/8/layout/vList3"/>
    <dgm:cxn modelId="{F5E04BB6-8840-4D27-9113-974001323B78}" type="presParOf" srcId="{1BADB89A-6CE2-44DF-9272-314C8A4C1397}" destId="{3B64348F-CAA7-4A37-ACF4-B739CA956641}" srcOrd="6" destOrd="0" presId="urn:microsoft.com/office/officeart/2005/8/layout/vList3"/>
    <dgm:cxn modelId="{9AE85EB4-BF60-4F9A-A991-EAEB924E940A}" type="presParOf" srcId="{3B64348F-CAA7-4A37-ACF4-B739CA956641}" destId="{AE301180-A73D-4694-8943-FECE07EC8FB1}" srcOrd="0" destOrd="0" presId="urn:microsoft.com/office/officeart/2005/8/layout/vList3"/>
    <dgm:cxn modelId="{77765D7F-3E29-4559-99FD-73D111923E5A}" type="presParOf" srcId="{3B64348F-CAA7-4A37-ACF4-B739CA956641}" destId="{A02931A6-6CA3-450A-B69D-E5CABED4CD7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CD0B4-E2A0-410F-9899-5D774261E58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FEE3F28-BCA2-4DC7-8EC5-7223078AF430}">
      <dgm:prSet phldrT="[Text]"/>
      <dgm:spPr/>
      <dgm:t>
        <a:bodyPr/>
        <a:lstStyle/>
        <a:p>
          <a:r>
            <a:rPr lang="en-US" dirty="0" smtClean="0"/>
            <a:t>Task Orientation</a:t>
          </a:r>
          <a:endParaRPr lang="en-US" dirty="0"/>
        </a:p>
      </dgm:t>
    </dgm:pt>
    <dgm:pt modelId="{4EB8320C-F3D6-410C-BE94-67B4FA6E7AB5}" type="parTrans" cxnId="{42E1A8FA-7124-4032-954A-1E9EDC4D1956}">
      <dgm:prSet/>
      <dgm:spPr/>
      <dgm:t>
        <a:bodyPr/>
        <a:lstStyle/>
        <a:p>
          <a:endParaRPr lang="en-US"/>
        </a:p>
      </dgm:t>
    </dgm:pt>
    <dgm:pt modelId="{24147AA4-B9C1-4B90-B7D4-5B92F1C14A58}" type="sibTrans" cxnId="{42E1A8FA-7124-4032-954A-1E9EDC4D1956}">
      <dgm:prSet/>
      <dgm:spPr/>
      <dgm:t>
        <a:bodyPr/>
        <a:lstStyle/>
        <a:p>
          <a:endParaRPr lang="en-US"/>
        </a:p>
      </dgm:t>
    </dgm:pt>
    <dgm:pt modelId="{007E00B1-5B80-4413-898F-13D21855DA62}">
      <dgm:prSet phldrT="[Text]"/>
      <dgm:spPr/>
      <dgm:t>
        <a:bodyPr/>
        <a:lstStyle/>
        <a:p>
          <a:r>
            <a:rPr lang="en-US" dirty="0" smtClean="0"/>
            <a:t>Relationship Orientation</a:t>
          </a:r>
          <a:endParaRPr lang="en-US" dirty="0"/>
        </a:p>
      </dgm:t>
    </dgm:pt>
    <dgm:pt modelId="{CE1DD4B2-AF7D-4CBE-92D3-6A2282042C09}" type="parTrans" cxnId="{C2BDE94D-CA33-49E8-AAE8-C94B19D83DF8}">
      <dgm:prSet/>
      <dgm:spPr/>
      <dgm:t>
        <a:bodyPr/>
        <a:lstStyle/>
        <a:p>
          <a:endParaRPr lang="en-US"/>
        </a:p>
      </dgm:t>
    </dgm:pt>
    <dgm:pt modelId="{8D5D670A-7473-4DD1-92F4-03F7F11954B3}" type="sibTrans" cxnId="{C2BDE94D-CA33-49E8-AAE8-C94B19D83DF8}">
      <dgm:prSet/>
      <dgm:spPr/>
      <dgm:t>
        <a:bodyPr/>
        <a:lstStyle/>
        <a:p>
          <a:endParaRPr lang="en-US"/>
        </a:p>
      </dgm:t>
    </dgm:pt>
    <dgm:pt modelId="{66D7A4BF-8429-4CB5-B664-AE3C0E867726}" type="pres">
      <dgm:prSet presAssocID="{760CD0B4-E2A0-410F-9899-5D774261E58A}" presName="compositeShape" presStyleCnt="0">
        <dgm:presLayoutVars>
          <dgm:chMax val="2"/>
          <dgm:dir/>
          <dgm:resizeHandles val="exact"/>
        </dgm:presLayoutVars>
      </dgm:prSet>
      <dgm:spPr/>
    </dgm:pt>
    <dgm:pt modelId="{E15CBEE3-FA6B-403E-B0AA-4785D3C50388}" type="pres">
      <dgm:prSet presAssocID="{760CD0B4-E2A0-410F-9899-5D774261E58A}" presName="divider" presStyleLbl="fgShp" presStyleIdx="0" presStyleCnt="1"/>
      <dgm:spPr/>
    </dgm:pt>
    <dgm:pt modelId="{19796E80-7AA1-44E4-BC7B-A0639A512786}" type="pres">
      <dgm:prSet presAssocID="{0FEE3F28-BCA2-4DC7-8EC5-7223078AF430}" presName="downArrow" presStyleLbl="node1" presStyleIdx="0" presStyleCnt="2" custScaleX="38974"/>
      <dgm:spPr/>
    </dgm:pt>
    <dgm:pt modelId="{2B6102AC-35B6-45EC-8889-B4E075AD3C70}" type="pres">
      <dgm:prSet presAssocID="{0FEE3F28-BCA2-4DC7-8EC5-7223078AF430}" presName="downArrowText" presStyleLbl="revTx" presStyleIdx="0" presStyleCnt="2">
        <dgm:presLayoutVars>
          <dgm:bulletEnabled val="1"/>
        </dgm:presLayoutVars>
      </dgm:prSet>
      <dgm:spPr/>
    </dgm:pt>
    <dgm:pt modelId="{0D324F20-6DEC-4C86-B870-83C24B3E7A86}" type="pres">
      <dgm:prSet presAssocID="{007E00B1-5B80-4413-898F-13D21855DA62}" presName="upArrow" presStyleLbl="node1" presStyleIdx="1" presStyleCnt="2" custScaleX="37949"/>
      <dgm:spPr/>
    </dgm:pt>
    <dgm:pt modelId="{49EF3B28-3290-4107-8ACD-4D065EE45A4A}" type="pres">
      <dgm:prSet presAssocID="{007E00B1-5B80-4413-898F-13D21855DA62}" presName="upArrowText" presStyleLbl="revTx" presStyleIdx="1" presStyleCnt="2">
        <dgm:presLayoutVars>
          <dgm:bulletEnabled val="1"/>
        </dgm:presLayoutVars>
      </dgm:prSet>
      <dgm:spPr/>
    </dgm:pt>
  </dgm:ptLst>
  <dgm:cxnLst>
    <dgm:cxn modelId="{760E2FB8-0CEA-4C60-A83D-3626DD3E432E}" type="presOf" srcId="{760CD0B4-E2A0-410F-9899-5D774261E58A}" destId="{66D7A4BF-8429-4CB5-B664-AE3C0E867726}" srcOrd="0" destOrd="0" presId="urn:microsoft.com/office/officeart/2005/8/layout/arrow3"/>
    <dgm:cxn modelId="{A312A439-EF15-4813-A262-73774ABDDCF5}" type="presOf" srcId="{007E00B1-5B80-4413-898F-13D21855DA62}" destId="{49EF3B28-3290-4107-8ACD-4D065EE45A4A}" srcOrd="0" destOrd="0" presId="urn:microsoft.com/office/officeart/2005/8/layout/arrow3"/>
    <dgm:cxn modelId="{42E1A8FA-7124-4032-954A-1E9EDC4D1956}" srcId="{760CD0B4-E2A0-410F-9899-5D774261E58A}" destId="{0FEE3F28-BCA2-4DC7-8EC5-7223078AF430}" srcOrd="0" destOrd="0" parTransId="{4EB8320C-F3D6-410C-BE94-67B4FA6E7AB5}" sibTransId="{24147AA4-B9C1-4B90-B7D4-5B92F1C14A58}"/>
    <dgm:cxn modelId="{C2BDE94D-CA33-49E8-AAE8-C94B19D83DF8}" srcId="{760CD0B4-E2A0-410F-9899-5D774261E58A}" destId="{007E00B1-5B80-4413-898F-13D21855DA62}" srcOrd="1" destOrd="0" parTransId="{CE1DD4B2-AF7D-4CBE-92D3-6A2282042C09}" sibTransId="{8D5D670A-7473-4DD1-92F4-03F7F11954B3}"/>
    <dgm:cxn modelId="{9C451587-8857-4872-826E-5488A9F58D15}" type="presOf" srcId="{0FEE3F28-BCA2-4DC7-8EC5-7223078AF430}" destId="{2B6102AC-35B6-45EC-8889-B4E075AD3C70}" srcOrd="0" destOrd="0" presId="urn:microsoft.com/office/officeart/2005/8/layout/arrow3"/>
    <dgm:cxn modelId="{82171742-E788-45E2-B9BC-14C9F2BCDDB6}" type="presParOf" srcId="{66D7A4BF-8429-4CB5-B664-AE3C0E867726}" destId="{E15CBEE3-FA6B-403E-B0AA-4785D3C50388}" srcOrd="0" destOrd="0" presId="urn:microsoft.com/office/officeart/2005/8/layout/arrow3"/>
    <dgm:cxn modelId="{D0BF63BD-256F-4385-AB32-6F1358F3CDF2}" type="presParOf" srcId="{66D7A4BF-8429-4CB5-B664-AE3C0E867726}" destId="{19796E80-7AA1-44E4-BC7B-A0639A512786}" srcOrd="1" destOrd="0" presId="urn:microsoft.com/office/officeart/2005/8/layout/arrow3"/>
    <dgm:cxn modelId="{1E760861-CD69-4840-9A34-4D918ED38C81}" type="presParOf" srcId="{66D7A4BF-8429-4CB5-B664-AE3C0E867726}" destId="{2B6102AC-35B6-45EC-8889-B4E075AD3C70}" srcOrd="2" destOrd="0" presId="urn:microsoft.com/office/officeart/2005/8/layout/arrow3"/>
    <dgm:cxn modelId="{CC88CE3F-E04B-4B1B-8B28-4C99D41F5073}" type="presParOf" srcId="{66D7A4BF-8429-4CB5-B664-AE3C0E867726}" destId="{0D324F20-6DEC-4C86-B870-83C24B3E7A86}" srcOrd="3" destOrd="0" presId="urn:microsoft.com/office/officeart/2005/8/layout/arrow3"/>
    <dgm:cxn modelId="{CEDCB4ED-5CCE-4313-9971-4B4BAF017465}" type="presParOf" srcId="{66D7A4BF-8429-4CB5-B664-AE3C0E867726}" destId="{49EF3B28-3290-4107-8ACD-4D065EE45A4A}"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0B0E0-D628-4F7C-AC9C-4D0081372526}">
      <dsp:nvSpPr>
        <dsp:cNvPr id="0" name=""/>
        <dsp:cNvSpPr/>
      </dsp:nvSpPr>
      <dsp:spPr>
        <a:xfrm rot="10800000">
          <a:off x="1155031" y="148780"/>
          <a:ext cx="2888361" cy="1455039"/>
        </a:xfrm>
        <a:prstGeom prst="homePlate">
          <a:avLst/>
        </a:prstGeom>
        <a:solidFill>
          <a:schemeClr val="bg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1632" tIns="76200" rIns="142240" bIns="76200" numCol="1" spcCol="1270" anchor="ctr" anchorCtr="0">
          <a:noAutofit/>
        </a:bodyPr>
        <a:lstStyle/>
        <a:p>
          <a:pPr lvl="0" algn="ctr" defTabSz="889000" rtl="0">
            <a:lnSpc>
              <a:spcPct val="90000"/>
            </a:lnSpc>
            <a:spcBef>
              <a:spcPct val="0"/>
            </a:spcBef>
            <a:spcAft>
              <a:spcPct val="35000"/>
            </a:spcAft>
          </a:pPr>
          <a:r>
            <a:rPr lang="en-US" sz="2000" b="1" i="0" kern="1200" baseline="0" dirty="0" smtClean="0">
              <a:solidFill>
                <a:schemeClr val="tx1"/>
              </a:solidFill>
            </a:rPr>
            <a:t>Multiple</a:t>
          </a:r>
        </a:p>
        <a:p>
          <a:pPr lvl="0" algn="ctr" defTabSz="889000" rtl="0">
            <a:lnSpc>
              <a:spcPct val="90000"/>
            </a:lnSpc>
            <a:spcBef>
              <a:spcPct val="0"/>
            </a:spcBef>
            <a:spcAft>
              <a:spcPct val="35000"/>
            </a:spcAft>
          </a:pPr>
          <a:r>
            <a:rPr lang="en-US" sz="2000" b="1" i="0" kern="1200" baseline="0" dirty="0" smtClean="0">
              <a:solidFill>
                <a:schemeClr val="tx1"/>
              </a:solidFill>
            </a:rPr>
            <a:t>Components</a:t>
          </a:r>
        </a:p>
        <a:p>
          <a:pPr lvl="0" algn="ctr" defTabSz="889000" rtl="0">
            <a:lnSpc>
              <a:spcPct val="90000"/>
            </a:lnSpc>
            <a:spcBef>
              <a:spcPct val="0"/>
            </a:spcBef>
            <a:spcAft>
              <a:spcPct val="35000"/>
            </a:spcAft>
          </a:pPr>
          <a:r>
            <a:rPr lang="en-US" sz="1500" b="0" i="0" kern="1200" baseline="0" dirty="0" smtClean="0">
              <a:solidFill>
                <a:schemeClr val="tx1"/>
              </a:solidFill>
            </a:rPr>
            <a:t>(attraction, unity, etc.)</a:t>
          </a:r>
          <a:endParaRPr lang="en-US" sz="1500" b="0" i="0" kern="1200" baseline="0" dirty="0">
            <a:solidFill>
              <a:schemeClr val="tx1"/>
            </a:solidFill>
          </a:endParaRPr>
        </a:p>
      </dsp:txBody>
      <dsp:txXfrm rot="10800000">
        <a:off x="1155031" y="148780"/>
        <a:ext cx="2888361" cy="1455039"/>
      </dsp:txXfrm>
    </dsp:sp>
    <dsp:sp modelId="{95D9E32D-C68F-45C4-B690-92CBE02201FC}">
      <dsp:nvSpPr>
        <dsp:cNvPr id="0" name=""/>
        <dsp:cNvSpPr/>
      </dsp:nvSpPr>
      <dsp:spPr>
        <a:xfrm>
          <a:off x="300007" y="2"/>
          <a:ext cx="1710049" cy="1752594"/>
        </a:xfrm>
        <a:prstGeom prst="ellipse">
          <a:avLst/>
        </a:prstGeom>
        <a:blipFill rotWithShape="0">
          <a:blip xmlns:r="http://schemas.openxmlformats.org/officeDocument/2006/relationships" r:embed="rId1"/>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FD5078-C730-4D1B-851C-4AB380CCCA14}">
      <dsp:nvSpPr>
        <dsp:cNvPr id="0" name=""/>
        <dsp:cNvSpPr/>
      </dsp:nvSpPr>
      <dsp:spPr>
        <a:xfrm rot="10800000">
          <a:off x="609788" y="76197"/>
          <a:ext cx="3047360" cy="1600205"/>
        </a:xfrm>
        <a:prstGeom prst="homePlate">
          <a:avLst/>
        </a:prstGeom>
        <a:solidFill>
          <a:schemeClr val="bg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9266" tIns="76200" rIns="142240" bIns="76200" numCol="1" spcCol="1270" anchor="ctr" anchorCtr="0">
          <a:noAutofit/>
        </a:bodyPr>
        <a:lstStyle/>
        <a:p>
          <a:pPr lvl="0" algn="ctr" defTabSz="889000" rtl="0">
            <a:lnSpc>
              <a:spcPct val="90000"/>
            </a:lnSpc>
            <a:spcBef>
              <a:spcPct val="0"/>
            </a:spcBef>
            <a:spcAft>
              <a:spcPct val="35000"/>
            </a:spcAft>
          </a:pPr>
          <a:r>
            <a:rPr lang="en-US" sz="2000" b="1" i="0" kern="1200" baseline="0" dirty="0" smtClean="0">
              <a:solidFill>
                <a:schemeClr val="tx1"/>
              </a:solidFill>
            </a:rPr>
            <a:t>Multiple</a:t>
          </a:r>
        </a:p>
        <a:p>
          <a:pPr lvl="0" algn="ctr" defTabSz="889000" rtl="0">
            <a:lnSpc>
              <a:spcPct val="90000"/>
            </a:lnSpc>
            <a:spcBef>
              <a:spcPct val="0"/>
            </a:spcBef>
            <a:spcAft>
              <a:spcPct val="35000"/>
            </a:spcAft>
          </a:pPr>
          <a:r>
            <a:rPr lang="en-US" sz="2000" b="1" i="0" kern="1200" baseline="0" dirty="0" smtClean="0">
              <a:solidFill>
                <a:schemeClr val="tx1"/>
              </a:solidFill>
            </a:rPr>
            <a:t>Levels</a:t>
          </a:r>
        </a:p>
        <a:p>
          <a:pPr lvl="0" algn="ctr" defTabSz="889000" rtl="0">
            <a:lnSpc>
              <a:spcPct val="90000"/>
            </a:lnSpc>
            <a:spcBef>
              <a:spcPct val="0"/>
            </a:spcBef>
            <a:spcAft>
              <a:spcPct val="35000"/>
            </a:spcAft>
          </a:pPr>
          <a:r>
            <a:rPr lang="en-US" sz="1400" b="0" i="0" kern="1200" baseline="0" dirty="0" smtClean="0">
              <a:solidFill>
                <a:schemeClr val="tx1"/>
              </a:solidFill>
            </a:rPr>
            <a:t>(individual, group, etc.)</a:t>
          </a:r>
          <a:endParaRPr lang="en-US" sz="1400" b="0" i="0" kern="1200" baseline="0" dirty="0">
            <a:solidFill>
              <a:schemeClr val="tx1"/>
            </a:solidFill>
          </a:endParaRPr>
        </a:p>
      </dsp:txBody>
      <dsp:txXfrm rot="10800000">
        <a:off x="609788" y="76197"/>
        <a:ext cx="3047360" cy="1600205"/>
      </dsp:txXfrm>
    </dsp:sp>
    <dsp:sp modelId="{38C453F0-A58C-42F8-BBE7-42ADE8BF3D5D}">
      <dsp:nvSpPr>
        <dsp:cNvPr id="0" name=""/>
        <dsp:cNvSpPr/>
      </dsp:nvSpPr>
      <dsp:spPr>
        <a:xfrm>
          <a:off x="0" y="0"/>
          <a:ext cx="1833730" cy="1750891"/>
        </a:xfrm>
        <a:prstGeom prst="ellipse">
          <a:avLst/>
        </a:prstGeom>
        <a:blipFill rotWithShape="0">
          <a:blip xmlns:r="http://schemas.openxmlformats.org/officeDocument/2006/relationships" r:embed="rId1"/>
          <a:stretch>
            <a:fillRect/>
          </a:stretch>
        </a:blipFill>
        <a:ln w="11429" cap="flat" cmpd="sng" algn="ctr">
          <a:solidFill>
            <a:schemeClr val="accent1">
              <a:lumMod val="5000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31CF5-FE6C-476F-8B26-4A8A1173F062}">
      <dsp:nvSpPr>
        <dsp:cNvPr id="0" name=""/>
        <dsp:cNvSpPr/>
      </dsp:nvSpPr>
      <dsp:spPr>
        <a:xfrm rot="10800000">
          <a:off x="1107375" y="3015"/>
          <a:ext cx="2370962" cy="779520"/>
        </a:xfrm>
        <a:prstGeom prst="homePlate">
          <a:avLst/>
        </a:prstGeom>
        <a:solidFill>
          <a:schemeClr val="accent1">
            <a:lumMod val="5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Social Cohesion</a:t>
          </a:r>
          <a:endParaRPr lang="en-US" sz="2300" kern="1200" dirty="0"/>
        </a:p>
      </dsp:txBody>
      <dsp:txXfrm rot="10800000">
        <a:off x="1107375" y="3015"/>
        <a:ext cx="2370962" cy="779520"/>
      </dsp:txXfrm>
    </dsp:sp>
    <dsp:sp modelId="{8A40B8DA-316C-48FB-98FA-478843683E23}">
      <dsp:nvSpPr>
        <dsp:cNvPr id="0" name=""/>
        <dsp:cNvSpPr/>
      </dsp:nvSpPr>
      <dsp:spPr>
        <a:xfrm>
          <a:off x="560261" y="3015"/>
          <a:ext cx="779520" cy="779520"/>
        </a:xfrm>
        <a:prstGeom prst="ellipse">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71345" y="1015228"/>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Task Cohesion</a:t>
          </a:r>
          <a:endParaRPr lang="en-US" sz="2300" kern="1200" dirty="0"/>
        </a:p>
      </dsp:txBody>
      <dsp:txXfrm rot="10800000">
        <a:off x="871345" y="1015228"/>
        <a:ext cx="2685669" cy="779520"/>
      </dsp:txXfrm>
    </dsp:sp>
    <dsp:sp modelId="{4039504D-915F-4D2F-A548-93CF447824E8}">
      <dsp:nvSpPr>
        <dsp:cNvPr id="0" name=""/>
        <dsp:cNvSpPr/>
      </dsp:nvSpPr>
      <dsp:spPr>
        <a:xfrm>
          <a:off x="481585" y="1015228"/>
          <a:ext cx="779520" cy="779520"/>
        </a:xfrm>
        <a:prstGeom prst="ellipse">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71345" y="2027442"/>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Perceived Cohesion</a:t>
          </a:r>
          <a:endParaRPr lang="en-US" sz="2300" kern="1200" dirty="0"/>
        </a:p>
      </dsp:txBody>
      <dsp:txXfrm rot="10800000">
        <a:off x="871345" y="2027442"/>
        <a:ext cx="2685669" cy="779520"/>
      </dsp:txXfrm>
    </dsp:sp>
    <dsp:sp modelId="{1134EAA1-11F0-4DEF-8B23-0F5D97B3F448}">
      <dsp:nvSpPr>
        <dsp:cNvPr id="0" name=""/>
        <dsp:cNvSpPr/>
      </dsp:nvSpPr>
      <dsp:spPr>
        <a:xfrm>
          <a:off x="481585" y="2027442"/>
          <a:ext cx="779520" cy="779520"/>
        </a:xfrm>
        <a:prstGeom prst="ellipse">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71345" y="3039655"/>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Emotional Cohesion</a:t>
          </a:r>
          <a:endParaRPr lang="en-US" sz="2300" kern="1200" dirty="0"/>
        </a:p>
      </dsp:txBody>
      <dsp:txXfrm rot="10800000">
        <a:off x="871345" y="3039655"/>
        <a:ext cx="2685669" cy="779520"/>
      </dsp:txXfrm>
    </dsp:sp>
    <dsp:sp modelId="{AE301180-A73D-4694-8943-FECE07EC8FB1}">
      <dsp:nvSpPr>
        <dsp:cNvPr id="0" name=""/>
        <dsp:cNvSpPr/>
      </dsp:nvSpPr>
      <dsp:spPr>
        <a:xfrm>
          <a:off x="481585" y="3039655"/>
          <a:ext cx="779520" cy="779520"/>
        </a:xfrm>
        <a:prstGeom prst="ellipse">
          <a:avLst/>
        </a:prstGeom>
        <a:blipFill rotWithShape="0">
          <a:blip xmlns:r="http://schemas.openxmlformats.org/officeDocument/2006/relationships" r:embed="rId4"/>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31CF5-FE6C-476F-8B26-4A8A1173F062}">
      <dsp:nvSpPr>
        <dsp:cNvPr id="0" name=""/>
        <dsp:cNvSpPr/>
      </dsp:nvSpPr>
      <dsp:spPr>
        <a:xfrm rot="10800000">
          <a:off x="1107375" y="3015"/>
          <a:ext cx="2370962"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Social Cohesion</a:t>
          </a:r>
          <a:endParaRPr lang="en-US" sz="2300" kern="1200" dirty="0"/>
        </a:p>
      </dsp:txBody>
      <dsp:txXfrm rot="10800000">
        <a:off x="1107375" y="3015"/>
        <a:ext cx="2370962" cy="779520"/>
      </dsp:txXfrm>
    </dsp:sp>
    <dsp:sp modelId="{8A40B8DA-316C-48FB-98FA-478843683E23}">
      <dsp:nvSpPr>
        <dsp:cNvPr id="0" name=""/>
        <dsp:cNvSpPr/>
      </dsp:nvSpPr>
      <dsp:spPr>
        <a:xfrm>
          <a:off x="560261" y="3015"/>
          <a:ext cx="779520" cy="779520"/>
        </a:xfrm>
        <a:prstGeom prst="ellipse">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71345" y="1015228"/>
          <a:ext cx="2685669" cy="779520"/>
        </a:xfrm>
        <a:prstGeom prst="homePlate">
          <a:avLst/>
        </a:prstGeom>
        <a:solidFill>
          <a:schemeClr val="accent1">
            <a:lumMod val="5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Task Cohesion</a:t>
          </a:r>
          <a:endParaRPr lang="en-US" sz="2300" kern="1200" dirty="0"/>
        </a:p>
      </dsp:txBody>
      <dsp:txXfrm rot="10800000">
        <a:off x="871345" y="1015228"/>
        <a:ext cx="2685669" cy="779520"/>
      </dsp:txXfrm>
    </dsp:sp>
    <dsp:sp modelId="{4039504D-915F-4D2F-A548-93CF447824E8}">
      <dsp:nvSpPr>
        <dsp:cNvPr id="0" name=""/>
        <dsp:cNvSpPr/>
      </dsp:nvSpPr>
      <dsp:spPr>
        <a:xfrm>
          <a:off x="481585" y="1015228"/>
          <a:ext cx="779520" cy="779520"/>
        </a:xfrm>
        <a:prstGeom prst="ellipse">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71345" y="2027442"/>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Perceived Cohesion</a:t>
          </a:r>
          <a:endParaRPr lang="en-US" sz="2300" kern="1200" dirty="0"/>
        </a:p>
      </dsp:txBody>
      <dsp:txXfrm rot="10800000">
        <a:off x="871345" y="2027442"/>
        <a:ext cx="2685669" cy="779520"/>
      </dsp:txXfrm>
    </dsp:sp>
    <dsp:sp modelId="{1134EAA1-11F0-4DEF-8B23-0F5D97B3F448}">
      <dsp:nvSpPr>
        <dsp:cNvPr id="0" name=""/>
        <dsp:cNvSpPr/>
      </dsp:nvSpPr>
      <dsp:spPr>
        <a:xfrm>
          <a:off x="481585" y="2027442"/>
          <a:ext cx="779520" cy="779520"/>
        </a:xfrm>
        <a:prstGeom prst="ellipse">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71345" y="3039655"/>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Emotional Cohesion</a:t>
          </a:r>
          <a:endParaRPr lang="en-US" sz="2300" kern="1200" dirty="0"/>
        </a:p>
      </dsp:txBody>
      <dsp:txXfrm rot="10800000">
        <a:off x="871345" y="3039655"/>
        <a:ext cx="2685669" cy="779520"/>
      </dsp:txXfrm>
    </dsp:sp>
    <dsp:sp modelId="{AE301180-A73D-4694-8943-FECE07EC8FB1}">
      <dsp:nvSpPr>
        <dsp:cNvPr id="0" name=""/>
        <dsp:cNvSpPr/>
      </dsp:nvSpPr>
      <dsp:spPr>
        <a:xfrm>
          <a:off x="481585" y="3039655"/>
          <a:ext cx="779520" cy="779520"/>
        </a:xfrm>
        <a:prstGeom prst="ellipse">
          <a:avLst/>
        </a:prstGeom>
        <a:blipFill rotWithShape="0">
          <a:blip xmlns:r="http://schemas.openxmlformats.org/officeDocument/2006/relationships" r:embed="rId4"/>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31CF5-FE6C-476F-8B26-4A8A1173F062}">
      <dsp:nvSpPr>
        <dsp:cNvPr id="0" name=""/>
        <dsp:cNvSpPr/>
      </dsp:nvSpPr>
      <dsp:spPr>
        <a:xfrm rot="10800000">
          <a:off x="1107375" y="3015"/>
          <a:ext cx="2370962"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Social Cohesion</a:t>
          </a:r>
          <a:endParaRPr lang="en-US" sz="2300" kern="1200" dirty="0"/>
        </a:p>
      </dsp:txBody>
      <dsp:txXfrm rot="10800000">
        <a:off x="1107375" y="3015"/>
        <a:ext cx="2370962" cy="779520"/>
      </dsp:txXfrm>
    </dsp:sp>
    <dsp:sp modelId="{8A40B8DA-316C-48FB-98FA-478843683E23}">
      <dsp:nvSpPr>
        <dsp:cNvPr id="0" name=""/>
        <dsp:cNvSpPr/>
      </dsp:nvSpPr>
      <dsp:spPr>
        <a:xfrm>
          <a:off x="560261" y="3015"/>
          <a:ext cx="779520" cy="779520"/>
        </a:xfrm>
        <a:prstGeom prst="ellipse">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71345" y="1015228"/>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Task Cohesion</a:t>
          </a:r>
          <a:endParaRPr lang="en-US" sz="2300" kern="1200" dirty="0"/>
        </a:p>
      </dsp:txBody>
      <dsp:txXfrm rot="10800000">
        <a:off x="871345" y="1015228"/>
        <a:ext cx="2685669" cy="779520"/>
      </dsp:txXfrm>
    </dsp:sp>
    <dsp:sp modelId="{4039504D-915F-4D2F-A548-93CF447824E8}">
      <dsp:nvSpPr>
        <dsp:cNvPr id="0" name=""/>
        <dsp:cNvSpPr/>
      </dsp:nvSpPr>
      <dsp:spPr>
        <a:xfrm>
          <a:off x="481585" y="1015228"/>
          <a:ext cx="779520" cy="779520"/>
        </a:xfrm>
        <a:prstGeom prst="ellipse">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71345" y="2027442"/>
          <a:ext cx="2685669" cy="779520"/>
        </a:xfrm>
        <a:prstGeom prst="homePlate">
          <a:avLst/>
        </a:prstGeom>
        <a:solidFill>
          <a:schemeClr val="accent1">
            <a:lumMod val="5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Perceived Cohesion</a:t>
          </a:r>
          <a:endParaRPr lang="en-US" sz="2300" kern="1200" dirty="0"/>
        </a:p>
      </dsp:txBody>
      <dsp:txXfrm rot="10800000">
        <a:off x="871345" y="2027442"/>
        <a:ext cx="2685669" cy="779520"/>
      </dsp:txXfrm>
    </dsp:sp>
    <dsp:sp modelId="{1134EAA1-11F0-4DEF-8B23-0F5D97B3F448}">
      <dsp:nvSpPr>
        <dsp:cNvPr id="0" name=""/>
        <dsp:cNvSpPr/>
      </dsp:nvSpPr>
      <dsp:spPr>
        <a:xfrm>
          <a:off x="481585" y="2027442"/>
          <a:ext cx="779520" cy="779520"/>
        </a:xfrm>
        <a:prstGeom prst="ellipse">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71345" y="3039655"/>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Emotional Cohesion</a:t>
          </a:r>
          <a:endParaRPr lang="en-US" sz="2300" kern="1200" dirty="0"/>
        </a:p>
      </dsp:txBody>
      <dsp:txXfrm rot="10800000">
        <a:off x="871345" y="3039655"/>
        <a:ext cx="2685669" cy="779520"/>
      </dsp:txXfrm>
    </dsp:sp>
    <dsp:sp modelId="{AE301180-A73D-4694-8943-FECE07EC8FB1}">
      <dsp:nvSpPr>
        <dsp:cNvPr id="0" name=""/>
        <dsp:cNvSpPr/>
      </dsp:nvSpPr>
      <dsp:spPr>
        <a:xfrm>
          <a:off x="481585" y="3039655"/>
          <a:ext cx="779520" cy="779520"/>
        </a:xfrm>
        <a:prstGeom prst="ellipse">
          <a:avLst/>
        </a:prstGeom>
        <a:blipFill rotWithShape="0">
          <a:blip xmlns:r="http://schemas.openxmlformats.org/officeDocument/2006/relationships" r:embed="rId4"/>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31CF5-FE6C-476F-8B26-4A8A1173F062}">
      <dsp:nvSpPr>
        <dsp:cNvPr id="0" name=""/>
        <dsp:cNvSpPr/>
      </dsp:nvSpPr>
      <dsp:spPr>
        <a:xfrm rot="10800000">
          <a:off x="1107375" y="3015"/>
          <a:ext cx="2370962"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Social Cohesion</a:t>
          </a:r>
          <a:endParaRPr lang="en-US" sz="2300" kern="1200" dirty="0"/>
        </a:p>
      </dsp:txBody>
      <dsp:txXfrm rot="10800000">
        <a:off x="1107375" y="3015"/>
        <a:ext cx="2370962" cy="779520"/>
      </dsp:txXfrm>
    </dsp:sp>
    <dsp:sp modelId="{8A40B8DA-316C-48FB-98FA-478843683E23}">
      <dsp:nvSpPr>
        <dsp:cNvPr id="0" name=""/>
        <dsp:cNvSpPr/>
      </dsp:nvSpPr>
      <dsp:spPr>
        <a:xfrm>
          <a:off x="560261" y="3015"/>
          <a:ext cx="779520" cy="779520"/>
        </a:xfrm>
        <a:prstGeom prst="ellipse">
          <a:avLst/>
        </a:prstGeom>
        <a:blipFill rotWithShape="0">
          <a:blip xmlns:r="http://schemas.openxmlformats.org/officeDocument/2006/relationships" r:embed="rId1"/>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3D3E104-77F2-40D8-A2BC-5FBC919793D5}">
      <dsp:nvSpPr>
        <dsp:cNvPr id="0" name=""/>
        <dsp:cNvSpPr/>
      </dsp:nvSpPr>
      <dsp:spPr>
        <a:xfrm rot="10800000">
          <a:off x="871345" y="1015228"/>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Task Cohesion</a:t>
          </a:r>
          <a:endParaRPr lang="en-US" sz="2300" kern="1200" dirty="0"/>
        </a:p>
      </dsp:txBody>
      <dsp:txXfrm rot="10800000">
        <a:off x="871345" y="1015228"/>
        <a:ext cx="2685669" cy="779520"/>
      </dsp:txXfrm>
    </dsp:sp>
    <dsp:sp modelId="{4039504D-915F-4D2F-A548-93CF447824E8}">
      <dsp:nvSpPr>
        <dsp:cNvPr id="0" name=""/>
        <dsp:cNvSpPr/>
      </dsp:nvSpPr>
      <dsp:spPr>
        <a:xfrm>
          <a:off x="481585" y="1015228"/>
          <a:ext cx="779520" cy="779520"/>
        </a:xfrm>
        <a:prstGeom prst="ellipse">
          <a:avLst/>
        </a:prstGeom>
        <a:blipFill rotWithShape="0">
          <a:blip xmlns:r="http://schemas.openxmlformats.org/officeDocument/2006/relationships" r:embed="rId2"/>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EB57E1F-04DF-4510-B099-30F0F4F35D71}">
      <dsp:nvSpPr>
        <dsp:cNvPr id="0" name=""/>
        <dsp:cNvSpPr/>
      </dsp:nvSpPr>
      <dsp:spPr>
        <a:xfrm rot="10800000">
          <a:off x="871345" y="2027442"/>
          <a:ext cx="2685669" cy="779520"/>
        </a:xfrm>
        <a:prstGeom prst="homePlate">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Perceived Cohesion</a:t>
          </a:r>
          <a:endParaRPr lang="en-US" sz="2300" kern="1200" dirty="0"/>
        </a:p>
      </dsp:txBody>
      <dsp:txXfrm rot="10800000">
        <a:off x="871345" y="2027442"/>
        <a:ext cx="2685669" cy="779520"/>
      </dsp:txXfrm>
    </dsp:sp>
    <dsp:sp modelId="{1134EAA1-11F0-4DEF-8B23-0F5D97B3F448}">
      <dsp:nvSpPr>
        <dsp:cNvPr id="0" name=""/>
        <dsp:cNvSpPr/>
      </dsp:nvSpPr>
      <dsp:spPr>
        <a:xfrm>
          <a:off x="481585" y="2027442"/>
          <a:ext cx="779520" cy="779520"/>
        </a:xfrm>
        <a:prstGeom prst="ellipse">
          <a:avLst/>
        </a:prstGeom>
        <a:blipFill rotWithShape="0">
          <a:blip xmlns:r="http://schemas.openxmlformats.org/officeDocument/2006/relationships" r:embed="rId3"/>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02931A6-6CA3-450A-B69D-E5CABED4CD7D}">
      <dsp:nvSpPr>
        <dsp:cNvPr id="0" name=""/>
        <dsp:cNvSpPr/>
      </dsp:nvSpPr>
      <dsp:spPr>
        <a:xfrm rot="10800000">
          <a:off x="871345" y="3039655"/>
          <a:ext cx="2685669" cy="779520"/>
        </a:xfrm>
        <a:prstGeom prst="homePlate">
          <a:avLst/>
        </a:prstGeom>
        <a:solidFill>
          <a:schemeClr val="accent1">
            <a:lumMod val="5000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Emotional Cohesion</a:t>
          </a:r>
          <a:endParaRPr lang="en-US" sz="2300" kern="1200" dirty="0"/>
        </a:p>
      </dsp:txBody>
      <dsp:txXfrm rot="10800000">
        <a:off x="871345" y="3039655"/>
        <a:ext cx="2685669" cy="779520"/>
      </dsp:txXfrm>
    </dsp:sp>
    <dsp:sp modelId="{AE301180-A73D-4694-8943-FECE07EC8FB1}">
      <dsp:nvSpPr>
        <dsp:cNvPr id="0" name=""/>
        <dsp:cNvSpPr/>
      </dsp:nvSpPr>
      <dsp:spPr>
        <a:xfrm>
          <a:off x="481585" y="3039655"/>
          <a:ext cx="779520" cy="779520"/>
        </a:xfrm>
        <a:prstGeom prst="ellipse">
          <a:avLst/>
        </a:prstGeom>
        <a:blipFill rotWithShape="0">
          <a:blip xmlns:r="http://schemas.openxmlformats.org/officeDocument/2006/relationships" r:embed="rId4"/>
          <a:stretch>
            <a:fillRect/>
          </a:stretch>
        </a:blip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5CBEE3-FA6B-403E-B0AA-4785D3C50388}">
      <dsp:nvSpPr>
        <dsp:cNvPr id="0" name=""/>
        <dsp:cNvSpPr/>
      </dsp:nvSpPr>
      <dsp:spPr>
        <a:xfrm rot="21300000">
          <a:off x="12159" y="1285815"/>
          <a:ext cx="3938080" cy="450969"/>
        </a:xfrm>
        <a:prstGeom prst="mathMinus">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9796E80-7AA1-44E4-BC7B-A0639A512786}">
      <dsp:nvSpPr>
        <dsp:cNvPr id="0" name=""/>
        <dsp:cNvSpPr/>
      </dsp:nvSpPr>
      <dsp:spPr>
        <a:xfrm>
          <a:off x="838202" y="151130"/>
          <a:ext cx="463291" cy="1209040"/>
        </a:xfrm>
        <a:prstGeom prst="downArrow">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B6102AC-35B6-45EC-8889-B4E075AD3C70}">
      <dsp:nvSpPr>
        <dsp:cNvPr id="0" name=""/>
        <dsp:cNvSpPr/>
      </dsp:nvSpPr>
      <dsp:spPr>
        <a:xfrm>
          <a:off x="2100072" y="0"/>
          <a:ext cx="1267968" cy="12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Task Orientation</a:t>
          </a:r>
          <a:endParaRPr lang="en-US" sz="1400" kern="1200" dirty="0"/>
        </a:p>
      </dsp:txBody>
      <dsp:txXfrm>
        <a:off x="2100072" y="0"/>
        <a:ext cx="1267968" cy="1269492"/>
      </dsp:txXfrm>
    </dsp:sp>
    <dsp:sp modelId="{0D324F20-6DEC-4C86-B870-83C24B3E7A86}">
      <dsp:nvSpPr>
        <dsp:cNvPr id="0" name=""/>
        <dsp:cNvSpPr/>
      </dsp:nvSpPr>
      <dsp:spPr>
        <a:xfrm>
          <a:off x="2666998" y="1662430"/>
          <a:ext cx="451107" cy="1209040"/>
        </a:xfrm>
        <a:prstGeom prst="upArrow">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9EF3B28-3290-4107-8ACD-4D065EE45A4A}">
      <dsp:nvSpPr>
        <dsp:cNvPr id="0" name=""/>
        <dsp:cNvSpPr/>
      </dsp:nvSpPr>
      <dsp:spPr>
        <a:xfrm>
          <a:off x="594360" y="1753108"/>
          <a:ext cx="1267968" cy="12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Relationship Orientation</a:t>
          </a:r>
          <a:endParaRPr lang="en-US" sz="1400" kern="1200" dirty="0"/>
        </a:p>
      </dsp:txBody>
      <dsp:txXfrm>
        <a:off x="594360" y="1753108"/>
        <a:ext cx="1267968" cy="12694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2/16/2010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F8660-854D-4E82-8F8C-E82416BBE708}" type="slidenum">
              <a:rPr lang="en-US"/>
              <a:pPr/>
              <a:t>19</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196D94-6EF6-4FEB-A20D-1BF173CF7EBA}" type="datetimeFigureOut">
              <a:rPr lang="en-US" smtClean="0"/>
              <a:pPr/>
              <a:t>2/16/2010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2/16/2010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2/16/2010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2/16/2010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2/16/2010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2/16/2010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2/16/2010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2/16/2010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bg2">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2/16/2010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2/16/2010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0"/>
            <a:ext cx="6705600" cy="1752600"/>
          </a:xfrm>
        </p:spPr>
        <p:txBody>
          <a:bodyPr>
            <a:normAutofit fontScale="90000"/>
          </a:bodyPr>
          <a:lstStyle/>
          <a:p>
            <a:r>
              <a:rPr lang="en-US" sz="2700" dirty="0" smtClean="0"/>
              <a:t>Chapter 5</a:t>
            </a:r>
            <a:r>
              <a:rPr lang="en-US" dirty="0" smtClean="0"/>
              <a:t/>
            </a:r>
            <a:br>
              <a:rPr lang="en-US" dirty="0" smtClean="0"/>
            </a:br>
            <a:r>
              <a:rPr lang="en-US" sz="4900" b="1" dirty="0" smtClean="0"/>
              <a:t>Cohesion and </a:t>
            </a:r>
            <a:br>
              <a:rPr lang="en-US" sz="4900" b="1" dirty="0" smtClean="0"/>
            </a:br>
            <a:r>
              <a:rPr lang="en-US" sz="4900" b="1" dirty="0" smtClean="0"/>
              <a:t>Development</a:t>
            </a:r>
            <a:endParaRPr lang="en-US" sz="4900" b="1" dirty="0"/>
          </a:p>
        </p:txBody>
      </p:sp>
      <p:sp>
        <p:nvSpPr>
          <p:cNvPr id="6" name="TextBox 5"/>
          <p:cNvSpPr txBox="1"/>
          <p:nvPr/>
        </p:nvSpPr>
        <p:spPr>
          <a:xfrm>
            <a:off x="228600" y="2590800"/>
            <a:ext cx="4343400" cy="3693319"/>
          </a:xfrm>
          <a:prstGeom prst="rect">
            <a:avLst/>
          </a:prstGeom>
          <a:noFill/>
        </p:spPr>
        <p:txBody>
          <a:bodyPr wrap="square" rtlCol="0">
            <a:spAutoFit/>
          </a:bodyPr>
          <a:lstStyle/>
          <a:p>
            <a:r>
              <a:rPr lang="en-US" dirty="0" smtClean="0">
                <a:solidFill>
                  <a:schemeClr val="bg2">
                    <a:lumMod val="25000"/>
                  </a:schemeClr>
                </a:solidFill>
              </a:rPr>
              <a:t>Groups, like all living things, develop over time.  The group may begin as a collection of strangers, but uncertainty gives way to cohesion as members become bound to their group by strong social forces.  Cohesion, though, is not just group unity or the friendliness of members, but a multifaceted process that influences a wide range of interpersonal and </a:t>
            </a:r>
            <a:r>
              <a:rPr lang="en-US" dirty="0" err="1" smtClean="0">
                <a:solidFill>
                  <a:schemeClr val="bg2">
                    <a:lumMod val="25000"/>
                  </a:schemeClr>
                </a:solidFill>
              </a:rPr>
              <a:t>intragroup</a:t>
            </a:r>
            <a:r>
              <a:rPr lang="en-US" dirty="0" smtClean="0">
                <a:solidFill>
                  <a:schemeClr val="bg2">
                    <a:lumMod val="25000"/>
                  </a:schemeClr>
                </a:solidFill>
              </a:rPr>
              <a:t> processes. As cohesion and commitment ebb and flow with time, the group’s influence over its members rises and falls.</a:t>
            </a:r>
            <a:endParaRPr lang="en-US" dirty="0"/>
          </a:p>
        </p:txBody>
      </p:sp>
      <p:sp>
        <p:nvSpPr>
          <p:cNvPr id="7" name="TextBox 6"/>
          <p:cNvSpPr txBox="1"/>
          <p:nvPr/>
        </p:nvSpPr>
        <p:spPr>
          <a:xfrm>
            <a:off x="4876800" y="2819400"/>
            <a:ext cx="3657600" cy="3247043"/>
          </a:xfrm>
          <a:prstGeom prst="rect">
            <a:avLst/>
          </a:prstGeom>
          <a:noFill/>
        </p:spPr>
        <p:txBody>
          <a:bodyPr wrap="square" rtlCol="0">
            <a:spAutoFit/>
          </a:bodyPr>
          <a:lstStyle/>
          <a:p>
            <a:pPr lvl="0">
              <a:spcAft>
                <a:spcPts val="1800"/>
              </a:spcAft>
              <a:buFont typeface="Wingdings" pitchFamily="2" charset="2"/>
              <a:buChar char="v"/>
            </a:pPr>
            <a:r>
              <a:rPr lang="en-US" sz="2000" dirty="0" smtClean="0"/>
              <a:t>What is group cohesion?</a:t>
            </a:r>
          </a:p>
          <a:p>
            <a:pPr lvl="0">
              <a:spcAft>
                <a:spcPts val="1800"/>
              </a:spcAft>
              <a:buFont typeface="Wingdings" pitchFamily="2" charset="2"/>
              <a:buChar char="v"/>
            </a:pPr>
            <a:r>
              <a:rPr lang="en-US" sz="2000" dirty="0" smtClean="0"/>
              <a:t>Why do some groups, but not others, become cohesive? </a:t>
            </a:r>
          </a:p>
          <a:p>
            <a:pPr lvl="0">
              <a:spcAft>
                <a:spcPts val="1800"/>
              </a:spcAft>
              <a:buFont typeface="Wingdings" pitchFamily="2" charset="2"/>
              <a:buChar char="v"/>
            </a:pPr>
            <a:r>
              <a:rPr lang="en-US" sz="2000" dirty="0" smtClean="0"/>
              <a:t>How does cohesion develop over time?</a:t>
            </a:r>
          </a:p>
          <a:p>
            <a:pPr lvl="0">
              <a:spcAft>
                <a:spcPts val="1800"/>
              </a:spcAft>
              <a:buFont typeface="Wingdings" pitchFamily="2" charset="2"/>
              <a:buChar char="v"/>
            </a:pPr>
            <a:r>
              <a:rPr lang="en-US" sz="2000" dirty="0" smtClean="0"/>
              <a:t>What are the positive and negative consequences of cohesion?</a:t>
            </a:r>
            <a:endParaRPr lang="en-US" sz="2000" dirty="0"/>
          </a:p>
        </p:txBody>
      </p:sp>
      <p:sp>
        <p:nvSpPr>
          <p:cNvPr id="8" name="Oval 7"/>
          <p:cNvSpPr/>
          <p:nvPr/>
        </p:nvSpPr>
        <p:spPr>
          <a:xfrm>
            <a:off x="457200" y="381000"/>
            <a:ext cx="491319" cy="45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1219200"/>
            <a:ext cx="491319" cy="45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8400" y="1447800"/>
            <a:ext cx="491319" cy="45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28800" y="457200"/>
            <a:ext cx="491319" cy="45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47800" y="1752600"/>
            <a:ext cx="491319" cy="45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1.68363E-6 C -0.01771 -0.02128 -0.03525 -0.04232 -0.04028 -0.05366 C -0.04532 -0.06499 -0.02535 -0.06175 -0.02987 -0.06776 C -0.03438 -0.07378 -0.05643 -0.08858 -0.06719 -0.0895 C -0.07796 -0.09043 -0.08785 -0.08256 -0.0941 -0.07355 C -0.10035 -0.06453 -0.10851 -0.04949 -0.10452 -0.03585 C -0.10053 -0.0222 -0.08108 -0.0037 -0.07014 0.00786 C -0.05921 0.01942 -0.04914 0.02659 -0.03889 0.03376 " pathEditMode="relative" ptsTypes="aaaaaa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7.5E-6 -6.35523E-6 C 0.01494 -0.01573 0.02987 -0.03146 0.03733 -0.03978 C 0.0448 -0.04811 0.04358 -0.04348 0.0448 -0.04973 C 0.04601 -0.05597 0.04601 -0.06939 0.0448 -0.07771 C 0.04358 -0.08604 0.03664 -0.09182 0.03733 -0.09945 C 0.03803 -0.10708 0.04584 -0.11657 0.04931 -0.12327 C 0.05278 -0.12998 0.05764 -0.13391 0.05817 -0.13923 C 0.05869 -0.14455 0.05817 -0.15149 0.05226 -0.15519 C 0.04636 -0.15889 0.03386 -0.16583 0.0224 -0.1612 C 0.01094 -0.15657 -0.00486 -0.1427 -0.01649 -0.12743 C -0.02812 -0.11217 -0.0401 -0.08188 -0.04774 -0.06962 C -0.05538 -0.05736 -0.05763 -0.05644 -0.06267 -0.05366 C -0.0677 -0.05089 -0.07065 -0.05065 -0.0776 -0.05366 C -0.08454 -0.05667 -0.09461 -0.0643 -0.10451 -0.0717 " pathEditMode="relative" ptsTypes="aaaaaaaaaaaa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302 -0.02775 C 0.00903 -0.04833 0.01493 -0.02729 0.00712 -0.0377 C 0.00365 -0.04232 0.00226 -0.04995 -0.00191 -0.05365 C -0.00781 -0.05874 -0.01337 -0.06499 -0.0184 -0.07146 C -0.01788 -0.07354 -0.01684 -0.07747 -0.01684 -0.07724 " pathEditMode="relative" rAng="0" ptsTypes="ffffA">
                                      <p:cBhvr>
                                        <p:cTn id="10" dur="2000" fill="hold"/>
                                        <p:tgtEl>
                                          <p:spTgt spid="12"/>
                                        </p:tgtEl>
                                        <p:attrNameLst>
                                          <p:attrName>ppt_x</p:attrName>
                                          <p:attrName>ppt_y</p:attrName>
                                        </p:attrNameLst>
                                      </p:cBhvr>
                                      <p:rCtr x="-15" y="-25"/>
                                    </p:animMotion>
                                  </p:childTnLst>
                                </p:cTn>
                              </p:par>
                              <p:par>
                                <p:cTn id="11" presetID="0" presetClass="path" presetSubtype="0" accel="50000" decel="50000" fill="hold" grpId="0" nodeType="withEffect">
                                  <p:stCondLst>
                                    <p:cond delay="0"/>
                                  </p:stCondLst>
                                  <p:childTnLst>
                                    <p:animMotion origin="layout" path="M 2.5E-6 8.59389E-6 C -0.01597 -0.01202 -0.03177 -0.02405 -0.03576 -0.03191 C -0.03976 -0.03977 -0.0309 -0.04208 -0.02378 -0.04764 C -0.01667 -0.05319 0.00174 -0.05943 0.00747 -0.06567 C 0.01319 -0.07192 0.00972 -0.0777 0.01042 -0.08556 C 0.01111 -0.09343 0.00764 -0.10476 0.01198 -0.11332 C 0.01632 -0.12187 0.02951 -0.13621 0.03594 -0.13714 C 0.04236 -0.13806 0.04618 -0.12997 0.05087 -0.11933 C 0.05556 -0.10869 0.05851 -0.08579 0.06424 -0.07354 C 0.06997 -0.06128 0.08038 -0.04949 0.08507 -0.04578 " pathEditMode="relative" ptsTypes="aaaaaaaaaA">
                                      <p:cBhvr>
                                        <p:cTn id="12" dur="2000" fill="hold"/>
                                        <p:tgtEl>
                                          <p:spTgt spid="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88889E-6 4.60685E-6 C 0.00382 0.00277 0.03194 -0.00995 0.0427 -0.00116 C 0.05347 0.00763 0.06041 0.04139 0.0651 0.05249 " pathEditMode="relative" rAng="0" ptsTypes="faf">
                                      <p:cBhvr>
                                        <p:cTn id="14" dur="2000" fill="hold"/>
                                        <p:tgtEl>
                                          <p:spTgt spid="8"/>
                                        </p:tgtEl>
                                        <p:attrNameLst>
                                          <p:attrName>ppt_x</p:attrName>
                                          <p:attrName>ppt_y</p:attrName>
                                        </p:attrNameLst>
                                      </p:cBhvr>
                                      <p:rCtr x="32"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2743200"/>
            <a:ext cx="3630304" cy="3048000"/>
          </a:xfrm>
          <a:prstGeom prst="rect">
            <a:avLst/>
          </a:prstGeom>
          <a:solidFill>
            <a:schemeClr val="bg1"/>
          </a:solidFill>
        </p:spPr>
        <p:txBody>
          <a:bodyPr vert="horz" anchor="t">
            <a:noAutofit/>
          </a:bodyPr>
          <a:lstStyle/>
          <a:p>
            <a:pPr marL="341313" marR="0" lvl="1" indent="-341313" algn="l" defTabSz="914400" rtl="0" eaLnBrk="1" fontAlgn="auto" latinLnBrk="0" hangingPunct="1">
              <a:lnSpc>
                <a:spcPct val="200000"/>
              </a:lnSpc>
              <a:spcBef>
                <a:spcPts val="1200"/>
              </a:spcBef>
              <a:spcAft>
                <a:spcPts val="0"/>
              </a:spcAft>
              <a:buClr>
                <a:schemeClr val="accent2"/>
              </a:buClr>
              <a:buSzPct val="70000"/>
              <a:buFont typeface="Wingdings" pitchFamily="2" charset="2"/>
              <a:buNone/>
              <a:tabLst/>
              <a:defRPr/>
            </a:pPr>
            <a:endParaRPr kumimoji="0" lang="en-US" sz="2400" i="0" u="none" strike="noStrike" kern="1200" cap="none" spc="0" normalizeH="0" baseline="0" noProof="0" dirty="0">
              <a:ln>
                <a:noFill/>
              </a:ln>
              <a:solidFill>
                <a:srgbClr val="1C1C1C"/>
              </a:solidFill>
              <a:effectLst/>
              <a:uLnTx/>
              <a:uFillTx/>
              <a:latin typeface="+mj-lt"/>
              <a:ea typeface="+mn-ea"/>
              <a:cs typeface="+mn-cs"/>
            </a:endParaRPr>
          </a:p>
        </p:txBody>
      </p:sp>
      <p:pic>
        <p:nvPicPr>
          <p:cNvPr id="19458" name="Picture 2"/>
          <p:cNvPicPr>
            <a:picLocks noChangeAspect="1" noChangeArrowheads="1"/>
          </p:cNvPicPr>
          <p:nvPr/>
        </p:nvPicPr>
        <p:blipFill>
          <a:blip r:embed="rId3" cstate="email"/>
          <a:srcRect/>
          <a:stretch>
            <a:fillRect/>
          </a:stretch>
        </p:blipFill>
        <p:spPr bwMode="auto">
          <a:xfrm>
            <a:off x="89140" y="838200"/>
            <a:ext cx="9054860" cy="5486400"/>
          </a:xfrm>
          <a:prstGeom prst="rect">
            <a:avLst/>
          </a:prstGeom>
          <a:noFill/>
          <a:ln w="9525">
            <a:noFill/>
            <a:miter lim="800000"/>
            <a:headEnd/>
            <a:tailEnd/>
          </a:ln>
        </p:spPr>
      </p:pic>
      <p:sp>
        <p:nvSpPr>
          <p:cNvPr id="12" name="Oval 11"/>
          <p:cNvSpPr/>
          <p:nvPr/>
        </p:nvSpPr>
        <p:spPr>
          <a:xfrm>
            <a:off x="6324600" y="533400"/>
            <a:ext cx="1905000" cy="609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 Devils</a:t>
            </a:r>
            <a:endParaRPr lang="en-US" dirty="0">
              <a:solidFill>
                <a:schemeClr val="tx1"/>
              </a:solidFill>
            </a:endParaRPr>
          </a:p>
        </p:txBody>
      </p:sp>
      <p:sp>
        <p:nvSpPr>
          <p:cNvPr id="11" name="Oval 10"/>
          <p:cNvSpPr/>
          <p:nvPr/>
        </p:nvSpPr>
        <p:spPr>
          <a:xfrm>
            <a:off x="1782168" y="476536"/>
            <a:ext cx="1905000" cy="609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Bulldogs</a:t>
            </a:r>
            <a:endParaRPr lang="en-US" dirty="0">
              <a:solidFill>
                <a:schemeClr val="tx1"/>
              </a:solidFill>
            </a:endParaRPr>
          </a:p>
        </p:txBody>
      </p:sp>
      <p:sp>
        <p:nvSpPr>
          <p:cNvPr id="13" name="TextBox 12"/>
          <p:cNvSpPr txBox="1"/>
          <p:nvPr/>
        </p:nvSpPr>
        <p:spPr>
          <a:xfrm>
            <a:off x="7010400" y="6400800"/>
            <a:ext cx="1978427" cy="276999"/>
          </a:xfrm>
          <a:prstGeom prst="rect">
            <a:avLst/>
          </a:prstGeom>
          <a:noFill/>
        </p:spPr>
        <p:txBody>
          <a:bodyPr wrap="none" rtlCol="0">
            <a:spAutoFit/>
          </a:bodyPr>
          <a:lstStyle/>
          <a:p>
            <a:r>
              <a:rPr lang="en-US" sz="1200" dirty="0" err="1" smtClean="0"/>
              <a:t>Sherif</a:t>
            </a:r>
            <a:r>
              <a:rPr lang="en-US" sz="1200" dirty="0" smtClean="0"/>
              <a:t> &amp; </a:t>
            </a:r>
            <a:r>
              <a:rPr lang="en-US" sz="1200" dirty="0" err="1" smtClean="0"/>
              <a:t>Sherif</a:t>
            </a:r>
            <a:r>
              <a:rPr lang="en-US" sz="1200" dirty="0" smtClean="0"/>
              <a:t>, 1953, 1956</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Initiations: Hazing</a:t>
            </a:r>
            <a:endParaRPr lang="en-US" sz="3600" dirty="0">
              <a:solidFill>
                <a:schemeClr val="tx1"/>
              </a:solidFill>
            </a:endParaRPr>
          </a:p>
        </p:txBody>
      </p:sp>
      <p:sp>
        <p:nvSpPr>
          <p:cNvPr id="11" name="Text Placeholder 10"/>
          <p:cNvSpPr>
            <a:spLocks noGrp="1"/>
          </p:cNvSpPr>
          <p:nvPr>
            <p:ph type="body" sz="half" idx="3"/>
          </p:nvPr>
        </p:nvSpPr>
        <p:spPr>
          <a:xfrm>
            <a:off x="381000" y="1676400"/>
            <a:ext cx="8305800" cy="731520"/>
          </a:xfrm>
        </p:spPr>
        <p:txBody>
          <a:bodyPr/>
          <a:lstStyle/>
          <a:p>
            <a:pPr lvl="0"/>
            <a:r>
              <a:rPr lang="en-US" sz="2000" dirty="0" smtClean="0">
                <a:solidFill>
                  <a:srgbClr val="FFFFFF"/>
                </a:solidFill>
                <a:cs typeface="Times New Roman" pitchFamily="18" charset="0"/>
              </a:rPr>
              <a:t>Hazing, or severe initiations, can increase members’ commitment to the group</a:t>
            </a:r>
          </a:p>
          <a:p>
            <a:endParaRPr lang="en-US" dirty="0"/>
          </a:p>
        </p:txBody>
      </p:sp>
      <p:sp>
        <p:nvSpPr>
          <p:cNvPr id="12" name="TextBox 11"/>
          <p:cNvSpPr txBox="1"/>
          <p:nvPr/>
        </p:nvSpPr>
        <p:spPr>
          <a:xfrm>
            <a:off x="304800" y="2590800"/>
            <a:ext cx="4114799" cy="3831818"/>
          </a:xfrm>
          <a:prstGeom prst="rect">
            <a:avLst/>
          </a:prstGeom>
          <a:noFill/>
        </p:spPr>
        <p:txBody>
          <a:bodyPr wrap="square" rtlCol="0">
            <a:spAutoFit/>
          </a:bodyPr>
          <a:lstStyle/>
          <a:p>
            <a:pPr marL="548640" lvl="1" indent="-274320">
              <a:spcBef>
                <a:spcPts val="1800"/>
              </a:spcBef>
              <a:buClr>
                <a:schemeClr val="accent2"/>
              </a:buClr>
              <a:buSzPct val="70000"/>
              <a:defRPr/>
            </a:pPr>
            <a:r>
              <a:rPr lang="en-US" sz="2000" b="1" dirty="0" smtClean="0">
                <a:cs typeface="Times New Roman" pitchFamily="18" charset="0"/>
              </a:rPr>
              <a:t>Festinger, </a:t>
            </a:r>
            <a:r>
              <a:rPr lang="en-US" sz="2000" b="1" dirty="0" err="1" smtClean="0">
                <a:cs typeface="Times New Roman" pitchFamily="18" charset="0"/>
              </a:rPr>
              <a:t>Schachter’s</a:t>
            </a:r>
            <a:r>
              <a:rPr lang="en-US" sz="2000" b="1" dirty="0" smtClean="0">
                <a:cs typeface="Times New Roman" pitchFamily="18" charset="0"/>
              </a:rPr>
              <a:t> and Back’s classic study of the “Seekers” suggested initiations create dissonance</a:t>
            </a:r>
          </a:p>
          <a:p>
            <a:pPr marL="548640" lvl="1" indent="-274320">
              <a:spcBef>
                <a:spcPts val="1800"/>
              </a:spcBef>
              <a:buClr>
                <a:schemeClr val="accent2"/>
              </a:buClr>
              <a:buSzPct val="70000"/>
              <a:defRPr/>
            </a:pPr>
            <a:r>
              <a:rPr lang="en-US" sz="2000" b="1" dirty="0" smtClean="0">
                <a:cs typeface="Times New Roman" pitchFamily="18" charset="0"/>
              </a:rPr>
              <a:t>Aronson and Mill’s study of severe initiations</a:t>
            </a:r>
          </a:p>
          <a:p>
            <a:pPr marL="548640" lvl="1" indent="-274320">
              <a:spcBef>
                <a:spcPts val="1800"/>
              </a:spcBef>
              <a:buClr>
                <a:schemeClr val="accent2"/>
              </a:buClr>
              <a:buSzPct val="70000"/>
              <a:defRPr/>
            </a:pPr>
            <a:r>
              <a:rPr lang="en-US" sz="2000" b="1" dirty="0" smtClean="0">
                <a:cs typeface="Times New Roman" pitchFamily="18" charset="0"/>
              </a:rPr>
              <a:t>Alternative interpretations and the dangers of hazing</a:t>
            </a:r>
            <a:r>
              <a:rPr lang="en-US" sz="2000" b="1" dirty="0" smtClean="0"/>
              <a:t> </a:t>
            </a:r>
          </a:p>
          <a:p>
            <a:pPr>
              <a:spcBef>
                <a:spcPts val="1800"/>
              </a:spcBef>
            </a:pPr>
            <a:endParaRPr lang="en-US" dirty="0"/>
          </a:p>
        </p:txBody>
      </p:sp>
      <p:pic>
        <p:nvPicPr>
          <p:cNvPr id="21506" name="Picture 2" descr="http://upload.wikimedia.org/wikipedia/en/2/2d/1964_When_Prophecy_Fails_Festinger.jpg"/>
          <p:cNvPicPr>
            <a:picLocks noChangeAspect="1" noChangeArrowheads="1"/>
          </p:cNvPicPr>
          <p:nvPr/>
        </p:nvPicPr>
        <p:blipFill>
          <a:blip r:embed="rId3" cstate="email"/>
          <a:srcRect/>
          <a:stretch>
            <a:fillRect/>
          </a:stretch>
        </p:blipFill>
        <p:spPr bwMode="auto">
          <a:xfrm>
            <a:off x="5486400" y="2666999"/>
            <a:ext cx="2438400" cy="36394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Initiations: Hazing</a:t>
            </a:r>
            <a:endParaRPr lang="en-US" sz="3600" dirty="0">
              <a:solidFill>
                <a:schemeClr val="tx1"/>
              </a:solidFill>
            </a:endParaRPr>
          </a:p>
        </p:txBody>
      </p:sp>
      <p:sp>
        <p:nvSpPr>
          <p:cNvPr id="11" name="Text Placeholder 10"/>
          <p:cNvSpPr>
            <a:spLocks noGrp="1"/>
          </p:cNvSpPr>
          <p:nvPr>
            <p:ph type="body" sz="half" idx="3"/>
          </p:nvPr>
        </p:nvSpPr>
        <p:spPr>
          <a:xfrm>
            <a:off x="381000" y="1676400"/>
            <a:ext cx="8305800" cy="731520"/>
          </a:xfrm>
        </p:spPr>
        <p:txBody>
          <a:bodyPr/>
          <a:lstStyle/>
          <a:p>
            <a:pPr lvl="0"/>
            <a:r>
              <a:rPr lang="en-US" sz="2000" dirty="0" smtClean="0">
                <a:solidFill>
                  <a:srgbClr val="FFFFFF"/>
                </a:solidFill>
                <a:cs typeface="Times New Roman" pitchFamily="18" charset="0"/>
              </a:rPr>
              <a:t>Hazing, or severe initiations, can increase members’ commitment to the group</a:t>
            </a:r>
          </a:p>
          <a:p>
            <a:endParaRPr lang="en-US" dirty="0"/>
          </a:p>
        </p:txBody>
      </p:sp>
      <p:sp>
        <p:nvSpPr>
          <p:cNvPr id="12" name="TextBox 11"/>
          <p:cNvSpPr txBox="1"/>
          <p:nvPr/>
        </p:nvSpPr>
        <p:spPr>
          <a:xfrm>
            <a:off x="304800" y="2590800"/>
            <a:ext cx="4114799" cy="3831818"/>
          </a:xfrm>
          <a:prstGeom prst="rect">
            <a:avLst/>
          </a:prstGeom>
          <a:noFill/>
        </p:spPr>
        <p:txBody>
          <a:bodyPr wrap="square" rtlCol="0">
            <a:spAutoFit/>
          </a:bodyPr>
          <a:lstStyle/>
          <a:p>
            <a:pPr marL="548640" lvl="1" indent="-274320">
              <a:spcBef>
                <a:spcPts val="1800"/>
              </a:spcBef>
              <a:buClr>
                <a:schemeClr val="accent2"/>
              </a:buClr>
              <a:buSzPct val="70000"/>
              <a:defRPr/>
            </a:pPr>
            <a:r>
              <a:rPr lang="en-US" sz="2000" b="1" dirty="0" smtClean="0">
                <a:cs typeface="Times New Roman" pitchFamily="18" charset="0"/>
              </a:rPr>
              <a:t>Festinger, </a:t>
            </a:r>
            <a:r>
              <a:rPr lang="en-US" sz="2000" b="1" dirty="0" err="1" smtClean="0">
                <a:cs typeface="Times New Roman" pitchFamily="18" charset="0"/>
              </a:rPr>
              <a:t>Schachter’s</a:t>
            </a:r>
            <a:r>
              <a:rPr lang="en-US" sz="2000" b="1" dirty="0" smtClean="0">
                <a:cs typeface="Times New Roman" pitchFamily="18" charset="0"/>
              </a:rPr>
              <a:t> and Back’s classic study of the “Seekers” suggested initiations create dissonance</a:t>
            </a:r>
          </a:p>
          <a:p>
            <a:pPr marL="548640" lvl="1" indent="-274320">
              <a:spcBef>
                <a:spcPts val="1800"/>
              </a:spcBef>
              <a:buClr>
                <a:schemeClr val="accent2"/>
              </a:buClr>
              <a:buSzPct val="70000"/>
              <a:defRPr/>
            </a:pPr>
            <a:r>
              <a:rPr lang="en-US" sz="2000" b="1" dirty="0" smtClean="0">
                <a:cs typeface="Times New Roman" pitchFamily="18" charset="0"/>
              </a:rPr>
              <a:t>Aronson and Mill’s study of severe initiations</a:t>
            </a:r>
          </a:p>
          <a:p>
            <a:pPr marL="548640" lvl="1" indent="-274320">
              <a:spcBef>
                <a:spcPts val="1800"/>
              </a:spcBef>
              <a:buClr>
                <a:schemeClr val="accent2"/>
              </a:buClr>
              <a:buSzPct val="70000"/>
              <a:defRPr/>
            </a:pPr>
            <a:r>
              <a:rPr lang="en-US" sz="2000" b="1" dirty="0" smtClean="0">
                <a:cs typeface="Times New Roman" pitchFamily="18" charset="0"/>
              </a:rPr>
              <a:t>Alternative interpretations and the dangers of hazing</a:t>
            </a:r>
            <a:r>
              <a:rPr lang="en-US" sz="2000" b="1" dirty="0" smtClean="0"/>
              <a:t> </a:t>
            </a:r>
          </a:p>
          <a:p>
            <a:pPr>
              <a:spcBef>
                <a:spcPts val="1800"/>
              </a:spcBef>
            </a:pPr>
            <a:endParaRPr lang="en-US" dirty="0"/>
          </a:p>
        </p:txBody>
      </p:sp>
      <p:graphicFrame>
        <p:nvGraphicFramePr>
          <p:cNvPr id="7" name="Chart 6"/>
          <p:cNvGraphicFramePr/>
          <p:nvPr/>
        </p:nvGraphicFramePr>
        <p:xfrm>
          <a:off x="4572000" y="2362200"/>
          <a:ext cx="41148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ctr"/>
            <a:r>
              <a:rPr lang="en-US" sz="2800" dirty="0" smtClean="0"/>
              <a:t>Group Development</a:t>
            </a:r>
          </a:p>
          <a:p>
            <a:endParaRPr lang="en-US" dirty="0" smtClean="0"/>
          </a:p>
          <a:p>
            <a:r>
              <a:rPr lang="en-US" dirty="0" err="1" smtClean="0"/>
              <a:t>Tuckman’s</a:t>
            </a:r>
            <a:r>
              <a:rPr lang="en-US" dirty="0" smtClean="0"/>
              <a:t> 5 stage model of group </a:t>
            </a:r>
            <a:r>
              <a:rPr lang="en-US" dirty="0" err="1" smtClean="0"/>
              <a:t>developlment</a:t>
            </a:r>
            <a:endParaRPr lang="en-US" dirty="0" smtClean="0"/>
          </a:p>
          <a:p>
            <a:endParaRPr lang="en-US" dirty="0" smtClean="0"/>
          </a:p>
          <a:p>
            <a:pPr marL="287338" indent="-287338">
              <a:buFont typeface="Wingdings" pitchFamily="2" charset="2"/>
              <a:buChar char="Ø"/>
            </a:pPr>
            <a:r>
              <a:rPr lang="en-US" b="1" dirty="0" smtClean="0"/>
              <a:t>Forming</a:t>
            </a:r>
          </a:p>
          <a:p>
            <a:pPr marL="287338" indent="-287338">
              <a:buFont typeface="Wingdings" pitchFamily="2" charset="2"/>
              <a:buChar char="Ø"/>
            </a:pPr>
            <a:r>
              <a:rPr lang="en-US" b="1" dirty="0" smtClean="0"/>
              <a:t>Storming</a:t>
            </a:r>
          </a:p>
          <a:p>
            <a:pPr marL="287338" indent="-287338">
              <a:buFont typeface="Wingdings" pitchFamily="2" charset="2"/>
              <a:buChar char="Ø"/>
            </a:pPr>
            <a:r>
              <a:rPr lang="en-US" b="1" dirty="0" smtClean="0"/>
              <a:t>Norming</a:t>
            </a:r>
          </a:p>
          <a:p>
            <a:pPr marL="287338" indent="-287338">
              <a:buFont typeface="Wingdings" pitchFamily="2" charset="2"/>
              <a:buChar char="Ø"/>
            </a:pPr>
            <a:r>
              <a:rPr lang="en-US" b="1" dirty="0" smtClean="0"/>
              <a:t>Performing</a:t>
            </a:r>
          </a:p>
          <a:p>
            <a:pPr marL="287338" indent="-287338">
              <a:buFont typeface="Wingdings" pitchFamily="2" charset="2"/>
              <a:buChar char="Ø"/>
            </a:pPr>
            <a:r>
              <a:rPr lang="en-US" b="1" dirty="0" smtClean="0"/>
              <a:t>Adjourning</a:t>
            </a:r>
            <a:endParaRPr lang="en-US" b="1" dirty="0" smtClean="0"/>
          </a:p>
        </p:txBody>
      </p:sp>
      <p:grpSp>
        <p:nvGrpSpPr>
          <p:cNvPr id="79" name="Group 78"/>
          <p:cNvGrpSpPr/>
          <p:nvPr/>
        </p:nvGrpSpPr>
        <p:grpSpPr>
          <a:xfrm>
            <a:off x="3048000" y="914400"/>
            <a:ext cx="5678487" cy="4838700"/>
            <a:chOff x="782638" y="990600"/>
            <a:chExt cx="5678487" cy="4838700"/>
          </a:xfrm>
        </p:grpSpPr>
        <p:sp>
          <p:nvSpPr>
            <p:cNvPr id="80" name="Freeform 6"/>
            <p:cNvSpPr>
              <a:spLocks/>
            </p:cNvSpPr>
            <p:nvPr/>
          </p:nvSpPr>
          <p:spPr bwMode="auto">
            <a:xfrm>
              <a:off x="4287838" y="5292725"/>
              <a:ext cx="868362" cy="217488"/>
            </a:xfrm>
            <a:custGeom>
              <a:avLst/>
              <a:gdLst/>
              <a:ahLst/>
              <a:cxnLst>
                <a:cxn ang="0">
                  <a:pos x="1248" y="0"/>
                </a:cxn>
                <a:cxn ang="0">
                  <a:pos x="0" y="311"/>
                </a:cxn>
              </a:cxnLst>
              <a:rect l="0" t="0" r="r" b="b"/>
              <a:pathLst>
                <a:path w="1248" h="311">
                  <a:moveTo>
                    <a:pt x="1248" y="0"/>
                  </a:moveTo>
                  <a:lnTo>
                    <a:pt x="0" y="311"/>
                  </a:lnTo>
                </a:path>
              </a:pathLst>
            </a:custGeom>
            <a:noFill/>
            <a:ln w="9525">
              <a:solidFill>
                <a:srgbClr val="000000"/>
              </a:solidFill>
              <a:round/>
              <a:headEnd type="none" w="med" len="med"/>
              <a:tailEnd type="triangle" w="med" len="med"/>
            </a:ln>
          </p:spPr>
          <p:txBody>
            <a:bodyPr/>
            <a:lstStyle/>
            <a:p>
              <a:endParaRPr lang="en-US"/>
            </a:p>
          </p:txBody>
        </p:sp>
        <p:sp>
          <p:nvSpPr>
            <p:cNvPr id="81" name="Oval 7"/>
            <p:cNvSpPr>
              <a:spLocks noChangeArrowheads="1"/>
            </p:cNvSpPr>
            <p:nvPr/>
          </p:nvSpPr>
          <p:spPr bwMode="auto">
            <a:xfrm>
              <a:off x="5957888" y="5091113"/>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82" name="Oval 8"/>
            <p:cNvSpPr>
              <a:spLocks noChangeArrowheads="1"/>
            </p:cNvSpPr>
            <p:nvPr/>
          </p:nvSpPr>
          <p:spPr bwMode="auto">
            <a:xfrm>
              <a:off x="4956175" y="5191125"/>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83" name="Freeform 9"/>
            <p:cNvSpPr>
              <a:spLocks/>
            </p:cNvSpPr>
            <p:nvPr/>
          </p:nvSpPr>
          <p:spPr bwMode="auto">
            <a:xfrm>
              <a:off x="4654550" y="4787900"/>
              <a:ext cx="601663" cy="134938"/>
            </a:xfrm>
            <a:custGeom>
              <a:avLst/>
              <a:gdLst/>
              <a:ahLst/>
              <a:cxnLst>
                <a:cxn ang="0">
                  <a:pos x="864" y="0"/>
                </a:cxn>
                <a:cxn ang="0">
                  <a:pos x="0" y="192"/>
                </a:cxn>
              </a:cxnLst>
              <a:rect l="0" t="0" r="r" b="b"/>
              <a:pathLst>
                <a:path w="864" h="192">
                  <a:moveTo>
                    <a:pt x="864" y="0"/>
                  </a:moveTo>
                  <a:lnTo>
                    <a:pt x="0" y="192"/>
                  </a:lnTo>
                </a:path>
              </a:pathLst>
            </a:custGeom>
            <a:noFill/>
            <a:ln w="9525">
              <a:solidFill>
                <a:srgbClr val="000000"/>
              </a:solidFill>
              <a:round/>
              <a:headEnd type="none" w="med" len="med"/>
              <a:tailEnd type="triangle" w="med" len="med"/>
            </a:ln>
          </p:spPr>
          <p:txBody>
            <a:bodyPr/>
            <a:lstStyle/>
            <a:p>
              <a:endParaRPr lang="en-US"/>
            </a:p>
          </p:txBody>
        </p:sp>
        <p:sp>
          <p:nvSpPr>
            <p:cNvPr id="84" name="Line 10"/>
            <p:cNvSpPr>
              <a:spLocks noChangeShapeType="1"/>
            </p:cNvSpPr>
            <p:nvPr/>
          </p:nvSpPr>
          <p:spPr bwMode="auto">
            <a:xfrm>
              <a:off x="5957888" y="5191125"/>
              <a:ext cx="300037" cy="503238"/>
            </a:xfrm>
            <a:prstGeom prst="line">
              <a:avLst/>
            </a:prstGeom>
            <a:noFill/>
            <a:ln w="9525">
              <a:solidFill>
                <a:srgbClr val="000000"/>
              </a:solidFill>
              <a:round/>
              <a:headEnd/>
              <a:tailEnd type="triangle" w="med" len="med"/>
            </a:ln>
          </p:spPr>
          <p:txBody>
            <a:bodyPr/>
            <a:lstStyle/>
            <a:p>
              <a:endParaRPr lang="en-US"/>
            </a:p>
          </p:txBody>
        </p:sp>
        <p:sp>
          <p:nvSpPr>
            <p:cNvPr id="85" name="Freeform 11"/>
            <p:cNvSpPr>
              <a:spLocks/>
            </p:cNvSpPr>
            <p:nvPr/>
          </p:nvSpPr>
          <p:spPr bwMode="auto">
            <a:xfrm>
              <a:off x="5957888" y="5594350"/>
              <a:ext cx="266700" cy="234950"/>
            </a:xfrm>
            <a:custGeom>
              <a:avLst/>
              <a:gdLst/>
              <a:ahLst/>
              <a:cxnLst>
                <a:cxn ang="0">
                  <a:pos x="0" y="0"/>
                </a:cxn>
                <a:cxn ang="0">
                  <a:pos x="384" y="336"/>
                </a:cxn>
              </a:cxnLst>
              <a:rect l="0" t="0" r="r" b="b"/>
              <a:pathLst>
                <a:path w="384" h="336">
                  <a:moveTo>
                    <a:pt x="0" y="0"/>
                  </a:moveTo>
                  <a:lnTo>
                    <a:pt x="384" y="336"/>
                  </a:lnTo>
                </a:path>
              </a:pathLst>
            </a:custGeom>
            <a:noFill/>
            <a:ln w="9525">
              <a:solidFill>
                <a:srgbClr val="000000"/>
              </a:solidFill>
              <a:round/>
              <a:headEnd type="none" w="med" len="med"/>
              <a:tailEnd type="triangle" w="med" len="med"/>
            </a:ln>
          </p:spPr>
          <p:txBody>
            <a:bodyPr/>
            <a:lstStyle/>
            <a:p>
              <a:endParaRPr lang="en-US"/>
            </a:p>
          </p:txBody>
        </p:sp>
        <p:sp>
          <p:nvSpPr>
            <p:cNvPr id="86" name="Freeform 12"/>
            <p:cNvSpPr>
              <a:spLocks/>
            </p:cNvSpPr>
            <p:nvPr/>
          </p:nvSpPr>
          <p:spPr bwMode="auto">
            <a:xfrm>
              <a:off x="4371975" y="5594350"/>
              <a:ext cx="984250" cy="76200"/>
            </a:xfrm>
            <a:custGeom>
              <a:avLst/>
              <a:gdLst/>
              <a:ahLst/>
              <a:cxnLst>
                <a:cxn ang="0">
                  <a:pos x="1416" y="0"/>
                </a:cxn>
                <a:cxn ang="0">
                  <a:pos x="0" y="108"/>
                </a:cxn>
              </a:cxnLst>
              <a:rect l="0" t="0" r="r" b="b"/>
              <a:pathLst>
                <a:path w="1416" h="108">
                  <a:moveTo>
                    <a:pt x="1416" y="0"/>
                  </a:moveTo>
                  <a:lnTo>
                    <a:pt x="0" y="108"/>
                  </a:lnTo>
                </a:path>
              </a:pathLst>
            </a:custGeom>
            <a:noFill/>
            <a:ln w="9525">
              <a:solidFill>
                <a:srgbClr val="000000"/>
              </a:solidFill>
              <a:round/>
              <a:headEnd type="none" w="med" len="med"/>
              <a:tailEnd type="triangle" w="med" len="med"/>
            </a:ln>
          </p:spPr>
          <p:txBody>
            <a:bodyPr/>
            <a:lstStyle/>
            <a:p>
              <a:endParaRPr lang="en-US"/>
            </a:p>
          </p:txBody>
        </p:sp>
        <p:sp>
          <p:nvSpPr>
            <p:cNvPr id="87" name="Freeform 13"/>
            <p:cNvSpPr>
              <a:spLocks/>
            </p:cNvSpPr>
            <p:nvPr/>
          </p:nvSpPr>
          <p:spPr bwMode="auto">
            <a:xfrm>
              <a:off x="5740400" y="4797425"/>
              <a:ext cx="442913" cy="150813"/>
            </a:xfrm>
            <a:custGeom>
              <a:avLst/>
              <a:gdLst/>
              <a:ahLst/>
              <a:cxnLst>
                <a:cxn ang="0">
                  <a:pos x="0" y="0"/>
                </a:cxn>
                <a:cxn ang="0">
                  <a:pos x="636" y="216"/>
                </a:cxn>
              </a:cxnLst>
              <a:rect l="0" t="0" r="r" b="b"/>
              <a:pathLst>
                <a:path w="636" h="216">
                  <a:moveTo>
                    <a:pt x="0" y="0"/>
                  </a:moveTo>
                  <a:lnTo>
                    <a:pt x="636" y="216"/>
                  </a:lnTo>
                </a:path>
              </a:pathLst>
            </a:custGeom>
            <a:noFill/>
            <a:ln w="9525">
              <a:solidFill>
                <a:srgbClr val="000000"/>
              </a:solidFill>
              <a:round/>
              <a:headEnd type="none" w="med" len="med"/>
              <a:tailEnd type="triangle" w="med" len="med"/>
            </a:ln>
          </p:spPr>
          <p:txBody>
            <a:bodyPr/>
            <a:lstStyle/>
            <a:p>
              <a:endParaRPr lang="en-US"/>
            </a:p>
          </p:txBody>
        </p:sp>
        <p:sp>
          <p:nvSpPr>
            <p:cNvPr id="88" name="Oval 14"/>
            <p:cNvSpPr>
              <a:spLocks noChangeArrowheads="1"/>
            </p:cNvSpPr>
            <p:nvPr/>
          </p:nvSpPr>
          <p:spPr bwMode="auto">
            <a:xfrm>
              <a:off x="5156200" y="4687888"/>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89" name="Oval 15"/>
            <p:cNvSpPr>
              <a:spLocks noChangeArrowheads="1"/>
            </p:cNvSpPr>
            <p:nvPr/>
          </p:nvSpPr>
          <p:spPr bwMode="auto">
            <a:xfrm>
              <a:off x="5656263" y="4687888"/>
              <a:ext cx="201612" cy="201612"/>
            </a:xfrm>
            <a:prstGeom prst="ellipse">
              <a:avLst/>
            </a:prstGeom>
            <a:solidFill>
              <a:srgbClr val="FFFFFF"/>
            </a:solidFill>
            <a:ln w="9525">
              <a:solidFill>
                <a:srgbClr val="000000"/>
              </a:solidFill>
              <a:round/>
              <a:headEnd/>
              <a:tailEnd/>
            </a:ln>
          </p:spPr>
          <p:txBody>
            <a:bodyPr/>
            <a:lstStyle/>
            <a:p>
              <a:endParaRPr lang="en-US"/>
            </a:p>
          </p:txBody>
        </p:sp>
        <p:sp>
          <p:nvSpPr>
            <p:cNvPr id="90" name="Oval 16"/>
            <p:cNvSpPr>
              <a:spLocks noChangeArrowheads="1"/>
            </p:cNvSpPr>
            <p:nvPr/>
          </p:nvSpPr>
          <p:spPr bwMode="auto">
            <a:xfrm>
              <a:off x="5857875" y="5494338"/>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91" name="Oval 17"/>
            <p:cNvSpPr>
              <a:spLocks noChangeArrowheads="1"/>
            </p:cNvSpPr>
            <p:nvPr/>
          </p:nvSpPr>
          <p:spPr bwMode="auto">
            <a:xfrm>
              <a:off x="5256213" y="5494338"/>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92" name="Oval 19"/>
            <p:cNvSpPr>
              <a:spLocks noChangeArrowheads="1"/>
            </p:cNvSpPr>
            <p:nvPr/>
          </p:nvSpPr>
          <p:spPr bwMode="auto">
            <a:xfrm>
              <a:off x="2484438" y="5192713"/>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93" name="Oval 20"/>
            <p:cNvSpPr>
              <a:spLocks noChangeArrowheads="1"/>
            </p:cNvSpPr>
            <p:nvPr/>
          </p:nvSpPr>
          <p:spPr bwMode="auto">
            <a:xfrm>
              <a:off x="1482725" y="5292725"/>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94" name="Line 21"/>
            <p:cNvSpPr>
              <a:spLocks noChangeShapeType="1"/>
            </p:cNvSpPr>
            <p:nvPr/>
          </p:nvSpPr>
          <p:spPr bwMode="auto">
            <a:xfrm flipV="1">
              <a:off x="1682750" y="5338763"/>
              <a:ext cx="200025" cy="53975"/>
            </a:xfrm>
            <a:prstGeom prst="line">
              <a:avLst/>
            </a:prstGeom>
            <a:noFill/>
            <a:ln w="9525">
              <a:solidFill>
                <a:srgbClr val="000000"/>
              </a:solidFill>
              <a:round/>
              <a:headEnd/>
              <a:tailEnd type="triangle" w="med" len="med"/>
            </a:ln>
          </p:spPr>
          <p:txBody>
            <a:bodyPr/>
            <a:lstStyle/>
            <a:p>
              <a:endParaRPr lang="en-US"/>
            </a:p>
          </p:txBody>
        </p:sp>
        <p:sp>
          <p:nvSpPr>
            <p:cNvPr id="95" name="Line 22"/>
            <p:cNvSpPr>
              <a:spLocks noChangeShapeType="1"/>
            </p:cNvSpPr>
            <p:nvPr/>
          </p:nvSpPr>
          <p:spPr bwMode="auto">
            <a:xfrm>
              <a:off x="1782763" y="4889500"/>
              <a:ext cx="200025" cy="303213"/>
            </a:xfrm>
            <a:prstGeom prst="line">
              <a:avLst/>
            </a:prstGeom>
            <a:noFill/>
            <a:ln w="9525">
              <a:solidFill>
                <a:srgbClr val="000000"/>
              </a:solidFill>
              <a:round/>
              <a:headEnd/>
              <a:tailEnd type="triangle" w="med" len="med"/>
            </a:ln>
          </p:spPr>
          <p:txBody>
            <a:bodyPr/>
            <a:lstStyle/>
            <a:p>
              <a:endParaRPr lang="en-US"/>
            </a:p>
          </p:txBody>
        </p:sp>
        <p:sp>
          <p:nvSpPr>
            <p:cNvPr id="96" name="Line 23"/>
            <p:cNvSpPr>
              <a:spLocks noChangeShapeType="1"/>
            </p:cNvSpPr>
            <p:nvPr/>
          </p:nvSpPr>
          <p:spPr bwMode="auto">
            <a:xfrm flipH="1">
              <a:off x="2184400" y="5292725"/>
              <a:ext cx="300038" cy="0"/>
            </a:xfrm>
            <a:prstGeom prst="line">
              <a:avLst/>
            </a:prstGeom>
            <a:noFill/>
            <a:ln w="9525">
              <a:solidFill>
                <a:srgbClr val="000000"/>
              </a:solidFill>
              <a:round/>
              <a:headEnd/>
              <a:tailEnd type="triangle" w="med" len="med"/>
            </a:ln>
          </p:spPr>
          <p:txBody>
            <a:bodyPr/>
            <a:lstStyle/>
            <a:p>
              <a:endParaRPr lang="en-US"/>
            </a:p>
          </p:txBody>
        </p:sp>
        <p:sp>
          <p:nvSpPr>
            <p:cNvPr id="97" name="Line 24"/>
            <p:cNvSpPr>
              <a:spLocks noChangeShapeType="1"/>
            </p:cNvSpPr>
            <p:nvPr/>
          </p:nvSpPr>
          <p:spPr bwMode="auto">
            <a:xfrm flipH="1" flipV="1">
              <a:off x="2184400" y="5392738"/>
              <a:ext cx="300038" cy="303212"/>
            </a:xfrm>
            <a:prstGeom prst="line">
              <a:avLst/>
            </a:prstGeom>
            <a:noFill/>
            <a:ln w="9525">
              <a:solidFill>
                <a:srgbClr val="000000"/>
              </a:solidFill>
              <a:round/>
              <a:headEnd/>
              <a:tailEnd type="triangle" w="med" len="med"/>
            </a:ln>
          </p:spPr>
          <p:txBody>
            <a:bodyPr/>
            <a:lstStyle/>
            <a:p>
              <a:endParaRPr lang="en-US"/>
            </a:p>
          </p:txBody>
        </p:sp>
        <p:sp>
          <p:nvSpPr>
            <p:cNvPr id="98" name="Line 25"/>
            <p:cNvSpPr>
              <a:spLocks noChangeShapeType="1"/>
            </p:cNvSpPr>
            <p:nvPr/>
          </p:nvSpPr>
          <p:spPr bwMode="auto">
            <a:xfrm flipV="1">
              <a:off x="1882775" y="5494338"/>
              <a:ext cx="100013" cy="201612"/>
            </a:xfrm>
            <a:prstGeom prst="line">
              <a:avLst/>
            </a:prstGeom>
            <a:noFill/>
            <a:ln w="9525">
              <a:solidFill>
                <a:srgbClr val="000000"/>
              </a:solidFill>
              <a:round/>
              <a:headEnd/>
              <a:tailEnd type="triangle" w="med" len="med"/>
            </a:ln>
          </p:spPr>
          <p:txBody>
            <a:bodyPr/>
            <a:lstStyle/>
            <a:p>
              <a:endParaRPr lang="en-US"/>
            </a:p>
          </p:txBody>
        </p:sp>
        <p:sp>
          <p:nvSpPr>
            <p:cNvPr id="99" name="Freeform 26"/>
            <p:cNvSpPr>
              <a:spLocks/>
            </p:cNvSpPr>
            <p:nvPr/>
          </p:nvSpPr>
          <p:spPr bwMode="auto">
            <a:xfrm>
              <a:off x="2125663" y="4899025"/>
              <a:ext cx="141287" cy="293688"/>
            </a:xfrm>
            <a:custGeom>
              <a:avLst/>
              <a:gdLst/>
              <a:ahLst/>
              <a:cxnLst>
                <a:cxn ang="0">
                  <a:pos x="204" y="0"/>
                </a:cxn>
                <a:cxn ang="0">
                  <a:pos x="0" y="420"/>
                </a:cxn>
              </a:cxnLst>
              <a:rect l="0" t="0" r="r" b="b"/>
              <a:pathLst>
                <a:path w="204" h="420">
                  <a:moveTo>
                    <a:pt x="204" y="0"/>
                  </a:moveTo>
                  <a:lnTo>
                    <a:pt x="0" y="420"/>
                  </a:lnTo>
                </a:path>
              </a:pathLst>
            </a:custGeom>
            <a:noFill/>
            <a:ln w="9525">
              <a:solidFill>
                <a:srgbClr val="000000"/>
              </a:solidFill>
              <a:round/>
              <a:headEnd type="none" w="med" len="med"/>
              <a:tailEnd type="triangle" w="med" len="med"/>
            </a:ln>
          </p:spPr>
          <p:txBody>
            <a:bodyPr/>
            <a:lstStyle/>
            <a:p>
              <a:endParaRPr lang="en-US"/>
            </a:p>
          </p:txBody>
        </p:sp>
        <p:sp>
          <p:nvSpPr>
            <p:cNvPr id="100" name="Oval 27"/>
            <p:cNvSpPr>
              <a:spLocks noChangeArrowheads="1"/>
            </p:cNvSpPr>
            <p:nvPr/>
          </p:nvSpPr>
          <p:spPr bwMode="auto">
            <a:xfrm>
              <a:off x="1682750" y="4789488"/>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01" name="Oval 28"/>
            <p:cNvSpPr>
              <a:spLocks noChangeArrowheads="1"/>
            </p:cNvSpPr>
            <p:nvPr/>
          </p:nvSpPr>
          <p:spPr bwMode="auto">
            <a:xfrm>
              <a:off x="2184400" y="4789488"/>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02" name="Oval 29"/>
            <p:cNvSpPr>
              <a:spLocks noChangeArrowheads="1"/>
            </p:cNvSpPr>
            <p:nvPr/>
          </p:nvSpPr>
          <p:spPr bwMode="auto">
            <a:xfrm>
              <a:off x="2384425" y="559435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03" name="Oval 30"/>
            <p:cNvSpPr>
              <a:spLocks noChangeArrowheads="1"/>
            </p:cNvSpPr>
            <p:nvPr/>
          </p:nvSpPr>
          <p:spPr bwMode="auto">
            <a:xfrm>
              <a:off x="1782763" y="559435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04" name="Text Box 31"/>
            <p:cNvSpPr txBox="1">
              <a:spLocks noChangeArrowheads="1"/>
            </p:cNvSpPr>
            <p:nvPr/>
          </p:nvSpPr>
          <p:spPr bwMode="auto">
            <a:xfrm>
              <a:off x="782638" y="4486275"/>
              <a:ext cx="801687" cy="303213"/>
            </a:xfrm>
            <a:prstGeom prst="rect">
              <a:avLst/>
            </a:prstGeom>
            <a:noFill/>
            <a:ln w="9525">
              <a:solidFill>
                <a:srgbClr val="000000"/>
              </a:solidFill>
              <a:miter lim="800000"/>
              <a:headEnd/>
              <a:tailEnd/>
            </a:ln>
          </p:spPr>
          <p:txBody>
            <a:bodyPr/>
            <a:lstStyle/>
            <a:p>
              <a:r>
                <a:rPr lang="en-US" sz="1200" dirty="0"/>
                <a:t>Forming</a:t>
              </a:r>
              <a:endParaRPr lang="en-US" dirty="0"/>
            </a:p>
          </p:txBody>
        </p:sp>
        <p:sp>
          <p:nvSpPr>
            <p:cNvPr id="105" name="AutoShape 32"/>
            <p:cNvSpPr>
              <a:spLocks noChangeArrowheads="1"/>
            </p:cNvSpPr>
            <p:nvPr/>
          </p:nvSpPr>
          <p:spPr bwMode="auto">
            <a:xfrm>
              <a:off x="1984375" y="3176588"/>
              <a:ext cx="2101850" cy="1411287"/>
            </a:xfrm>
            <a:prstGeom prst="irregularSeal2">
              <a:avLst/>
            </a:prstGeom>
            <a:noFill/>
            <a:ln w="9525">
              <a:solidFill>
                <a:srgbClr val="000000"/>
              </a:solidFill>
              <a:miter lim="800000"/>
              <a:headEnd/>
              <a:tailEnd/>
            </a:ln>
          </p:spPr>
          <p:txBody>
            <a:bodyPr/>
            <a:lstStyle/>
            <a:p>
              <a:endParaRPr lang="en-US"/>
            </a:p>
          </p:txBody>
        </p:sp>
        <p:sp>
          <p:nvSpPr>
            <p:cNvPr id="106" name="AutoShape 33"/>
            <p:cNvSpPr>
              <a:spLocks noChangeArrowheads="1"/>
            </p:cNvSpPr>
            <p:nvPr/>
          </p:nvSpPr>
          <p:spPr bwMode="auto">
            <a:xfrm>
              <a:off x="2584450" y="3579813"/>
              <a:ext cx="301625" cy="303212"/>
            </a:xfrm>
            <a:prstGeom prst="lightningBolt">
              <a:avLst/>
            </a:prstGeom>
            <a:solidFill>
              <a:srgbClr val="FFFFFF"/>
            </a:solidFill>
            <a:ln w="9525">
              <a:solidFill>
                <a:srgbClr val="000000"/>
              </a:solidFill>
              <a:miter lim="800000"/>
              <a:headEnd/>
              <a:tailEnd/>
            </a:ln>
          </p:spPr>
          <p:txBody>
            <a:bodyPr/>
            <a:lstStyle/>
            <a:p>
              <a:endParaRPr lang="en-US"/>
            </a:p>
          </p:txBody>
        </p:sp>
        <p:sp>
          <p:nvSpPr>
            <p:cNvPr id="107" name="AutoShape 34"/>
            <p:cNvSpPr>
              <a:spLocks noChangeArrowheads="1"/>
            </p:cNvSpPr>
            <p:nvPr/>
          </p:nvSpPr>
          <p:spPr bwMode="auto">
            <a:xfrm flipV="1">
              <a:off x="2584450" y="3983038"/>
              <a:ext cx="301625" cy="301625"/>
            </a:xfrm>
            <a:prstGeom prst="lightningBolt">
              <a:avLst/>
            </a:prstGeom>
            <a:solidFill>
              <a:srgbClr val="FFFFFF"/>
            </a:solidFill>
            <a:ln w="9525">
              <a:solidFill>
                <a:srgbClr val="000000"/>
              </a:solidFill>
              <a:miter lim="800000"/>
              <a:headEnd/>
              <a:tailEnd/>
            </a:ln>
          </p:spPr>
          <p:txBody>
            <a:bodyPr/>
            <a:lstStyle/>
            <a:p>
              <a:endParaRPr lang="en-US"/>
            </a:p>
          </p:txBody>
        </p:sp>
        <p:sp>
          <p:nvSpPr>
            <p:cNvPr id="108" name="AutoShape 35"/>
            <p:cNvSpPr>
              <a:spLocks noChangeArrowheads="1"/>
            </p:cNvSpPr>
            <p:nvPr/>
          </p:nvSpPr>
          <p:spPr bwMode="auto">
            <a:xfrm flipH="1">
              <a:off x="3286125" y="3681413"/>
              <a:ext cx="200025" cy="301625"/>
            </a:xfrm>
            <a:prstGeom prst="lightningBolt">
              <a:avLst/>
            </a:prstGeom>
            <a:solidFill>
              <a:srgbClr val="FFFFFF"/>
            </a:solidFill>
            <a:ln w="9525">
              <a:solidFill>
                <a:srgbClr val="000000"/>
              </a:solidFill>
              <a:miter lim="800000"/>
              <a:headEnd/>
              <a:tailEnd/>
            </a:ln>
          </p:spPr>
          <p:txBody>
            <a:bodyPr/>
            <a:lstStyle/>
            <a:p>
              <a:endParaRPr lang="en-US"/>
            </a:p>
          </p:txBody>
        </p:sp>
        <p:sp>
          <p:nvSpPr>
            <p:cNvPr id="109" name="Oval 36"/>
            <p:cNvSpPr>
              <a:spLocks noChangeArrowheads="1"/>
            </p:cNvSpPr>
            <p:nvPr/>
          </p:nvSpPr>
          <p:spPr bwMode="auto">
            <a:xfrm>
              <a:off x="2886075" y="3883025"/>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110" name="Oval 37"/>
            <p:cNvSpPr>
              <a:spLocks noChangeArrowheads="1"/>
            </p:cNvSpPr>
            <p:nvPr/>
          </p:nvSpPr>
          <p:spPr bwMode="auto">
            <a:xfrm>
              <a:off x="2384425" y="3883025"/>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111" name="Oval 38"/>
            <p:cNvSpPr>
              <a:spLocks noChangeArrowheads="1"/>
            </p:cNvSpPr>
            <p:nvPr/>
          </p:nvSpPr>
          <p:spPr bwMode="auto">
            <a:xfrm>
              <a:off x="3386138" y="3579813"/>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12" name="Oval 39"/>
            <p:cNvSpPr>
              <a:spLocks noChangeArrowheads="1"/>
            </p:cNvSpPr>
            <p:nvPr/>
          </p:nvSpPr>
          <p:spPr bwMode="auto">
            <a:xfrm>
              <a:off x="3186113" y="3983038"/>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13" name="Oval 40"/>
            <p:cNvSpPr>
              <a:spLocks noChangeArrowheads="1"/>
            </p:cNvSpPr>
            <p:nvPr/>
          </p:nvSpPr>
          <p:spPr bwMode="auto">
            <a:xfrm>
              <a:off x="2484438" y="418465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14" name="Oval 41"/>
            <p:cNvSpPr>
              <a:spLocks noChangeArrowheads="1"/>
            </p:cNvSpPr>
            <p:nvPr/>
          </p:nvSpPr>
          <p:spPr bwMode="auto">
            <a:xfrm>
              <a:off x="2484438" y="347980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15" name="Text Box 42"/>
            <p:cNvSpPr txBox="1">
              <a:spLocks noChangeArrowheads="1"/>
            </p:cNvSpPr>
            <p:nvPr/>
          </p:nvSpPr>
          <p:spPr bwMode="auto">
            <a:xfrm>
              <a:off x="1584325" y="3076575"/>
              <a:ext cx="854075" cy="352425"/>
            </a:xfrm>
            <a:prstGeom prst="rect">
              <a:avLst/>
            </a:prstGeom>
            <a:noFill/>
            <a:ln w="9525">
              <a:solidFill>
                <a:srgbClr val="000000"/>
              </a:solidFill>
              <a:miter lim="800000"/>
              <a:headEnd/>
              <a:tailEnd/>
            </a:ln>
          </p:spPr>
          <p:txBody>
            <a:bodyPr/>
            <a:lstStyle/>
            <a:p>
              <a:r>
                <a:rPr lang="en-US" sz="1200" dirty="0"/>
                <a:t>Storming</a:t>
              </a:r>
              <a:endParaRPr lang="en-US" dirty="0"/>
            </a:p>
          </p:txBody>
        </p:sp>
        <p:sp>
          <p:nvSpPr>
            <p:cNvPr id="116" name="Text Box 43"/>
            <p:cNvSpPr txBox="1">
              <a:spLocks noChangeArrowheads="1"/>
            </p:cNvSpPr>
            <p:nvPr/>
          </p:nvSpPr>
          <p:spPr bwMode="auto">
            <a:xfrm>
              <a:off x="2986088" y="2068513"/>
              <a:ext cx="800100" cy="303212"/>
            </a:xfrm>
            <a:prstGeom prst="rect">
              <a:avLst/>
            </a:prstGeom>
            <a:noFill/>
            <a:ln w="9525">
              <a:solidFill>
                <a:srgbClr val="000000"/>
              </a:solidFill>
              <a:miter lim="800000"/>
              <a:headEnd/>
              <a:tailEnd/>
            </a:ln>
          </p:spPr>
          <p:txBody>
            <a:bodyPr/>
            <a:lstStyle/>
            <a:p>
              <a:r>
                <a:rPr lang="en-US" sz="1200" dirty="0"/>
                <a:t>Norming</a:t>
              </a:r>
              <a:endParaRPr lang="en-US" dirty="0"/>
            </a:p>
          </p:txBody>
        </p:sp>
        <p:sp>
          <p:nvSpPr>
            <p:cNvPr id="117" name="Text Box 44"/>
            <p:cNvSpPr txBox="1">
              <a:spLocks noChangeArrowheads="1"/>
            </p:cNvSpPr>
            <p:nvPr/>
          </p:nvSpPr>
          <p:spPr bwMode="auto">
            <a:xfrm>
              <a:off x="5105400" y="4191000"/>
              <a:ext cx="1006475" cy="371475"/>
            </a:xfrm>
            <a:prstGeom prst="rect">
              <a:avLst/>
            </a:prstGeom>
            <a:noFill/>
            <a:ln w="9525">
              <a:solidFill>
                <a:srgbClr val="000000"/>
              </a:solidFill>
              <a:miter lim="800000"/>
              <a:headEnd/>
              <a:tailEnd/>
            </a:ln>
          </p:spPr>
          <p:txBody>
            <a:bodyPr/>
            <a:lstStyle/>
            <a:p>
              <a:r>
                <a:rPr lang="en-US" sz="1200" dirty="0"/>
                <a:t>Adjourning</a:t>
              </a:r>
              <a:endParaRPr lang="en-US" dirty="0"/>
            </a:p>
          </p:txBody>
        </p:sp>
        <p:sp>
          <p:nvSpPr>
            <p:cNvPr id="118" name="Oval 45"/>
            <p:cNvSpPr>
              <a:spLocks noChangeArrowheads="1"/>
            </p:cNvSpPr>
            <p:nvPr/>
          </p:nvSpPr>
          <p:spPr bwMode="auto">
            <a:xfrm>
              <a:off x="4787900" y="1463675"/>
              <a:ext cx="801688" cy="806450"/>
            </a:xfrm>
            <a:prstGeom prst="ellipse">
              <a:avLst/>
            </a:prstGeom>
            <a:noFill/>
            <a:ln w="9525">
              <a:solidFill>
                <a:srgbClr val="000000"/>
              </a:solidFill>
              <a:round/>
              <a:headEnd/>
              <a:tailEnd/>
            </a:ln>
          </p:spPr>
          <p:txBody>
            <a:bodyPr/>
            <a:lstStyle/>
            <a:p>
              <a:endParaRPr lang="en-US"/>
            </a:p>
          </p:txBody>
        </p:sp>
        <p:sp>
          <p:nvSpPr>
            <p:cNvPr id="119" name="Text Box 47"/>
            <p:cNvSpPr txBox="1">
              <a:spLocks noChangeArrowheads="1"/>
            </p:cNvSpPr>
            <p:nvPr/>
          </p:nvSpPr>
          <p:spPr bwMode="auto">
            <a:xfrm>
              <a:off x="5816600" y="1970088"/>
              <a:ext cx="600075" cy="315912"/>
            </a:xfrm>
            <a:prstGeom prst="rect">
              <a:avLst/>
            </a:prstGeom>
            <a:noFill/>
            <a:ln w="9525">
              <a:noFill/>
              <a:miter lim="800000"/>
              <a:headEnd/>
              <a:tailEnd/>
            </a:ln>
          </p:spPr>
          <p:txBody>
            <a:bodyPr/>
            <a:lstStyle/>
            <a:p>
              <a:endParaRPr lang="en-US"/>
            </a:p>
          </p:txBody>
        </p:sp>
        <p:sp>
          <p:nvSpPr>
            <p:cNvPr id="120" name="AutoShape 48"/>
            <p:cNvSpPr>
              <a:spLocks noChangeArrowheads="1"/>
            </p:cNvSpPr>
            <p:nvPr/>
          </p:nvSpPr>
          <p:spPr bwMode="auto">
            <a:xfrm>
              <a:off x="5854700" y="1736725"/>
              <a:ext cx="479425" cy="422275"/>
            </a:xfrm>
            <a:prstGeom prst="triangle">
              <a:avLst>
                <a:gd name="adj" fmla="val 50000"/>
              </a:avLst>
            </a:prstGeom>
            <a:noFill/>
            <a:ln w="9525">
              <a:solidFill>
                <a:srgbClr val="000000"/>
              </a:solidFill>
              <a:miter lim="800000"/>
              <a:headEnd/>
              <a:tailEnd/>
            </a:ln>
          </p:spPr>
          <p:txBody>
            <a:bodyPr/>
            <a:lstStyle/>
            <a:p>
              <a:endParaRPr lang="en-US"/>
            </a:p>
          </p:txBody>
        </p:sp>
        <p:sp>
          <p:nvSpPr>
            <p:cNvPr id="121" name="Oval 49"/>
            <p:cNvSpPr>
              <a:spLocks noChangeArrowheads="1"/>
            </p:cNvSpPr>
            <p:nvPr/>
          </p:nvSpPr>
          <p:spPr bwMode="auto">
            <a:xfrm>
              <a:off x="5087938" y="1739900"/>
              <a:ext cx="201612" cy="201613"/>
            </a:xfrm>
            <a:prstGeom prst="ellipse">
              <a:avLst/>
            </a:prstGeom>
            <a:solidFill>
              <a:srgbClr val="FFFFFF"/>
            </a:solidFill>
            <a:ln w="9525">
              <a:solidFill>
                <a:srgbClr val="000000"/>
              </a:solidFill>
              <a:round/>
              <a:headEnd/>
              <a:tailEnd/>
            </a:ln>
          </p:spPr>
          <p:txBody>
            <a:bodyPr/>
            <a:lstStyle/>
            <a:p>
              <a:endParaRPr lang="en-US"/>
            </a:p>
          </p:txBody>
        </p:sp>
        <p:sp>
          <p:nvSpPr>
            <p:cNvPr id="122" name="Oval 50"/>
            <p:cNvSpPr>
              <a:spLocks noChangeArrowheads="1"/>
            </p:cNvSpPr>
            <p:nvPr/>
          </p:nvSpPr>
          <p:spPr bwMode="auto">
            <a:xfrm>
              <a:off x="4806950" y="1828800"/>
              <a:ext cx="200025" cy="203200"/>
            </a:xfrm>
            <a:prstGeom prst="ellipse">
              <a:avLst/>
            </a:prstGeom>
            <a:solidFill>
              <a:srgbClr val="FFFFFF"/>
            </a:solidFill>
            <a:ln w="9525">
              <a:solidFill>
                <a:srgbClr val="000000"/>
              </a:solidFill>
              <a:round/>
              <a:headEnd/>
              <a:tailEnd/>
            </a:ln>
          </p:spPr>
          <p:txBody>
            <a:bodyPr/>
            <a:lstStyle/>
            <a:p>
              <a:endParaRPr lang="en-US"/>
            </a:p>
          </p:txBody>
        </p:sp>
        <p:sp>
          <p:nvSpPr>
            <p:cNvPr id="123" name="Oval 51"/>
            <p:cNvSpPr>
              <a:spLocks noChangeArrowheads="1"/>
            </p:cNvSpPr>
            <p:nvPr/>
          </p:nvSpPr>
          <p:spPr bwMode="auto">
            <a:xfrm>
              <a:off x="5259388" y="153670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24" name="Oval 52"/>
            <p:cNvSpPr>
              <a:spLocks noChangeArrowheads="1"/>
            </p:cNvSpPr>
            <p:nvPr/>
          </p:nvSpPr>
          <p:spPr bwMode="auto">
            <a:xfrm>
              <a:off x="5318125" y="1935163"/>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25" name="Oval 53"/>
            <p:cNvSpPr>
              <a:spLocks noChangeArrowheads="1"/>
            </p:cNvSpPr>
            <p:nvPr/>
          </p:nvSpPr>
          <p:spPr bwMode="auto">
            <a:xfrm>
              <a:off x="5080000" y="2041525"/>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26" name="Oval 54"/>
            <p:cNvSpPr>
              <a:spLocks noChangeArrowheads="1"/>
            </p:cNvSpPr>
            <p:nvPr/>
          </p:nvSpPr>
          <p:spPr bwMode="auto">
            <a:xfrm>
              <a:off x="4967288" y="1517650"/>
              <a:ext cx="200025" cy="200025"/>
            </a:xfrm>
            <a:prstGeom prst="ellipse">
              <a:avLst/>
            </a:prstGeom>
            <a:solidFill>
              <a:srgbClr val="FFFFFF"/>
            </a:solidFill>
            <a:ln w="9525">
              <a:solidFill>
                <a:srgbClr val="000000"/>
              </a:solidFill>
              <a:round/>
              <a:headEnd/>
              <a:tailEnd/>
            </a:ln>
          </p:spPr>
          <p:txBody>
            <a:bodyPr/>
            <a:lstStyle/>
            <a:p>
              <a:endParaRPr lang="en-US"/>
            </a:p>
          </p:txBody>
        </p:sp>
        <p:sp>
          <p:nvSpPr>
            <p:cNvPr id="127" name="Line 55"/>
            <p:cNvSpPr>
              <a:spLocks noChangeShapeType="1"/>
            </p:cNvSpPr>
            <p:nvPr/>
          </p:nvSpPr>
          <p:spPr bwMode="auto">
            <a:xfrm>
              <a:off x="5387975" y="1565275"/>
              <a:ext cx="501650" cy="301625"/>
            </a:xfrm>
            <a:prstGeom prst="line">
              <a:avLst/>
            </a:prstGeom>
            <a:noFill/>
            <a:ln w="9525">
              <a:solidFill>
                <a:srgbClr val="000000"/>
              </a:solidFill>
              <a:round/>
              <a:headEnd/>
              <a:tailEnd type="triangle" w="med" len="med"/>
            </a:ln>
          </p:spPr>
          <p:txBody>
            <a:bodyPr/>
            <a:lstStyle/>
            <a:p>
              <a:endParaRPr lang="en-US"/>
            </a:p>
          </p:txBody>
        </p:sp>
        <p:sp>
          <p:nvSpPr>
            <p:cNvPr id="128" name="Line 56"/>
            <p:cNvSpPr>
              <a:spLocks noChangeShapeType="1"/>
            </p:cNvSpPr>
            <p:nvPr/>
          </p:nvSpPr>
          <p:spPr bwMode="auto">
            <a:xfrm>
              <a:off x="5087938" y="1666875"/>
              <a:ext cx="701675" cy="200025"/>
            </a:xfrm>
            <a:prstGeom prst="line">
              <a:avLst/>
            </a:prstGeom>
            <a:noFill/>
            <a:ln w="9525">
              <a:solidFill>
                <a:srgbClr val="000000"/>
              </a:solidFill>
              <a:round/>
              <a:headEnd/>
              <a:tailEnd type="triangle" w="med" len="med"/>
            </a:ln>
          </p:spPr>
          <p:txBody>
            <a:bodyPr/>
            <a:lstStyle/>
            <a:p>
              <a:endParaRPr lang="en-US"/>
            </a:p>
          </p:txBody>
        </p:sp>
        <p:sp>
          <p:nvSpPr>
            <p:cNvPr id="129" name="Line 57"/>
            <p:cNvSpPr>
              <a:spLocks noChangeShapeType="1"/>
            </p:cNvSpPr>
            <p:nvPr/>
          </p:nvSpPr>
          <p:spPr bwMode="auto">
            <a:xfrm>
              <a:off x="5289550" y="1866900"/>
              <a:ext cx="500063" cy="101600"/>
            </a:xfrm>
            <a:prstGeom prst="line">
              <a:avLst/>
            </a:prstGeom>
            <a:noFill/>
            <a:ln w="9525">
              <a:solidFill>
                <a:srgbClr val="000000"/>
              </a:solidFill>
              <a:round/>
              <a:headEnd/>
              <a:tailEnd type="triangle" w="med" len="med"/>
            </a:ln>
          </p:spPr>
          <p:txBody>
            <a:bodyPr/>
            <a:lstStyle/>
            <a:p>
              <a:endParaRPr lang="en-US"/>
            </a:p>
          </p:txBody>
        </p:sp>
        <p:sp>
          <p:nvSpPr>
            <p:cNvPr id="130" name="Line 58"/>
            <p:cNvSpPr>
              <a:spLocks noChangeShapeType="1"/>
            </p:cNvSpPr>
            <p:nvPr/>
          </p:nvSpPr>
          <p:spPr bwMode="auto">
            <a:xfrm flipV="1">
              <a:off x="5489575" y="2070100"/>
              <a:ext cx="300038" cy="0"/>
            </a:xfrm>
            <a:prstGeom prst="line">
              <a:avLst/>
            </a:prstGeom>
            <a:noFill/>
            <a:ln w="9525">
              <a:solidFill>
                <a:srgbClr val="000000"/>
              </a:solidFill>
              <a:round/>
              <a:headEnd/>
              <a:tailEnd type="triangle" w="med" len="med"/>
            </a:ln>
          </p:spPr>
          <p:txBody>
            <a:bodyPr/>
            <a:lstStyle/>
            <a:p>
              <a:endParaRPr lang="en-US"/>
            </a:p>
          </p:txBody>
        </p:sp>
        <p:sp>
          <p:nvSpPr>
            <p:cNvPr id="131" name="Line 59"/>
            <p:cNvSpPr>
              <a:spLocks noChangeShapeType="1"/>
            </p:cNvSpPr>
            <p:nvPr/>
          </p:nvSpPr>
          <p:spPr bwMode="auto">
            <a:xfrm flipV="1">
              <a:off x="5251450" y="2170113"/>
              <a:ext cx="600075" cy="0"/>
            </a:xfrm>
            <a:prstGeom prst="line">
              <a:avLst/>
            </a:prstGeom>
            <a:noFill/>
            <a:ln w="9525">
              <a:solidFill>
                <a:srgbClr val="000000"/>
              </a:solidFill>
              <a:round/>
              <a:headEnd/>
              <a:tailEnd type="triangle" w="med" len="med"/>
            </a:ln>
          </p:spPr>
          <p:txBody>
            <a:bodyPr/>
            <a:lstStyle/>
            <a:p>
              <a:endParaRPr lang="en-US"/>
            </a:p>
          </p:txBody>
        </p:sp>
        <p:sp>
          <p:nvSpPr>
            <p:cNvPr id="132" name="Line 60"/>
            <p:cNvSpPr>
              <a:spLocks noChangeShapeType="1"/>
            </p:cNvSpPr>
            <p:nvPr/>
          </p:nvSpPr>
          <p:spPr bwMode="auto">
            <a:xfrm>
              <a:off x="4987925" y="1968500"/>
              <a:ext cx="801688" cy="0"/>
            </a:xfrm>
            <a:prstGeom prst="line">
              <a:avLst/>
            </a:prstGeom>
            <a:noFill/>
            <a:ln w="9525">
              <a:solidFill>
                <a:srgbClr val="000000"/>
              </a:solidFill>
              <a:round/>
              <a:headEnd/>
              <a:tailEnd type="triangle" w="med" len="med"/>
            </a:ln>
          </p:spPr>
          <p:txBody>
            <a:bodyPr/>
            <a:lstStyle/>
            <a:p>
              <a:endParaRPr lang="en-US"/>
            </a:p>
          </p:txBody>
        </p:sp>
        <p:sp>
          <p:nvSpPr>
            <p:cNvPr id="133" name="Text Box 61"/>
            <p:cNvSpPr txBox="1">
              <a:spLocks noChangeArrowheads="1"/>
            </p:cNvSpPr>
            <p:nvPr/>
          </p:nvSpPr>
          <p:spPr bwMode="auto">
            <a:xfrm>
              <a:off x="5861050" y="1939925"/>
              <a:ext cx="600075" cy="303213"/>
            </a:xfrm>
            <a:prstGeom prst="rect">
              <a:avLst/>
            </a:prstGeom>
            <a:noFill/>
            <a:ln w="9525">
              <a:noFill/>
              <a:miter lim="800000"/>
              <a:headEnd/>
              <a:tailEnd/>
            </a:ln>
            <a:effectLst/>
          </p:spPr>
          <p:txBody>
            <a:bodyPr/>
            <a:lstStyle/>
            <a:p>
              <a:r>
                <a:rPr lang="en-US" sz="1200" dirty="0"/>
                <a:t>Task</a:t>
              </a:r>
              <a:endParaRPr lang="en-US" dirty="0"/>
            </a:p>
          </p:txBody>
        </p:sp>
        <p:sp>
          <p:nvSpPr>
            <p:cNvPr id="134" name="Line 62"/>
            <p:cNvSpPr>
              <a:spLocks noChangeShapeType="1"/>
            </p:cNvSpPr>
            <p:nvPr/>
          </p:nvSpPr>
          <p:spPr bwMode="auto">
            <a:xfrm>
              <a:off x="3987800" y="2270125"/>
              <a:ext cx="300038" cy="201613"/>
            </a:xfrm>
            <a:prstGeom prst="line">
              <a:avLst/>
            </a:prstGeom>
            <a:noFill/>
            <a:ln w="9525">
              <a:solidFill>
                <a:srgbClr val="000000"/>
              </a:solidFill>
              <a:round/>
              <a:headEnd/>
              <a:tailEnd/>
            </a:ln>
            <a:effectLst/>
          </p:spPr>
          <p:txBody>
            <a:bodyPr/>
            <a:lstStyle/>
            <a:p>
              <a:endParaRPr lang="en-US"/>
            </a:p>
          </p:txBody>
        </p:sp>
        <p:sp>
          <p:nvSpPr>
            <p:cNvPr id="135" name="Line 63"/>
            <p:cNvSpPr>
              <a:spLocks noChangeShapeType="1"/>
            </p:cNvSpPr>
            <p:nvPr/>
          </p:nvSpPr>
          <p:spPr bwMode="auto">
            <a:xfrm>
              <a:off x="3987800" y="2270125"/>
              <a:ext cx="0" cy="403225"/>
            </a:xfrm>
            <a:prstGeom prst="line">
              <a:avLst/>
            </a:prstGeom>
            <a:noFill/>
            <a:ln w="9525">
              <a:solidFill>
                <a:srgbClr val="000000"/>
              </a:solidFill>
              <a:round/>
              <a:headEnd/>
              <a:tailEnd/>
            </a:ln>
            <a:effectLst/>
          </p:spPr>
          <p:txBody>
            <a:bodyPr/>
            <a:lstStyle/>
            <a:p>
              <a:endParaRPr lang="en-US"/>
            </a:p>
          </p:txBody>
        </p:sp>
        <p:sp>
          <p:nvSpPr>
            <p:cNvPr id="136" name="Line 64"/>
            <p:cNvSpPr>
              <a:spLocks noChangeShapeType="1"/>
            </p:cNvSpPr>
            <p:nvPr/>
          </p:nvSpPr>
          <p:spPr bwMode="auto">
            <a:xfrm flipV="1">
              <a:off x="4086225" y="2774950"/>
              <a:ext cx="301625" cy="200025"/>
            </a:xfrm>
            <a:prstGeom prst="line">
              <a:avLst/>
            </a:prstGeom>
            <a:noFill/>
            <a:ln w="9525">
              <a:solidFill>
                <a:srgbClr val="000000"/>
              </a:solidFill>
              <a:round/>
              <a:headEnd/>
              <a:tailEnd/>
            </a:ln>
            <a:effectLst/>
          </p:spPr>
          <p:txBody>
            <a:bodyPr/>
            <a:lstStyle/>
            <a:p>
              <a:endParaRPr lang="en-US"/>
            </a:p>
          </p:txBody>
        </p:sp>
        <p:sp>
          <p:nvSpPr>
            <p:cNvPr id="137" name="Line 65"/>
            <p:cNvSpPr>
              <a:spLocks noChangeShapeType="1"/>
            </p:cNvSpPr>
            <p:nvPr/>
          </p:nvSpPr>
          <p:spPr bwMode="auto">
            <a:xfrm>
              <a:off x="4387850" y="2471738"/>
              <a:ext cx="0" cy="303212"/>
            </a:xfrm>
            <a:prstGeom prst="line">
              <a:avLst/>
            </a:prstGeom>
            <a:noFill/>
            <a:ln w="9525">
              <a:solidFill>
                <a:srgbClr val="000000"/>
              </a:solidFill>
              <a:round/>
              <a:headEnd/>
              <a:tailEnd/>
            </a:ln>
            <a:effectLst/>
          </p:spPr>
          <p:txBody>
            <a:bodyPr/>
            <a:lstStyle/>
            <a:p>
              <a:endParaRPr lang="en-US"/>
            </a:p>
          </p:txBody>
        </p:sp>
        <p:sp>
          <p:nvSpPr>
            <p:cNvPr id="138" name="Line 66"/>
            <p:cNvSpPr>
              <a:spLocks noChangeShapeType="1"/>
            </p:cNvSpPr>
            <p:nvPr/>
          </p:nvSpPr>
          <p:spPr bwMode="auto">
            <a:xfrm flipV="1">
              <a:off x="3987800" y="2471738"/>
              <a:ext cx="400050" cy="201612"/>
            </a:xfrm>
            <a:prstGeom prst="line">
              <a:avLst/>
            </a:prstGeom>
            <a:noFill/>
            <a:ln w="9525">
              <a:solidFill>
                <a:srgbClr val="000000"/>
              </a:solidFill>
              <a:round/>
              <a:headEnd/>
              <a:tailEnd/>
            </a:ln>
            <a:effectLst/>
          </p:spPr>
          <p:txBody>
            <a:bodyPr/>
            <a:lstStyle/>
            <a:p>
              <a:endParaRPr lang="en-US"/>
            </a:p>
          </p:txBody>
        </p:sp>
        <p:sp>
          <p:nvSpPr>
            <p:cNvPr id="139" name="Line 67"/>
            <p:cNvSpPr>
              <a:spLocks noChangeShapeType="1"/>
            </p:cNvSpPr>
            <p:nvPr/>
          </p:nvSpPr>
          <p:spPr bwMode="auto">
            <a:xfrm flipH="1">
              <a:off x="3686175" y="2673350"/>
              <a:ext cx="301625" cy="101600"/>
            </a:xfrm>
            <a:prstGeom prst="line">
              <a:avLst/>
            </a:prstGeom>
            <a:noFill/>
            <a:ln w="9525">
              <a:solidFill>
                <a:srgbClr val="000000"/>
              </a:solidFill>
              <a:round/>
              <a:headEnd/>
              <a:tailEnd/>
            </a:ln>
            <a:effectLst/>
          </p:spPr>
          <p:txBody>
            <a:bodyPr/>
            <a:lstStyle/>
            <a:p>
              <a:endParaRPr lang="en-US"/>
            </a:p>
          </p:txBody>
        </p:sp>
        <p:sp>
          <p:nvSpPr>
            <p:cNvPr id="140" name="Oval 68"/>
            <p:cNvSpPr>
              <a:spLocks noChangeArrowheads="1"/>
            </p:cNvSpPr>
            <p:nvPr/>
          </p:nvSpPr>
          <p:spPr bwMode="auto">
            <a:xfrm>
              <a:off x="3886200" y="2170113"/>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41" name="Oval 69"/>
            <p:cNvSpPr>
              <a:spLocks noChangeArrowheads="1"/>
            </p:cNvSpPr>
            <p:nvPr/>
          </p:nvSpPr>
          <p:spPr bwMode="auto">
            <a:xfrm>
              <a:off x="4287838" y="2371725"/>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42" name="Oval 70"/>
            <p:cNvSpPr>
              <a:spLocks noChangeArrowheads="1"/>
            </p:cNvSpPr>
            <p:nvPr/>
          </p:nvSpPr>
          <p:spPr bwMode="auto">
            <a:xfrm>
              <a:off x="4287838" y="2673350"/>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43" name="Oval 71"/>
            <p:cNvSpPr>
              <a:spLocks noChangeArrowheads="1"/>
            </p:cNvSpPr>
            <p:nvPr/>
          </p:nvSpPr>
          <p:spPr bwMode="auto">
            <a:xfrm>
              <a:off x="3886200" y="2573338"/>
              <a:ext cx="200025" cy="201612"/>
            </a:xfrm>
            <a:prstGeom prst="ellipse">
              <a:avLst/>
            </a:prstGeom>
            <a:solidFill>
              <a:srgbClr val="FFFFFF"/>
            </a:solidFill>
            <a:ln w="9525">
              <a:solidFill>
                <a:srgbClr val="000000"/>
              </a:solidFill>
              <a:round/>
              <a:headEnd/>
              <a:tailEnd/>
            </a:ln>
          </p:spPr>
          <p:txBody>
            <a:bodyPr/>
            <a:lstStyle/>
            <a:p>
              <a:endParaRPr lang="en-US"/>
            </a:p>
          </p:txBody>
        </p:sp>
        <p:sp>
          <p:nvSpPr>
            <p:cNvPr id="144" name="Line 72"/>
            <p:cNvSpPr>
              <a:spLocks noChangeShapeType="1"/>
            </p:cNvSpPr>
            <p:nvPr/>
          </p:nvSpPr>
          <p:spPr bwMode="auto">
            <a:xfrm>
              <a:off x="3686175" y="2774950"/>
              <a:ext cx="400050" cy="200025"/>
            </a:xfrm>
            <a:prstGeom prst="line">
              <a:avLst/>
            </a:prstGeom>
            <a:noFill/>
            <a:ln w="9525">
              <a:solidFill>
                <a:srgbClr val="000000"/>
              </a:solidFill>
              <a:round/>
              <a:headEnd/>
              <a:tailEnd/>
            </a:ln>
            <a:effectLst/>
          </p:spPr>
          <p:txBody>
            <a:bodyPr/>
            <a:lstStyle/>
            <a:p>
              <a:endParaRPr lang="en-US"/>
            </a:p>
          </p:txBody>
        </p:sp>
        <p:sp>
          <p:nvSpPr>
            <p:cNvPr id="145" name="Oval 73"/>
            <p:cNvSpPr>
              <a:spLocks noChangeArrowheads="1"/>
            </p:cNvSpPr>
            <p:nvPr/>
          </p:nvSpPr>
          <p:spPr bwMode="auto">
            <a:xfrm>
              <a:off x="3978275" y="2847975"/>
              <a:ext cx="200025" cy="201613"/>
            </a:xfrm>
            <a:prstGeom prst="ellipse">
              <a:avLst/>
            </a:prstGeom>
            <a:solidFill>
              <a:srgbClr val="FFFFFF"/>
            </a:solidFill>
            <a:ln w="9525">
              <a:solidFill>
                <a:srgbClr val="000000"/>
              </a:solidFill>
              <a:round/>
              <a:headEnd/>
              <a:tailEnd/>
            </a:ln>
          </p:spPr>
          <p:txBody>
            <a:bodyPr/>
            <a:lstStyle/>
            <a:p>
              <a:endParaRPr lang="en-US"/>
            </a:p>
          </p:txBody>
        </p:sp>
        <p:sp>
          <p:nvSpPr>
            <p:cNvPr id="146" name="Text Box 74"/>
            <p:cNvSpPr txBox="1">
              <a:spLocks noChangeArrowheads="1"/>
            </p:cNvSpPr>
            <p:nvPr/>
          </p:nvSpPr>
          <p:spPr bwMode="auto">
            <a:xfrm>
              <a:off x="4387850" y="990600"/>
              <a:ext cx="1022350" cy="373063"/>
            </a:xfrm>
            <a:prstGeom prst="rect">
              <a:avLst/>
            </a:prstGeom>
            <a:noFill/>
            <a:ln w="9525">
              <a:solidFill>
                <a:srgbClr val="000000"/>
              </a:solidFill>
              <a:miter lim="800000"/>
              <a:headEnd/>
              <a:tailEnd/>
            </a:ln>
          </p:spPr>
          <p:txBody>
            <a:bodyPr/>
            <a:lstStyle/>
            <a:p>
              <a:r>
                <a:rPr lang="en-US" sz="1200" dirty="0"/>
                <a:t>Performing</a:t>
              </a:r>
              <a:endParaRPr lang="en-US" dirty="0"/>
            </a:p>
          </p:txBody>
        </p:sp>
        <p:sp>
          <p:nvSpPr>
            <p:cNvPr id="147" name="Arc 75"/>
            <p:cNvSpPr>
              <a:spLocks/>
            </p:cNvSpPr>
            <p:nvPr/>
          </p:nvSpPr>
          <p:spPr bwMode="auto">
            <a:xfrm flipH="1">
              <a:off x="982663" y="3278188"/>
              <a:ext cx="601662" cy="12080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148" name="Arc 76"/>
            <p:cNvSpPr>
              <a:spLocks/>
            </p:cNvSpPr>
            <p:nvPr/>
          </p:nvSpPr>
          <p:spPr bwMode="auto">
            <a:xfrm flipH="1">
              <a:off x="2084388" y="2170113"/>
              <a:ext cx="901700" cy="906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149" name="Arc 77"/>
            <p:cNvSpPr>
              <a:spLocks/>
            </p:cNvSpPr>
            <p:nvPr/>
          </p:nvSpPr>
          <p:spPr bwMode="auto">
            <a:xfrm flipH="1">
              <a:off x="3386138" y="1263650"/>
              <a:ext cx="1001712" cy="8048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type="triangle" w="med" len="med"/>
              <a:tailEnd/>
            </a:ln>
            <a:effectLst/>
          </p:spPr>
          <p:txBody>
            <a:bodyPr/>
            <a:lstStyle/>
            <a:p>
              <a:endParaRPr lang="en-US"/>
            </a:p>
          </p:txBody>
        </p:sp>
        <p:sp>
          <p:nvSpPr>
            <p:cNvPr id="150" name="Arc 78"/>
            <p:cNvSpPr>
              <a:spLocks/>
            </p:cNvSpPr>
            <p:nvPr/>
          </p:nvSpPr>
          <p:spPr bwMode="auto">
            <a:xfrm>
              <a:off x="3754438" y="3379788"/>
              <a:ext cx="1635125" cy="804862"/>
            </a:xfrm>
            <a:custGeom>
              <a:avLst/>
              <a:gdLst>
                <a:gd name="G0" fmla="+- 450 0 0"/>
                <a:gd name="G1" fmla="+- 21600 0 0"/>
                <a:gd name="G2" fmla="+- 21600 0 0"/>
                <a:gd name="T0" fmla="*/ 0 w 22050"/>
                <a:gd name="T1" fmla="*/ 5 h 21600"/>
                <a:gd name="T2" fmla="*/ 22050 w 22050"/>
                <a:gd name="T3" fmla="*/ 21600 h 21600"/>
                <a:gd name="T4" fmla="*/ 450 w 22050"/>
                <a:gd name="T5" fmla="*/ 21600 h 21600"/>
              </a:gdLst>
              <a:ahLst/>
              <a:cxnLst>
                <a:cxn ang="0">
                  <a:pos x="T0" y="T1"/>
                </a:cxn>
                <a:cxn ang="0">
                  <a:pos x="T2" y="T3"/>
                </a:cxn>
                <a:cxn ang="0">
                  <a:pos x="T4" y="T5"/>
                </a:cxn>
              </a:cxnLst>
              <a:rect l="0" t="0" r="r" b="b"/>
              <a:pathLst>
                <a:path w="22050" h="21600" fill="none" extrusionOk="0">
                  <a:moveTo>
                    <a:pt x="-1" y="4"/>
                  </a:moveTo>
                  <a:cubicBezTo>
                    <a:pt x="149" y="1"/>
                    <a:pt x="299" y="-1"/>
                    <a:pt x="450" y="0"/>
                  </a:cubicBezTo>
                  <a:cubicBezTo>
                    <a:pt x="12379" y="0"/>
                    <a:pt x="22050" y="9670"/>
                    <a:pt x="22050" y="21600"/>
                  </a:cubicBezTo>
                </a:path>
                <a:path w="22050" h="21600" stroke="0" extrusionOk="0">
                  <a:moveTo>
                    <a:pt x="-1" y="4"/>
                  </a:moveTo>
                  <a:cubicBezTo>
                    <a:pt x="149" y="1"/>
                    <a:pt x="299" y="-1"/>
                    <a:pt x="450" y="0"/>
                  </a:cubicBezTo>
                  <a:cubicBezTo>
                    <a:pt x="12379" y="0"/>
                    <a:pt x="22050" y="9670"/>
                    <a:pt x="22050" y="21600"/>
                  </a:cubicBezTo>
                  <a:lnTo>
                    <a:pt x="450" y="21600"/>
                  </a:lnTo>
                  <a:close/>
                </a:path>
              </a:pathLst>
            </a:custGeom>
            <a:noFill/>
            <a:ln w="15875">
              <a:solidFill>
                <a:srgbClr val="000000"/>
              </a:solidFill>
              <a:round/>
              <a:headEnd/>
              <a:tailEnd type="triangle" w="med" len="med"/>
            </a:ln>
            <a:effectLst/>
          </p:spPr>
          <p:txBody>
            <a:bodyPr/>
            <a:lstStyle/>
            <a:p>
              <a:endParaRPr lang="en-US"/>
            </a:p>
          </p:txBody>
        </p:sp>
        <p:sp>
          <p:nvSpPr>
            <p:cNvPr id="151" name="Arc 79"/>
            <p:cNvSpPr>
              <a:spLocks/>
            </p:cNvSpPr>
            <p:nvPr/>
          </p:nvSpPr>
          <p:spPr bwMode="auto">
            <a:xfrm>
              <a:off x="4487863" y="2471738"/>
              <a:ext cx="1001712" cy="17129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type="triangle" w="med" len="med"/>
            </a:ln>
            <a:effectLst/>
          </p:spPr>
          <p:txBody>
            <a:bodyPr/>
            <a:lstStyle/>
            <a:p>
              <a:endParaRPr lang="en-US"/>
            </a:p>
          </p:txBody>
        </p:sp>
        <p:sp>
          <p:nvSpPr>
            <p:cNvPr id="152" name="Arc 80"/>
            <p:cNvSpPr>
              <a:spLocks/>
            </p:cNvSpPr>
            <p:nvPr/>
          </p:nvSpPr>
          <p:spPr bwMode="auto">
            <a:xfrm>
              <a:off x="5373688" y="2271713"/>
              <a:ext cx="315912" cy="1912937"/>
            </a:xfrm>
            <a:custGeom>
              <a:avLst/>
              <a:gdLst>
                <a:gd name="G0" fmla="+- 1138 0 0"/>
                <a:gd name="G1" fmla="+- 21600 0 0"/>
                <a:gd name="G2" fmla="+- 21600 0 0"/>
                <a:gd name="T0" fmla="*/ 0 w 22738"/>
                <a:gd name="T1" fmla="*/ 30 h 21600"/>
                <a:gd name="T2" fmla="*/ 22738 w 22738"/>
                <a:gd name="T3" fmla="*/ 21600 h 21600"/>
                <a:gd name="T4" fmla="*/ 1138 w 22738"/>
                <a:gd name="T5" fmla="*/ 21600 h 21600"/>
              </a:gdLst>
              <a:ahLst/>
              <a:cxnLst>
                <a:cxn ang="0">
                  <a:pos x="T0" y="T1"/>
                </a:cxn>
                <a:cxn ang="0">
                  <a:pos x="T2" y="T3"/>
                </a:cxn>
                <a:cxn ang="0">
                  <a:pos x="T4" y="T5"/>
                </a:cxn>
              </a:cxnLst>
              <a:rect l="0" t="0" r="r" b="b"/>
              <a:pathLst>
                <a:path w="22738" h="21600" fill="none" extrusionOk="0">
                  <a:moveTo>
                    <a:pt x="-1" y="29"/>
                  </a:moveTo>
                  <a:cubicBezTo>
                    <a:pt x="379" y="10"/>
                    <a:pt x="758" y="-1"/>
                    <a:pt x="1138" y="0"/>
                  </a:cubicBezTo>
                  <a:cubicBezTo>
                    <a:pt x="13067" y="0"/>
                    <a:pt x="22738" y="9670"/>
                    <a:pt x="22738" y="21600"/>
                  </a:cubicBezTo>
                </a:path>
                <a:path w="22738" h="21600" stroke="0" extrusionOk="0">
                  <a:moveTo>
                    <a:pt x="-1" y="29"/>
                  </a:moveTo>
                  <a:cubicBezTo>
                    <a:pt x="379" y="10"/>
                    <a:pt x="758" y="-1"/>
                    <a:pt x="1138" y="0"/>
                  </a:cubicBezTo>
                  <a:cubicBezTo>
                    <a:pt x="13067" y="0"/>
                    <a:pt x="22738" y="9670"/>
                    <a:pt x="22738" y="21600"/>
                  </a:cubicBezTo>
                  <a:lnTo>
                    <a:pt x="1138" y="21600"/>
                  </a:lnTo>
                  <a:close/>
                </a:path>
              </a:pathLst>
            </a:custGeom>
            <a:noFill/>
            <a:ln w="15875">
              <a:solidFill>
                <a:srgbClr val="000000"/>
              </a:solidFill>
              <a:round/>
              <a:headEnd/>
              <a:tailEnd type="triangle" w="med" len="med"/>
            </a:ln>
            <a:effectLst/>
          </p:spPr>
          <p:txBody>
            <a:bodyPr/>
            <a:lstStyle/>
            <a:p>
              <a:endParaRPr lang="en-US"/>
            </a:p>
          </p:txBody>
        </p:sp>
        <p:sp>
          <p:nvSpPr>
            <p:cNvPr id="153" name="Oval 81"/>
            <p:cNvSpPr>
              <a:spLocks noChangeArrowheads="1"/>
            </p:cNvSpPr>
            <p:nvPr/>
          </p:nvSpPr>
          <p:spPr bwMode="auto">
            <a:xfrm>
              <a:off x="3586163" y="2673350"/>
              <a:ext cx="200025" cy="201613"/>
            </a:xfrm>
            <a:prstGeom prst="ellipse">
              <a:avLst/>
            </a:prstGeom>
            <a:solidFill>
              <a:srgbClr val="FFFFFF"/>
            </a:solidFill>
            <a:ln w="9525">
              <a:solidFill>
                <a:srgbClr val="000000"/>
              </a:solidFill>
              <a:round/>
              <a:headEnd/>
              <a:tailEnd/>
            </a:ln>
          </p:spPr>
          <p:txBody>
            <a:bodyPr/>
            <a:lstStyle/>
            <a:p>
              <a:endParaRPr lang="en-US"/>
            </a:p>
          </p:txBody>
        </p:sp>
      </p:grpSp>
      <p:sp>
        <p:nvSpPr>
          <p:cNvPr id="154" name="TextBox 153"/>
          <p:cNvSpPr txBox="1"/>
          <p:nvPr/>
        </p:nvSpPr>
        <p:spPr>
          <a:xfrm>
            <a:off x="3505200" y="6019800"/>
            <a:ext cx="1677062" cy="276999"/>
          </a:xfrm>
          <a:prstGeom prst="rect">
            <a:avLst/>
          </a:prstGeom>
          <a:noFill/>
        </p:spPr>
        <p:txBody>
          <a:bodyPr wrap="none" rtlCol="0">
            <a:spAutoFit/>
          </a:bodyPr>
          <a:lstStyle/>
          <a:p>
            <a:r>
              <a:rPr lang="en-US" sz="1200" dirty="0" smtClean="0"/>
              <a:t>Source: Forsyth, 2010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nvGraphicFramePr>
        <p:xfrm>
          <a:off x="457200" y="304801"/>
          <a:ext cx="8229600" cy="5943599"/>
        </p:xfrm>
        <a:graphic>
          <a:graphicData uri="http://schemas.openxmlformats.org/drawingml/2006/table">
            <a:tbl>
              <a:tblPr/>
              <a:tblGrid>
                <a:gridCol w="1371600"/>
                <a:gridCol w="3671350"/>
                <a:gridCol w="3186650"/>
              </a:tblGrid>
              <a:tr h="473901">
                <a:tc>
                  <a:txBody>
                    <a:bodyPr/>
                    <a:lstStyle/>
                    <a:p>
                      <a:pPr marL="0" marR="0" algn="ctr">
                        <a:lnSpc>
                          <a:spcPts val="1200"/>
                        </a:lnSpc>
                        <a:spcBef>
                          <a:spcPts val="0"/>
                        </a:spcBef>
                        <a:spcAft>
                          <a:spcPts val="925"/>
                        </a:spcAft>
                        <a:tabLst>
                          <a:tab pos="228600" algn="l"/>
                        </a:tabLst>
                      </a:pPr>
                      <a:r>
                        <a:rPr lang="en-US" sz="2400" b="1" dirty="0">
                          <a:solidFill>
                            <a:srgbClr val="000000"/>
                          </a:solidFill>
                          <a:latin typeface="Times New Roman"/>
                          <a:ea typeface="Times New Roman"/>
                          <a:cs typeface="Univers-CondensedBold"/>
                        </a:rPr>
                        <a:t>Stage</a:t>
                      </a:r>
                      <a:endParaRPr lang="en-US" sz="2000" dirty="0">
                        <a:solidFill>
                          <a:srgbClr val="000000"/>
                        </a:solidFill>
                        <a:latin typeface="Univers-CondensedBold"/>
                        <a:ea typeface="Times New Roman"/>
                        <a:cs typeface="Univers-CondensedBold"/>
                      </a:endParaRPr>
                    </a:p>
                  </a:txBody>
                  <a:tcPr marL="68580" marR="68580" marT="1828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ts val="1200"/>
                        </a:lnSpc>
                        <a:spcBef>
                          <a:spcPts val="0"/>
                        </a:spcBef>
                        <a:spcAft>
                          <a:spcPts val="925"/>
                        </a:spcAft>
                        <a:tabLst>
                          <a:tab pos="228600" algn="l"/>
                        </a:tabLst>
                      </a:pPr>
                      <a:r>
                        <a:rPr lang="en-US" sz="2000" b="1" dirty="0">
                          <a:solidFill>
                            <a:srgbClr val="000000"/>
                          </a:solidFill>
                          <a:latin typeface="Times New Roman"/>
                          <a:ea typeface="Times New Roman"/>
                          <a:cs typeface="Univers-CondensedBold"/>
                        </a:rPr>
                        <a:t>Major Processes</a:t>
                      </a:r>
                      <a:endParaRPr lang="en-US" sz="1800" dirty="0">
                        <a:solidFill>
                          <a:srgbClr val="000000"/>
                        </a:solidFill>
                        <a:latin typeface="Univers-CondensedBold"/>
                        <a:ea typeface="Times New Roman"/>
                        <a:cs typeface="Univers-CondensedBold"/>
                      </a:endParaRPr>
                    </a:p>
                  </a:txBody>
                  <a:tcPr marL="68580" marR="68580" marT="1828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ts val="1200"/>
                        </a:lnSpc>
                        <a:spcBef>
                          <a:spcPts val="0"/>
                        </a:spcBef>
                        <a:spcAft>
                          <a:spcPts val="925"/>
                        </a:spcAft>
                        <a:tabLst>
                          <a:tab pos="228600" algn="l"/>
                        </a:tabLst>
                      </a:pPr>
                      <a:r>
                        <a:rPr lang="en-US" sz="2000" b="1" dirty="0">
                          <a:solidFill>
                            <a:srgbClr val="000000"/>
                          </a:solidFill>
                          <a:latin typeface="Times New Roman"/>
                          <a:ea typeface="Times New Roman"/>
                          <a:cs typeface="Univers-CondensedBold"/>
                        </a:rPr>
                        <a:t>Characteristics</a:t>
                      </a:r>
                      <a:endParaRPr lang="en-US" sz="1800" dirty="0">
                        <a:solidFill>
                          <a:srgbClr val="000000"/>
                        </a:solidFill>
                        <a:latin typeface="Univers-CondensedBold"/>
                        <a:ea typeface="Times New Roman"/>
                        <a:cs typeface="Univers-CondensedBold"/>
                      </a:endParaRPr>
                    </a:p>
                  </a:txBody>
                  <a:tcPr marL="68580" marR="68580" marT="1828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08015">
                <a:tc>
                  <a:txBody>
                    <a:bodyPr/>
                    <a:lstStyle/>
                    <a:p>
                      <a:pPr marL="0" marR="0">
                        <a:lnSpc>
                          <a:spcPts val="1200"/>
                        </a:lnSpc>
                        <a:spcBef>
                          <a:spcPts val="0"/>
                        </a:spcBef>
                        <a:spcAft>
                          <a:spcPts val="925"/>
                        </a:spcAft>
                        <a:tabLst>
                          <a:tab pos="228600" algn="l"/>
                        </a:tabLst>
                      </a:pPr>
                      <a:r>
                        <a:rPr lang="en-US" sz="1600" b="1" dirty="0">
                          <a:solidFill>
                            <a:srgbClr val="000000"/>
                          </a:solidFill>
                          <a:latin typeface="Times New Roman"/>
                          <a:ea typeface="Times New Roman"/>
                          <a:cs typeface="Univers-CondensedBold"/>
                        </a:rPr>
                        <a:t>Orientation: </a:t>
                      </a:r>
                      <a:endParaRPr lang="en-US" sz="1600" b="1" dirty="0" smtClean="0">
                        <a:solidFill>
                          <a:srgbClr val="000000"/>
                        </a:solidFill>
                        <a:latin typeface="Times New Roman"/>
                        <a:ea typeface="Times New Roman"/>
                        <a:cs typeface="Univers-CondensedBold"/>
                      </a:endParaRPr>
                    </a:p>
                    <a:p>
                      <a:pPr marL="0" marR="0">
                        <a:lnSpc>
                          <a:spcPts val="1200"/>
                        </a:lnSpc>
                        <a:spcBef>
                          <a:spcPts val="0"/>
                        </a:spcBef>
                        <a:spcAft>
                          <a:spcPts val="925"/>
                        </a:spcAft>
                        <a:tabLst>
                          <a:tab pos="228600" algn="l"/>
                        </a:tabLst>
                      </a:pPr>
                      <a:r>
                        <a:rPr lang="en-US" sz="1600" b="1" i="1" dirty="0" smtClean="0">
                          <a:solidFill>
                            <a:srgbClr val="000000"/>
                          </a:solidFill>
                          <a:latin typeface="Times New Roman"/>
                          <a:ea typeface="Times New Roman"/>
                          <a:cs typeface="Univers-CondensedBold"/>
                        </a:rPr>
                        <a:t>Forming</a:t>
                      </a:r>
                      <a:endParaRPr lang="en-US" sz="1400" b="1"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Members become familiar with each other and the group; dependency and inclusion issues; acceptance of leader and group consensus</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Communications are tentative,  polite; concern for ambiguity, group’s goals; leader is active;  members are compliant</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137039">
                <a:tc>
                  <a:txBody>
                    <a:bodyPr/>
                    <a:lstStyle/>
                    <a:p>
                      <a:pPr marL="0" marR="0">
                        <a:lnSpc>
                          <a:spcPts val="1200"/>
                        </a:lnSpc>
                        <a:spcBef>
                          <a:spcPts val="0"/>
                        </a:spcBef>
                        <a:spcAft>
                          <a:spcPts val="925"/>
                        </a:spcAft>
                        <a:tabLst>
                          <a:tab pos="228600" algn="l"/>
                        </a:tabLst>
                      </a:pPr>
                      <a:r>
                        <a:rPr lang="en-US" sz="1600" b="1" dirty="0">
                          <a:solidFill>
                            <a:srgbClr val="000000"/>
                          </a:solidFill>
                          <a:latin typeface="Times New Roman"/>
                          <a:ea typeface="Times New Roman"/>
                          <a:cs typeface="Univers-CondensedBold"/>
                        </a:rPr>
                        <a:t>Conflict: </a:t>
                      </a:r>
                      <a:endParaRPr lang="en-US" sz="1600" b="1" dirty="0" smtClean="0">
                        <a:solidFill>
                          <a:srgbClr val="000000"/>
                        </a:solidFill>
                        <a:latin typeface="Times New Roman"/>
                        <a:ea typeface="Times New Roman"/>
                        <a:cs typeface="Univers-CondensedBold"/>
                      </a:endParaRPr>
                    </a:p>
                    <a:p>
                      <a:pPr marL="0" marR="0">
                        <a:lnSpc>
                          <a:spcPts val="1200"/>
                        </a:lnSpc>
                        <a:spcBef>
                          <a:spcPts val="0"/>
                        </a:spcBef>
                        <a:spcAft>
                          <a:spcPts val="925"/>
                        </a:spcAft>
                        <a:tabLst>
                          <a:tab pos="228600" algn="l"/>
                        </a:tabLst>
                      </a:pPr>
                      <a:r>
                        <a:rPr lang="en-US" sz="1600" b="1" i="1" dirty="0" smtClean="0">
                          <a:solidFill>
                            <a:srgbClr val="000000"/>
                          </a:solidFill>
                          <a:latin typeface="Times New Roman"/>
                          <a:ea typeface="Times New Roman"/>
                          <a:cs typeface="Univers-CondensedBold"/>
                        </a:rPr>
                        <a:t>Storming</a:t>
                      </a:r>
                      <a:endParaRPr lang="en-US" sz="1400" b="1"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Disagreement over procedures;  expression of dissatisfaction; tension among members;  antagonism toward leader</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Criticism of ideas; poor attendance; hostility; polarization and coalition formation</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08015">
                <a:tc>
                  <a:txBody>
                    <a:bodyPr/>
                    <a:lstStyle/>
                    <a:p>
                      <a:pPr marL="0" marR="0">
                        <a:lnSpc>
                          <a:spcPts val="1200"/>
                        </a:lnSpc>
                        <a:spcBef>
                          <a:spcPts val="0"/>
                        </a:spcBef>
                        <a:spcAft>
                          <a:spcPts val="925"/>
                        </a:spcAft>
                        <a:tabLst>
                          <a:tab pos="228600" algn="l"/>
                        </a:tabLst>
                      </a:pPr>
                      <a:r>
                        <a:rPr lang="en-US" sz="1600" b="1" dirty="0">
                          <a:solidFill>
                            <a:srgbClr val="000000"/>
                          </a:solidFill>
                          <a:latin typeface="Times New Roman"/>
                          <a:ea typeface="Times New Roman"/>
                          <a:cs typeface="Univers-CondensedBold"/>
                        </a:rPr>
                        <a:t>Structure: </a:t>
                      </a:r>
                      <a:endParaRPr lang="en-US" sz="1600" b="1" dirty="0" smtClean="0">
                        <a:solidFill>
                          <a:srgbClr val="000000"/>
                        </a:solidFill>
                        <a:latin typeface="Times New Roman"/>
                        <a:ea typeface="Times New Roman"/>
                        <a:cs typeface="Univers-CondensedBold"/>
                      </a:endParaRPr>
                    </a:p>
                    <a:p>
                      <a:pPr marL="0" marR="0">
                        <a:lnSpc>
                          <a:spcPts val="1200"/>
                        </a:lnSpc>
                        <a:spcBef>
                          <a:spcPts val="0"/>
                        </a:spcBef>
                        <a:spcAft>
                          <a:spcPts val="925"/>
                        </a:spcAft>
                        <a:tabLst>
                          <a:tab pos="228600" algn="l"/>
                        </a:tabLst>
                      </a:pPr>
                      <a:r>
                        <a:rPr lang="en-US" sz="1600" b="1" i="1" dirty="0" smtClean="0">
                          <a:solidFill>
                            <a:srgbClr val="000000"/>
                          </a:solidFill>
                          <a:latin typeface="Times New Roman"/>
                          <a:ea typeface="Times New Roman"/>
                          <a:cs typeface="Univers-CondensedBold"/>
                        </a:rPr>
                        <a:t>Norming</a:t>
                      </a:r>
                      <a:endParaRPr lang="en-US" sz="1400" b="1"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Growth of cohesiveness and unity;  establishment of roles, standards,  and relationships; increased trust,  communication</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Agreement on procedures;  reduction in role ambiguity;  increased “we-feeling”</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897663">
                <a:tc>
                  <a:txBody>
                    <a:bodyPr/>
                    <a:lstStyle/>
                    <a:p>
                      <a:pPr marL="0" marR="0">
                        <a:lnSpc>
                          <a:spcPts val="1200"/>
                        </a:lnSpc>
                        <a:spcBef>
                          <a:spcPts val="0"/>
                        </a:spcBef>
                        <a:spcAft>
                          <a:spcPts val="925"/>
                        </a:spcAft>
                        <a:tabLst>
                          <a:tab pos="228600" algn="l"/>
                        </a:tabLst>
                      </a:pPr>
                      <a:r>
                        <a:rPr lang="en-US" sz="1600" b="1" dirty="0">
                          <a:solidFill>
                            <a:srgbClr val="000000"/>
                          </a:solidFill>
                          <a:latin typeface="Times New Roman"/>
                          <a:ea typeface="Times New Roman"/>
                          <a:cs typeface="Univers-CondensedBold"/>
                        </a:rPr>
                        <a:t>Work: </a:t>
                      </a:r>
                      <a:endParaRPr lang="en-US" sz="1600" b="1" dirty="0" smtClean="0">
                        <a:solidFill>
                          <a:srgbClr val="000000"/>
                        </a:solidFill>
                        <a:latin typeface="Times New Roman"/>
                        <a:ea typeface="Times New Roman"/>
                        <a:cs typeface="Univers-CondensedBold"/>
                      </a:endParaRPr>
                    </a:p>
                    <a:p>
                      <a:pPr marL="0" marR="0">
                        <a:lnSpc>
                          <a:spcPts val="1200"/>
                        </a:lnSpc>
                        <a:spcBef>
                          <a:spcPts val="0"/>
                        </a:spcBef>
                        <a:spcAft>
                          <a:spcPts val="925"/>
                        </a:spcAft>
                        <a:tabLst>
                          <a:tab pos="228600" algn="l"/>
                        </a:tabLst>
                      </a:pPr>
                      <a:r>
                        <a:rPr lang="en-US" sz="1600" b="1" i="1" dirty="0" smtClean="0">
                          <a:solidFill>
                            <a:srgbClr val="000000"/>
                          </a:solidFill>
                          <a:latin typeface="Times New Roman"/>
                          <a:ea typeface="Times New Roman"/>
                          <a:cs typeface="Univers-CondensedBold"/>
                        </a:rPr>
                        <a:t>Performing</a:t>
                      </a:r>
                      <a:endParaRPr lang="en-US" sz="1400" b="1"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Goal achievement; high task-orientation; emphasis on  performance and production</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Decision making; problem solving; mutual cooperation</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18966">
                <a:tc>
                  <a:txBody>
                    <a:bodyPr/>
                    <a:lstStyle/>
                    <a:p>
                      <a:pPr marL="0" marR="0">
                        <a:lnSpc>
                          <a:spcPts val="1200"/>
                        </a:lnSpc>
                        <a:spcBef>
                          <a:spcPts val="0"/>
                        </a:spcBef>
                        <a:spcAft>
                          <a:spcPts val="925"/>
                        </a:spcAft>
                        <a:tabLst>
                          <a:tab pos="228600" algn="l"/>
                        </a:tabLst>
                      </a:pPr>
                      <a:r>
                        <a:rPr lang="en-US" sz="1600" b="1" dirty="0">
                          <a:solidFill>
                            <a:srgbClr val="000000"/>
                          </a:solidFill>
                          <a:latin typeface="Times New Roman"/>
                          <a:ea typeface="Times New Roman"/>
                          <a:cs typeface="Univers-CondensedBold"/>
                        </a:rPr>
                        <a:t>Dissolution: </a:t>
                      </a:r>
                      <a:endParaRPr lang="en-US" sz="1600" b="1" dirty="0" smtClean="0">
                        <a:solidFill>
                          <a:srgbClr val="000000"/>
                        </a:solidFill>
                        <a:latin typeface="Times New Roman"/>
                        <a:ea typeface="Times New Roman"/>
                        <a:cs typeface="Univers-CondensedBold"/>
                      </a:endParaRPr>
                    </a:p>
                    <a:p>
                      <a:pPr marL="0" marR="0">
                        <a:lnSpc>
                          <a:spcPts val="1200"/>
                        </a:lnSpc>
                        <a:spcBef>
                          <a:spcPts val="0"/>
                        </a:spcBef>
                        <a:spcAft>
                          <a:spcPts val="925"/>
                        </a:spcAft>
                        <a:tabLst>
                          <a:tab pos="228600" algn="l"/>
                        </a:tabLst>
                      </a:pPr>
                      <a:r>
                        <a:rPr lang="en-US" sz="1600" b="1" i="1" dirty="0" smtClean="0">
                          <a:solidFill>
                            <a:srgbClr val="000000"/>
                          </a:solidFill>
                          <a:latin typeface="Times New Roman"/>
                          <a:ea typeface="Times New Roman"/>
                          <a:cs typeface="Univers-CondensedBold"/>
                        </a:rPr>
                        <a:t>Adjourning</a:t>
                      </a:r>
                      <a:endParaRPr lang="en-US" sz="1400" b="1"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Termination of roles; completion  of tasks; reduction of dependency</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00000"/>
                        </a:lnSpc>
                        <a:spcBef>
                          <a:spcPts val="0"/>
                        </a:spcBef>
                        <a:spcAft>
                          <a:spcPts val="925"/>
                        </a:spcAft>
                        <a:tabLst>
                          <a:tab pos="228600" algn="l"/>
                        </a:tabLst>
                      </a:pPr>
                      <a:r>
                        <a:rPr lang="en-US" sz="1600" dirty="0">
                          <a:solidFill>
                            <a:srgbClr val="000000"/>
                          </a:solidFill>
                          <a:latin typeface="Times New Roman"/>
                          <a:ea typeface="Times New Roman"/>
                          <a:cs typeface="Univers-CondensedBold"/>
                        </a:rPr>
                        <a:t>Disintegration and withdrawal;  increased independence and emotionality; regret</a:t>
                      </a:r>
                      <a:endParaRPr lang="en-US" sz="1400" dirty="0">
                        <a:solidFill>
                          <a:srgbClr val="000000"/>
                        </a:solidFill>
                        <a:latin typeface="Univers-CondensedBold"/>
                        <a:ea typeface="Times New Roman"/>
                        <a:cs typeface="Univers-CondensedBold"/>
                      </a:endParaRPr>
                    </a:p>
                  </a:txBody>
                  <a:tcPr marL="68580" marR="68580"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72" name="TextBox 71"/>
          <p:cNvSpPr txBox="1"/>
          <p:nvPr/>
        </p:nvSpPr>
        <p:spPr>
          <a:xfrm>
            <a:off x="3733800" y="6400800"/>
            <a:ext cx="1677062" cy="276999"/>
          </a:xfrm>
          <a:prstGeom prst="rect">
            <a:avLst/>
          </a:prstGeom>
          <a:noFill/>
        </p:spPr>
        <p:txBody>
          <a:bodyPr wrap="none" rtlCol="0">
            <a:spAutoFit/>
          </a:bodyPr>
          <a:lstStyle/>
          <a:p>
            <a:r>
              <a:rPr lang="en-US" sz="1200" dirty="0" smtClean="0"/>
              <a:t>Source: Forsyth,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fontScale="90000"/>
          </a:bodyPr>
          <a:lstStyle/>
          <a:p>
            <a:r>
              <a:rPr lang="en-US" dirty="0" smtClean="0">
                <a:solidFill>
                  <a:schemeClr val="tx1"/>
                </a:solidFill>
              </a:rPr>
              <a:t>Cyclical vs. Stage Models</a:t>
            </a:r>
            <a:endParaRPr lang="en-US" dirty="0">
              <a:solidFill>
                <a:schemeClr val="tx1"/>
              </a:solidFill>
            </a:endParaRPr>
          </a:p>
        </p:txBody>
      </p:sp>
      <p:sp>
        <p:nvSpPr>
          <p:cNvPr id="3" name="Content Placeholder 2"/>
          <p:cNvSpPr>
            <a:spLocks noGrp="1"/>
          </p:cNvSpPr>
          <p:nvPr>
            <p:ph sz="quarter" idx="1"/>
          </p:nvPr>
        </p:nvSpPr>
        <p:spPr>
          <a:xfrm>
            <a:off x="457200" y="1524000"/>
            <a:ext cx="3200400" cy="4419600"/>
          </a:xfrm>
        </p:spPr>
        <p:txBody>
          <a:bodyPr>
            <a:normAutofit fontScale="92500"/>
          </a:bodyPr>
          <a:lstStyle/>
          <a:p>
            <a:r>
              <a:rPr lang="en-US" dirty="0" err="1" smtClean="0"/>
              <a:t>Tuckman</a:t>
            </a:r>
            <a:r>
              <a:rPr lang="en-US" dirty="0" smtClean="0"/>
              <a:t>: A successive stage model</a:t>
            </a:r>
          </a:p>
          <a:p>
            <a:endParaRPr lang="en-US" dirty="0" smtClean="0"/>
          </a:p>
          <a:p>
            <a:pPr>
              <a:lnSpc>
                <a:spcPct val="110000"/>
              </a:lnSpc>
            </a:pPr>
            <a:r>
              <a:rPr lang="en-US" dirty="0" smtClean="0"/>
              <a:t>Bale’s Equilibrium model: a cyclical model</a:t>
            </a:r>
          </a:p>
          <a:p>
            <a:endParaRPr lang="en-US" dirty="0" smtClean="0"/>
          </a:p>
          <a:p>
            <a:r>
              <a:rPr lang="en-US" dirty="0" smtClean="0"/>
              <a:t>Punctuated equilibrium model</a:t>
            </a:r>
          </a:p>
          <a:p>
            <a:endParaRPr lang="en-US" dirty="0"/>
          </a:p>
        </p:txBody>
      </p:sp>
      <p:graphicFrame>
        <p:nvGraphicFramePr>
          <p:cNvPr id="4" name="Diagram 3"/>
          <p:cNvGraphicFramePr/>
          <p:nvPr/>
        </p:nvGraphicFramePr>
        <p:xfrm>
          <a:off x="4114800" y="1905000"/>
          <a:ext cx="39624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83768" y="1600200"/>
            <a:ext cx="2667000" cy="685800"/>
          </a:xfrm>
        </p:spPr>
        <p:txBody>
          <a:bodyPr/>
          <a:lstStyle/>
          <a:p>
            <a:pPr algn="ctr"/>
            <a:r>
              <a:rPr lang="en-US" dirty="0" smtClean="0"/>
              <a:t>Positive Consequences</a:t>
            </a:r>
            <a:r>
              <a:rPr lang="en-US" dirty="0" smtClean="0"/>
              <a:t>	</a:t>
            </a:r>
            <a:endParaRPr lang="en-US" dirty="0"/>
          </a:p>
        </p:txBody>
      </p:sp>
      <p:sp>
        <p:nvSpPr>
          <p:cNvPr id="3" name="Text Placeholder 2"/>
          <p:cNvSpPr>
            <a:spLocks noGrp="1"/>
          </p:cNvSpPr>
          <p:nvPr>
            <p:ph type="body" sz="half" idx="3"/>
          </p:nvPr>
        </p:nvSpPr>
        <p:spPr/>
        <p:txBody>
          <a:bodyPr/>
          <a:lstStyle/>
          <a:p>
            <a:pPr algn="ctr"/>
            <a:r>
              <a:rPr lang="en-US" dirty="0" smtClean="0"/>
              <a:t>Problematic Consequences</a:t>
            </a:r>
            <a:endParaRPr lang="en-US" dirty="0"/>
          </a:p>
        </p:txBody>
      </p:sp>
      <p:sp>
        <p:nvSpPr>
          <p:cNvPr id="4" name="Content Placeholder 3"/>
          <p:cNvSpPr>
            <a:spLocks noGrp="1"/>
          </p:cNvSpPr>
          <p:nvPr>
            <p:ph sz="quarter" idx="2"/>
          </p:nvPr>
        </p:nvSpPr>
        <p:spPr/>
        <p:txBody>
          <a:bodyPr>
            <a:normAutofit/>
          </a:bodyPr>
          <a:lstStyle/>
          <a:p>
            <a:r>
              <a:rPr lang="en-US" dirty="0" smtClean="0"/>
              <a:t>Enhanced member satisfaction</a:t>
            </a:r>
          </a:p>
          <a:p>
            <a:r>
              <a:rPr lang="en-US" dirty="0" smtClean="0"/>
              <a:t>Reduced tension, stress</a:t>
            </a:r>
          </a:p>
          <a:p>
            <a:r>
              <a:rPr lang="en-US" dirty="0" smtClean="0"/>
              <a:t>Higher group engagement</a:t>
            </a:r>
          </a:p>
          <a:p>
            <a:r>
              <a:rPr lang="en-US" dirty="0" smtClean="0"/>
              <a:t>Reduced turnover</a:t>
            </a:r>
            <a:endParaRPr lang="en-US" dirty="0" smtClean="0"/>
          </a:p>
          <a:p>
            <a:r>
              <a:rPr lang="en-US" dirty="0" smtClean="0"/>
              <a:t>Longer duration of membership</a:t>
            </a:r>
            <a:endParaRPr lang="en-US" dirty="0" smtClean="0"/>
          </a:p>
        </p:txBody>
      </p:sp>
      <p:sp>
        <p:nvSpPr>
          <p:cNvPr id="6" name="Title 5"/>
          <p:cNvSpPr>
            <a:spLocks noGrp="1"/>
          </p:cNvSpPr>
          <p:nvPr>
            <p:ph type="title"/>
          </p:nvPr>
        </p:nvSpPr>
        <p:spPr>
          <a:xfrm>
            <a:off x="301752" y="228600"/>
            <a:ext cx="8534400" cy="533400"/>
          </a:xfrm>
        </p:spPr>
        <p:txBody>
          <a:bodyPr>
            <a:noAutofit/>
          </a:bodyPr>
          <a:lstStyle/>
          <a:p>
            <a:r>
              <a:rPr lang="en-US" sz="3600" dirty="0" smtClean="0">
                <a:solidFill>
                  <a:schemeClr val="tx1"/>
                </a:solidFill>
              </a:rPr>
              <a:t>Consequences of Cohesion</a:t>
            </a:r>
            <a:endParaRPr lang="en-US" sz="3600" dirty="0">
              <a:solidFill>
                <a:schemeClr val="tx1"/>
              </a:solidFill>
            </a:endParaRPr>
          </a:p>
        </p:txBody>
      </p:sp>
      <p:sp>
        <p:nvSpPr>
          <p:cNvPr id="8" name="Content Placeholder 3"/>
          <p:cNvSpPr>
            <a:spLocks noGrp="1"/>
          </p:cNvSpPr>
          <p:nvPr>
            <p:ph sz="quarter" idx="2"/>
          </p:nvPr>
        </p:nvSpPr>
        <p:spPr>
          <a:xfrm>
            <a:off x="4724400" y="2438400"/>
            <a:ext cx="4041648" cy="3818404"/>
          </a:xfrm>
        </p:spPr>
        <p:txBody>
          <a:bodyPr>
            <a:normAutofit/>
          </a:bodyPr>
          <a:lstStyle/>
          <a:p>
            <a:r>
              <a:rPr lang="en-US" dirty="0" smtClean="0"/>
              <a:t>Intensification of emotional and social processes</a:t>
            </a:r>
          </a:p>
          <a:p>
            <a:r>
              <a:rPr lang="en-US" dirty="0" smtClean="0"/>
              <a:t>Increased influence, pressure</a:t>
            </a:r>
          </a:p>
          <a:p>
            <a:r>
              <a:rPr lang="en-US" dirty="0" smtClean="0"/>
              <a:t>Hostility</a:t>
            </a:r>
          </a:p>
          <a:p>
            <a:r>
              <a:rPr lang="en-US" dirty="0" smtClean="0"/>
              <a:t>Groupthink</a:t>
            </a:r>
          </a:p>
        </p:txBody>
      </p:sp>
      <p:sp>
        <p:nvSpPr>
          <p:cNvPr id="11" name="Text Box 24"/>
          <p:cNvSpPr txBox="1">
            <a:spLocks noChangeArrowheads="1"/>
          </p:cNvSpPr>
          <p:nvPr/>
        </p:nvSpPr>
        <p:spPr bwMode="auto">
          <a:xfrm>
            <a:off x="5562600" y="5791200"/>
            <a:ext cx="3048000" cy="369332"/>
          </a:xfrm>
          <a:prstGeom prst="rect">
            <a:avLst/>
          </a:prstGeom>
          <a:noFill/>
          <a:ln w="9525">
            <a:noFill/>
            <a:miter lim="800000"/>
            <a:headEnd/>
            <a:tailEnd/>
          </a:ln>
          <a:effectLst/>
        </p:spPr>
        <p:txBody>
          <a:bodyPr wrap="square">
            <a:spAutoFit/>
          </a:bodyPr>
          <a:lstStyle/>
          <a:p>
            <a:r>
              <a:rPr lang="en-US" dirty="0" smtClean="0">
                <a:solidFill>
                  <a:srgbClr val="C00000"/>
                </a:solidFill>
              </a:rPr>
              <a:t>What about productivity?</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86600" y="1752601"/>
            <a:ext cx="1905000" cy="914400"/>
          </a:xfrm>
          <a:solidFill>
            <a:schemeClr val="bg2"/>
          </a:solidFill>
        </p:spPr>
        <p:txBody>
          <a:bodyPr>
            <a:normAutofit lnSpcReduction="10000"/>
          </a:bodyPr>
          <a:lstStyle/>
          <a:p>
            <a:pPr algn="l"/>
            <a:r>
              <a:rPr lang="en-US" sz="1200" cap="none" dirty="0" smtClean="0">
                <a:solidFill>
                  <a:schemeClr val="tx1"/>
                </a:solidFill>
                <a:latin typeface="Arial" pitchFamily="34" charset="0"/>
                <a:cs typeface="Arial" pitchFamily="34" charset="0"/>
              </a:rPr>
              <a:t>Sources: Mullen &amp; Copper, 1994; Beal et al., 2003; Gully et al., 1995</a:t>
            </a:r>
            <a:endParaRPr lang="en-US" sz="1200" cap="none" dirty="0">
              <a:solidFill>
                <a:schemeClr val="tx1"/>
              </a:solidFill>
              <a:latin typeface="Arial" pitchFamily="34" charset="0"/>
              <a:cs typeface="Arial" pitchFamily="34" charset="0"/>
            </a:endParaRPr>
          </a:p>
        </p:txBody>
      </p:sp>
      <p:sp>
        <p:nvSpPr>
          <p:cNvPr id="3" name="Title 2"/>
          <p:cNvSpPr>
            <a:spLocks noGrp="1"/>
          </p:cNvSpPr>
          <p:nvPr>
            <p:ph type="title"/>
          </p:nvPr>
        </p:nvSpPr>
        <p:spPr>
          <a:xfrm>
            <a:off x="722313" y="533400"/>
            <a:ext cx="7772400" cy="1219200"/>
          </a:xfrm>
        </p:spPr>
        <p:txBody>
          <a:bodyPr>
            <a:normAutofit fontScale="90000"/>
          </a:bodyPr>
          <a:lstStyle/>
          <a:p>
            <a:r>
              <a:rPr lang="en-US" dirty="0" smtClean="0"/>
              <a:t>Do Cohesive Groups Outperform Less Cohesive Groups? </a:t>
            </a:r>
            <a:endParaRPr lang="en-US" dirty="0"/>
          </a:p>
        </p:txBody>
      </p:sp>
      <p:sp>
        <p:nvSpPr>
          <p:cNvPr id="4" name="Oval 8"/>
          <p:cNvSpPr>
            <a:spLocks noChangeArrowheads="1"/>
          </p:cNvSpPr>
          <p:nvPr/>
        </p:nvSpPr>
        <p:spPr bwMode="auto">
          <a:xfrm>
            <a:off x="3332162" y="4059019"/>
            <a:ext cx="2005012" cy="1219200"/>
          </a:xfrm>
          <a:prstGeom prst="ellipse">
            <a:avLst/>
          </a:prstGeom>
          <a:solidFill>
            <a:srgbClr val="FFFFFF"/>
          </a:solidFill>
          <a:ln w="9525">
            <a:solidFill>
              <a:srgbClr val="000000"/>
            </a:solidFill>
            <a:round/>
            <a:headEnd/>
            <a:tailEnd/>
          </a:ln>
          <a:effectLst/>
        </p:spPr>
        <p:txBody>
          <a:bodyPr/>
          <a:lstStyle/>
          <a:p>
            <a:endParaRPr lang="en-US" sz="1400" b="1" dirty="0"/>
          </a:p>
          <a:p>
            <a:r>
              <a:rPr lang="en-US" sz="2000" b="1" dirty="0">
                <a:solidFill>
                  <a:srgbClr val="C00000"/>
                </a:solidFill>
              </a:rPr>
              <a:t>Cohesion</a:t>
            </a:r>
            <a:endParaRPr lang="en-US" sz="2800" dirty="0">
              <a:solidFill>
                <a:srgbClr val="C00000"/>
              </a:solidFill>
            </a:endParaRPr>
          </a:p>
        </p:txBody>
      </p:sp>
      <p:sp>
        <p:nvSpPr>
          <p:cNvPr id="5" name="Text Box 6"/>
          <p:cNvSpPr txBox="1">
            <a:spLocks noChangeArrowheads="1"/>
          </p:cNvSpPr>
          <p:nvPr/>
        </p:nvSpPr>
        <p:spPr bwMode="auto">
          <a:xfrm>
            <a:off x="1069974" y="3127156"/>
            <a:ext cx="1597025" cy="768350"/>
          </a:xfrm>
          <a:prstGeom prst="rect">
            <a:avLst/>
          </a:prstGeom>
          <a:solidFill>
            <a:srgbClr val="FFFFFF"/>
          </a:solidFill>
          <a:ln w="9525">
            <a:solidFill>
              <a:srgbClr val="000000"/>
            </a:solidFill>
            <a:miter lim="800000"/>
            <a:headEnd/>
            <a:tailEnd/>
          </a:ln>
          <a:effectLst/>
        </p:spPr>
        <p:txBody>
          <a:bodyPr/>
          <a:lstStyle/>
          <a:p>
            <a:r>
              <a:rPr lang="en-US" dirty="0" smtClean="0"/>
              <a:t>Social cohesion</a:t>
            </a:r>
            <a:endParaRPr lang="en-US" sz="2400" dirty="0"/>
          </a:p>
        </p:txBody>
      </p:sp>
      <p:sp>
        <p:nvSpPr>
          <p:cNvPr id="6" name="Text Box 7"/>
          <p:cNvSpPr txBox="1">
            <a:spLocks noChangeArrowheads="1"/>
          </p:cNvSpPr>
          <p:nvPr/>
        </p:nvSpPr>
        <p:spPr bwMode="auto">
          <a:xfrm>
            <a:off x="1133474" y="4211419"/>
            <a:ext cx="1533525" cy="965200"/>
          </a:xfrm>
          <a:prstGeom prst="rect">
            <a:avLst/>
          </a:prstGeom>
          <a:solidFill>
            <a:srgbClr val="FFFFFF"/>
          </a:solidFill>
          <a:ln w="9525">
            <a:solidFill>
              <a:srgbClr val="000000"/>
            </a:solidFill>
            <a:miter lim="800000"/>
            <a:headEnd/>
            <a:tailEnd/>
          </a:ln>
          <a:effectLst/>
        </p:spPr>
        <p:txBody>
          <a:bodyPr/>
          <a:lstStyle/>
          <a:p>
            <a:r>
              <a:rPr lang="en-US" dirty="0"/>
              <a:t>Unity</a:t>
            </a:r>
          </a:p>
          <a:p>
            <a:r>
              <a:rPr lang="en-US" sz="1600" dirty="0"/>
              <a:t>(Group Pride)</a:t>
            </a:r>
            <a:endParaRPr lang="en-US" sz="2400" dirty="0"/>
          </a:p>
        </p:txBody>
      </p:sp>
      <p:sp>
        <p:nvSpPr>
          <p:cNvPr id="7" name="Text Box 12"/>
          <p:cNvSpPr txBox="1">
            <a:spLocks noChangeArrowheads="1"/>
          </p:cNvSpPr>
          <p:nvPr/>
        </p:nvSpPr>
        <p:spPr bwMode="auto">
          <a:xfrm>
            <a:off x="1111249" y="5430619"/>
            <a:ext cx="1597025" cy="515938"/>
          </a:xfrm>
          <a:prstGeom prst="rect">
            <a:avLst/>
          </a:prstGeom>
          <a:solidFill>
            <a:srgbClr val="FFFFFF"/>
          </a:solidFill>
          <a:ln w="9525">
            <a:solidFill>
              <a:srgbClr val="000000"/>
            </a:solidFill>
            <a:miter lim="800000"/>
            <a:headEnd/>
            <a:tailEnd/>
          </a:ln>
          <a:effectLst/>
        </p:spPr>
        <p:txBody>
          <a:bodyPr/>
          <a:lstStyle/>
          <a:p>
            <a:r>
              <a:rPr lang="en-US" sz="1600" dirty="0"/>
              <a:t>Task </a:t>
            </a:r>
            <a:r>
              <a:rPr lang="en-US" sz="1600" dirty="0" smtClean="0"/>
              <a:t>Cohesion </a:t>
            </a:r>
            <a:r>
              <a:rPr lang="en-US" sz="1200" dirty="0"/>
              <a:t>(teamwork)</a:t>
            </a:r>
            <a:endParaRPr lang="en-US" sz="1600" dirty="0"/>
          </a:p>
        </p:txBody>
      </p:sp>
      <p:sp>
        <p:nvSpPr>
          <p:cNvPr id="8" name="Oval 13"/>
          <p:cNvSpPr>
            <a:spLocks noChangeArrowheads="1"/>
          </p:cNvSpPr>
          <p:nvPr/>
        </p:nvSpPr>
        <p:spPr bwMode="auto">
          <a:xfrm>
            <a:off x="6403974" y="4193956"/>
            <a:ext cx="2514600" cy="838200"/>
          </a:xfrm>
          <a:prstGeom prst="ellipse">
            <a:avLst/>
          </a:prstGeom>
          <a:solidFill>
            <a:srgbClr val="FFFFFF"/>
          </a:solidFill>
          <a:ln w="9525">
            <a:solidFill>
              <a:srgbClr val="000000"/>
            </a:solidFill>
            <a:round/>
            <a:headEnd/>
            <a:tailEnd/>
          </a:ln>
          <a:effectLst/>
        </p:spPr>
        <p:txBody>
          <a:bodyPr lIns="0" tIns="0" rIns="0" bIns="0"/>
          <a:lstStyle/>
          <a:p>
            <a:endParaRPr lang="en-US" sz="1400" b="1" dirty="0"/>
          </a:p>
          <a:p>
            <a:r>
              <a:rPr lang="en-US" sz="2000" b="1" dirty="0">
                <a:solidFill>
                  <a:srgbClr val="C00000"/>
                </a:solidFill>
              </a:rPr>
              <a:t>Performance</a:t>
            </a:r>
            <a:endParaRPr lang="en-US" sz="2800" dirty="0">
              <a:solidFill>
                <a:srgbClr val="C00000"/>
              </a:solidFill>
            </a:endParaRPr>
          </a:p>
        </p:txBody>
      </p:sp>
      <p:sp>
        <p:nvSpPr>
          <p:cNvPr id="9" name="Line 14"/>
          <p:cNvSpPr>
            <a:spLocks noChangeShapeType="1"/>
          </p:cNvSpPr>
          <p:nvPr/>
        </p:nvSpPr>
        <p:spPr bwMode="auto">
          <a:xfrm>
            <a:off x="5334000" y="4648200"/>
            <a:ext cx="1057274" cy="20419"/>
          </a:xfrm>
          <a:prstGeom prst="line">
            <a:avLst/>
          </a:prstGeom>
          <a:noFill/>
          <a:ln w="9525">
            <a:solidFill>
              <a:srgbClr val="000000"/>
            </a:solidFill>
            <a:round/>
            <a:headEnd/>
            <a:tailEnd type="triangle" w="med" len="med"/>
          </a:ln>
          <a:effectLst/>
        </p:spPr>
        <p:txBody>
          <a:bodyPr/>
          <a:lstStyle/>
          <a:p>
            <a:endParaRPr lang="en-US"/>
          </a:p>
        </p:txBody>
      </p:sp>
      <p:sp>
        <p:nvSpPr>
          <p:cNvPr id="10" name="Line 9"/>
          <p:cNvSpPr>
            <a:spLocks noChangeShapeType="1"/>
          </p:cNvSpPr>
          <p:nvPr/>
        </p:nvSpPr>
        <p:spPr bwMode="auto">
          <a:xfrm flipV="1">
            <a:off x="2746374" y="4973419"/>
            <a:ext cx="717550" cy="592137"/>
          </a:xfrm>
          <a:prstGeom prst="line">
            <a:avLst/>
          </a:prstGeom>
          <a:noFill/>
          <a:ln w="31750">
            <a:solidFill>
              <a:srgbClr val="000000"/>
            </a:solidFill>
            <a:round/>
            <a:headEnd/>
            <a:tailEnd type="triangle" w="med" len="med"/>
          </a:ln>
          <a:effectLst/>
        </p:spPr>
        <p:txBody>
          <a:bodyPr/>
          <a:lstStyle/>
          <a:p>
            <a:endParaRPr lang="en-US"/>
          </a:p>
        </p:txBody>
      </p:sp>
      <p:grpSp>
        <p:nvGrpSpPr>
          <p:cNvPr id="11" name="Group 21"/>
          <p:cNvGrpSpPr>
            <a:grpSpLocks/>
          </p:cNvGrpSpPr>
          <p:nvPr/>
        </p:nvGrpSpPr>
        <p:grpSpPr bwMode="auto">
          <a:xfrm>
            <a:off x="4129087" y="2822356"/>
            <a:ext cx="3325812" cy="1236663"/>
            <a:chOff x="2407" y="1488"/>
            <a:chExt cx="2095" cy="779"/>
          </a:xfrm>
        </p:grpSpPr>
        <p:sp>
          <p:nvSpPr>
            <p:cNvPr id="12" name="Arc 15"/>
            <p:cNvSpPr>
              <a:spLocks/>
            </p:cNvSpPr>
            <p:nvPr/>
          </p:nvSpPr>
          <p:spPr bwMode="auto">
            <a:xfrm flipH="1">
              <a:off x="2407" y="1499"/>
              <a:ext cx="2095" cy="768"/>
            </a:xfrm>
            <a:custGeom>
              <a:avLst/>
              <a:gdLst>
                <a:gd name="G0" fmla="+- 21600 0 0"/>
                <a:gd name="G1" fmla="+- 21600 0 0"/>
                <a:gd name="G2" fmla="+- 21600 0 0"/>
                <a:gd name="T0" fmla="*/ 11 w 43200"/>
                <a:gd name="T1" fmla="*/ 22278 h 22278"/>
                <a:gd name="T2" fmla="*/ 43200 w 43200"/>
                <a:gd name="T3" fmla="*/ 21600 h 22278"/>
                <a:gd name="T4" fmla="*/ 21600 w 43200"/>
                <a:gd name="T5" fmla="*/ 21600 h 22278"/>
              </a:gdLst>
              <a:ahLst/>
              <a:cxnLst>
                <a:cxn ang="0">
                  <a:pos x="T0" y="T1"/>
                </a:cxn>
                <a:cxn ang="0">
                  <a:pos x="T2" y="T3"/>
                </a:cxn>
                <a:cxn ang="0">
                  <a:pos x="T4" y="T5"/>
                </a:cxn>
              </a:cxnLst>
              <a:rect l="0" t="0" r="r" b="b"/>
              <a:pathLst>
                <a:path w="43200" h="22278" fill="none" extrusionOk="0">
                  <a:moveTo>
                    <a:pt x="10" y="22278"/>
                  </a:moveTo>
                  <a:cubicBezTo>
                    <a:pt x="3" y="22052"/>
                    <a:pt x="0" y="21826"/>
                    <a:pt x="0" y="21600"/>
                  </a:cubicBezTo>
                  <a:cubicBezTo>
                    <a:pt x="0" y="9670"/>
                    <a:pt x="9670" y="0"/>
                    <a:pt x="21600" y="0"/>
                  </a:cubicBezTo>
                  <a:cubicBezTo>
                    <a:pt x="33529" y="-1"/>
                    <a:pt x="43199" y="9670"/>
                    <a:pt x="43200" y="21599"/>
                  </a:cubicBezTo>
                </a:path>
                <a:path w="43200" h="22278" stroke="0" extrusionOk="0">
                  <a:moveTo>
                    <a:pt x="10" y="22278"/>
                  </a:moveTo>
                  <a:cubicBezTo>
                    <a:pt x="3" y="22052"/>
                    <a:pt x="0" y="21826"/>
                    <a:pt x="0" y="21600"/>
                  </a:cubicBezTo>
                  <a:cubicBezTo>
                    <a:pt x="0" y="9670"/>
                    <a:pt x="9670" y="0"/>
                    <a:pt x="21600" y="0"/>
                  </a:cubicBezTo>
                  <a:cubicBezTo>
                    <a:pt x="33529" y="-1"/>
                    <a:pt x="43199" y="9670"/>
                    <a:pt x="43200" y="21599"/>
                  </a:cubicBezTo>
                  <a:lnTo>
                    <a:pt x="21600" y="21600"/>
                  </a:lnTo>
                  <a:close/>
                </a:path>
              </a:pathLst>
            </a:custGeom>
            <a:noFill/>
            <a:ln w="31750">
              <a:solidFill>
                <a:srgbClr val="000000"/>
              </a:solidFill>
              <a:round/>
              <a:headEnd/>
              <a:tailEnd type="triangle" w="med" len="med"/>
            </a:ln>
            <a:effectLst/>
          </p:spPr>
          <p:txBody>
            <a:bodyPr/>
            <a:lstStyle/>
            <a:p>
              <a:endParaRPr lang="en-US"/>
            </a:p>
          </p:txBody>
        </p:sp>
        <p:sp>
          <p:nvSpPr>
            <p:cNvPr id="13" name="Text Box 16"/>
            <p:cNvSpPr txBox="1">
              <a:spLocks noChangeArrowheads="1"/>
            </p:cNvSpPr>
            <p:nvPr/>
          </p:nvSpPr>
          <p:spPr bwMode="auto">
            <a:xfrm>
              <a:off x="3224" y="1488"/>
              <a:ext cx="503" cy="288"/>
            </a:xfrm>
            <a:prstGeom prst="rect">
              <a:avLst/>
            </a:prstGeom>
            <a:noFill/>
            <a:ln w="9525">
              <a:noFill/>
              <a:miter lim="800000"/>
              <a:headEnd/>
              <a:tailEnd/>
            </a:ln>
            <a:effectLst/>
          </p:spPr>
          <p:txBody>
            <a:bodyPr/>
            <a:lstStyle/>
            <a:p>
              <a:r>
                <a:rPr lang="en-US" sz="2000" dirty="0"/>
                <a:t>.51</a:t>
              </a:r>
              <a:endParaRPr lang="en-US" sz="3200" dirty="0"/>
            </a:p>
          </p:txBody>
        </p:sp>
      </p:grpSp>
      <p:sp>
        <p:nvSpPr>
          <p:cNvPr id="14" name="Line 10"/>
          <p:cNvSpPr>
            <a:spLocks noChangeShapeType="1"/>
          </p:cNvSpPr>
          <p:nvPr/>
        </p:nvSpPr>
        <p:spPr bwMode="auto">
          <a:xfrm>
            <a:off x="2666999" y="4668619"/>
            <a:ext cx="665163" cy="0"/>
          </a:xfrm>
          <a:prstGeom prst="line">
            <a:avLst/>
          </a:prstGeom>
          <a:noFill/>
          <a:ln w="9525">
            <a:solidFill>
              <a:srgbClr val="000000"/>
            </a:solidFill>
            <a:round/>
            <a:headEnd/>
            <a:tailEnd type="triangle" w="med" len="med"/>
          </a:ln>
          <a:effectLst/>
        </p:spPr>
        <p:txBody>
          <a:bodyPr/>
          <a:lstStyle/>
          <a:p>
            <a:endParaRPr lang="en-US"/>
          </a:p>
        </p:txBody>
      </p:sp>
      <p:sp>
        <p:nvSpPr>
          <p:cNvPr id="15" name="Line 11"/>
          <p:cNvSpPr>
            <a:spLocks noChangeShapeType="1"/>
          </p:cNvSpPr>
          <p:nvPr/>
        </p:nvSpPr>
        <p:spPr bwMode="auto">
          <a:xfrm>
            <a:off x="2666999" y="3590706"/>
            <a:ext cx="796925" cy="773113"/>
          </a:xfrm>
          <a:prstGeom prst="line">
            <a:avLst/>
          </a:prstGeom>
          <a:noFill/>
          <a:ln w="9525">
            <a:solidFill>
              <a:srgbClr val="000000"/>
            </a:solidFill>
            <a:round/>
            <a:headEnd/>
            <a:tailEnd type="triangle" w="med" len="med"/>
          </a:ln>
          <a:effectLst/>
        </p:spPr>
        <p:txBody>
          <a:bodyPr/>
          <a:lstStyle/>
          <a:p>
            <a:endParaRPr lang="en-US"/>
          </a:p>
        </p:txBody>
      </p:sp>
      <p:sp>
        <p:nvSpPr>
          <p:cNvPr id="16" name="Text Box 18"/>
          <p:cNvSpPr txBox="1">
            <a:spLocks noChangeArrowheads="1"/>
          </p:cNvSpPr>
          <p:nvPr/>
        </p:nvSpPr>
        <p:spPr bwMode="auto">
          <a:xfrm>
            <a:off x="2730499" y="5340131"/>
            <a:ext cx="796925" cy="457200"/>
          </a:xfrm>
          <a:prstGeom prst="rect">
            <a:avLst/>
          </a:prstGeom>
          <a:noFill/>
          <a:ln w="9525">
            <a:noFill/>
            <a:miter lim="800000"/>
            <a:headEnd/>
            <a:tailEnd/>
          </a:ln>
          <a:effectLst/>
        </p:spPr>
        <p:txBody>
          <a:bodyPr/>
          <a:lstStyle/>
          <a:p>
            <a:r>
              <a:rPr lang="en-US" dirty="0"/>
              <a:t>.</a:t>
            </a:r>
            <a:r>
              <a:rPr lang="en-US" dirty="0" smtClean="0"/>
              <a:t>25</a:t>
            </a:r>
            <a:endParaRPr lang="en-US" sz="2800" dirty="0"/>
          </a:p>
        </p:txBody>
      </p:sp>
      <p:sp>
        <p:nvSpPr>
          <p:cNvPr id="17" name="Text Box 19"/>
          <p:cNvSpPr txBox="1">
            <a:spLocks noChangeArrowheads="1"/>
          </p:cNvSpPr>
          <p:nvPr/>
        </p:nvSpPr>
        <p:spPr bwMode="auto">
          <a:xfrm>
            <a:off x="2679699" y="4603531"/>
            <a:ext cx="798513" cy="457200"/>
          </a:xfrm>
          <a:prstGeom prst="rect">
            <a:avLst/>
          </a:prstGeom>
          <a:noFill/>
          <a:ln w="9525">
            <a:noFill/>
            <a:miter lim="800000"/>
            <a:headEnd/>
            <a:tailEnd/>
          </a:ln>
          <a:effectLst/>
        </p:spPr>
        <p:txBody>
          <a:bodyPr/>
          <a:lstStyle/>
          <a:p>
            <a:r>
              <a:rPr lang="en-US" sz="1600" dirty="0" smtClean="0">
                <a:solidFill>
                  <a:srgbClr val="FFFF99"/>
                </a:solidFill>
              </a:rPr>
              <a:t>.24</a:t>
            </a:r>
            <a:endParaRPr lang="en-US" sz="2400" dirty="0">
              <a:solidFill>
                <a:srgbClr val="FFFF99"/>
              </a:solidFill>
            </a:endParaRPr>
          </a:p>
        </p:txBody>
      </p:sp>
      <p:sp>
        <p:nvSpPr>
          <p:cNvPr id="18" name="Text Box 20"/>
          <p:cNvSpPr txBox="1">
            <a:spLocks noChangeArrowheads="1"/>
          </p:cNvSpPr>
          <p:nvPr/>
        </p:nvSpPr>
        <p:spPr bwMode="auto">
          <a:xfrm>
            <a:off x="2666999" y="3920906"/>
            <a:ext cx="796925" cy="457200"/>
          </a:xfrm>
          <a:prstGeom prst="rect">
            <a:avLst/>
          </a:prstGeom>
          <a:noFill/>
          <a:ln w="9525">
            <a:noFill/>
            <a:miter lim="800000"/>
            <a:headEnd/>
            <a:tailEnd/>
          </a:ln>
          <a:effectLst/>
        </p:spPr>
        <p:txBody>
          <a:bodyPr/>
          <a:lstStyle/>
          <a:p>
            <a:r>
              <a:rPr lang="en-US" sz="1600" dirty="0" smtClean="0">
                <a:solidFill>
                  <a:srgbClr val="FFFF99"/>
                </a:solidFill>
              </a:rPr>
              <a:t>.,17</a:t>
            </a:r>
            <a:endParaRPr lang="en-US" sz="2400" dirty="0">
              <a:solidFill>
                <a:srgbClr val="FFFF99"/>
              </a:solidFill>
            </a:endParaRPr>
          </a:p>
        </p:txBody>
      </p:sp>
      <p:sp>
        <p:nvSpPr>
          <p:cNvPr id="19" name="Text Box 17"/>
          <p:cNvSpPr txBox="1">
            <a:spLocks noChangeArrowheads="1"/>
          </p:cNvSpPr>
          <p:nvPr/>
        </p:nvSpPr>
        <p:spPr bwMode="auto">
          <a:xfrm>
            <a:off x="5565774" y="4104309"/>
            <a:ext cx="798512" cy="457200"/>
          </a:xfrm>
          <a:prstGeom prst="rect">
            <a:avLst/>
          </a:prstGeom>
          <a:noFill/>
          <a:ln w="9525">
            <a:noFill/>
            <a:miter lim="800000"/>
            <a:headEnd/>
            <a:tailEnd/>
          </a:ln>
          <a:effectLst/>
        </p:spPr>
        <p:txBody>
          <a:bodyPr/>
          <a:lstStyle/>
          <a:p>
            <a:r>
              <a:rPr lang="en-US" dirty="0"/>
              <a:t>.25</a:t>
            </a:r>
            <a:endParaRPr lang="en-US" sz="2800" dirty="0"/>
          </a:p>
        </p:txBody>
      </p:sp>
      <p:sp>
        <p:nvSpPr>
          <p:cNvPr id="20" name="Text Box 24"/>
          <p:cNvSpPr txBox="1">
            <a:spLocks noChangeArrowheads="1"/>
          </p:cNvSpPr>
          <p:nvPr/>
        </p:nvSpPr>
        <p:spPr bwMode="auto">
          <a:xfrm>
            <a:off x="4953000" y="6365544"/>
            <a:ext cx="4038600" cy="369332"/>
          </a:xfrm>
          <a:prstGeom prst="rect">
            <a:avLst/>
          </a:prstGeom>
          <a:noFill/>
          <a:ln w="9525">
            <a:noFill/>
            <a:miter lim="800000"/>
            <a:headEnd/>
            <a:tailEnd/>
          </a:ln>
          <a:effectLst/>
        </p:spPr>
        <p:txBody>
          <a:bodyPr wrap="square">
            <a:spAutoFit/>
          </a:bodyPr>
          <a:lstStyle/>
          <a:p>
            <a:r>
              <a:rPr lang="en-US" dirty="0">
                <a:solidFill>
                  <a:srgbClr val="C00000"/>
                </a:solidFill>
              </a:rPr>
              <a:t>Norms are also </a:t>
            </a:r>
            <a:r>
              <a:rPr lang="en-US" dirty="0" smtClean="0">
                <a:solidFill>
                  <a:srgbClr val="C00000"/>
                </a:solidFill>
              </a:rPr>
              <a:t>critically important</a:t>
            </a:r>
            <a:endParaRPr lang="en-US" dirty="0">
              <a:solidFill>
                <a:srgbClr val="C00000"/>
              </a:solidFill>
            </a:endParaRPr>
          </a:p>
        </p:txBody>
      </p:sp>
      <p:sp>
        <p:nvSpPr>
          <p:cNvPr id="21" name="Text Box 12"/>
          <p:cNvSpPr txBox="1">
            <a:spLocks noChangeArrowheads="1"/>
          </p:cNvSpPr>
          <p:nvPr/>
        </p:nvSpPr>
        <p:spPr bwMode="auto">
          <a:xfrm>
            <a:off x="4803774" y="5489356"/>
            <a:ext cx="2209800" cy="304800"/>
          </a:xfrm>
          <a:prstGeom prst="rect">
            <a:avLst/>
          </a:prstGeom>
          <a:solidFill>
            <a:srgbClr val="FFFFFF"/>
          </a:solidFill>
          <a:ln w="9525">
            <a:solidFill>
              <a:srgbClr val="000000"/>
            </a:solidFill>
            <a:miter lim="800000"/>
            <a:headEnd/>
            <a:tailEnd/>
          </a:ln>
          <a:effectLst/>
        </p:spPr>
        <p:txBody>
          <a:bodyPr/>
          <a:lstStyle/>
          <a:p>
            <a:r>
              <a:rPr lang="en-US" sz="1600" dirty="0" smtClean="0"/>
              <a:t>Task Interdependence</a:t>
            </a:r>
            <a:endParaRPr lang="en-US" sz="1600" dirty="0"/>
          </a:p>
        </p:txBody>
      </p:sp>
      <p:cxnSp>
        <p:nvCxnSpPr>
          <p:cNvPr id="22" name="Straight Arrow Connector 21"/>
          <p:cNvCxnSpPr/>
          <p:nvPr/>
        </p:nvCxnSpPr>
        <p:spPr>
          <a:xfrm rot="5400000" flipH="1" flipV="1">
            <a:off x="5442510" y="507025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9"/>
          <p:cNvSpPr txBox="1">
            <a:spLocks noChangeArrowheads="1"/>
          </p:cNvSpPr>
          <p:nvPr/>
        </p:nvSpPr>
        <p:spPr bwMode="auto">
          <a:xfrm>
            <a:off x="2667000" y="4572000"/>
            <a:ext cx="798513" cy="457200"/>
          </a:xfrm>
          <a:prstGeom prst="rect">
            <a:avLst/>
          </a:prstGeom>
          <a:noFill/>
          <a:ln w="9525">
            <a:noFill/>
            <a:miter lim="800000"/>
            <a:headEnd/>
            <a:tailEnd/>
          </a:ln>
          <a:effectLst/>
        </p:spPr>
        <p:txBody>
          <a:bodyPr/>
          <a:lstStyle/>
          <a:p>
            <a:r>
              <a:rPr lang="en-US" sz="1600" dirty="0" smtClean="0"/>
              <a:t>.24</a:t>
            </a:r>
            <a:endParaRPr lang="en-US" sz="2400" dirty="0"/>
          </a:p>
        </p:txBody>
      </p:sp>
      <p:sp>
        <p:nvSpPr>
          <p:cNvPr id="24" name="Text Box 20"/>
          <p:cNvSpPr txBox="1">
            <a:spLocks noChangeArrowheads="1"/>
          </p:cNvSpPr>
          <p:nvPr/>
        </p:nvSpPr>
        <p:spPr bwMode="auto">
          <a:xfrm>
            <a:off x="2654300" y="3889375"/>
            <a:ext cx="796925" cy="457200"/>
          </a:xfrm>
          <a:prstGeom prst="rect">
            <a:avLst/>
          </a:prstGeom>
          <a:noFill/>
          <a:ln w="9525">
            <a:noFill/>
            <a:miter lim="800000"/>
            <a:headEnd/>
            <a:tailEnd/>
          </a:ln>
          <a:effectLst/>
        </p:spPr>
        <p:txBody>
          <a:bodyPr/>
          <a:lstStyle/>
          <a:p>
            <a:r>
              <a:rPr lang="en-US" sz="1600" dirty="0" smtClean="0"/>
              <a:t>.17</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p:cTn id="16" dur="2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0">
                                            <p:txEl>
                                              <p:pRg st="0" end="0"/>
                                            </p:txEl>
                                          </p:spTgt>
                                        </p:tgtEl>
                                        <p:attrNameLst>
                                          <p:attrName>style.rotation</p:attrName>
                                        </p:attrNameLst>
                                      </p:cBhvr>
                                      <p:tavLst>
                                        <p:tav tm="0">
                                          <p:val>
                                            <p:fltVal val="360"/>
                                          </p:val>
                                        </p:tav>
                                        <p:tav tm="100000">
                                          <p:val>
                                            <p:fltVal val="0"/>
                                          </p:val>
                                        </p:tav>
                                      </p:tavLst>
                                    </p:anim>
                                    <p:animEffect transition="in" filter="fade">
                                      <p:cBhvr>
                                        <p:cTn id="19"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US" sz="2400" dirty="0" smtClean="0"/>
              <a:t>Studies suggest that the productivity of cohesive groups depends on the norms of that group: if the group norms do not support hard work, then cohesive groups will be strikingly unproductive!</a:t>
            </a:r>
            <a:endParaRPr lang="en-US" sz="2400" dirty="0"/>
          </a:p>
        </p:txBody>
      </p:sp>
      <p:sp>
        <p:nvSpPr>
          <p:cNvPr id="6" name="Rectangle 18"/>
          <p:cNvSpPr>
            <a:spLocks noChangeArrowheads="1"/>
          </p:cNvSpPr>
          <p:nvPr/>
        </p:nvSpPr>
        <p:spPr bwMode="auto">
          <a:xfrm>
            <a:off x="3200400" y="1219200"/>
            <a:ext cx="5410200" cy="434340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7" name="Line 6"/>
          <p:cNvSpPr>
            <a:spLocks noChangeShapeType="1"/>
          </p:cNvSpPr>
          <p:nvPr/>
        </p:nvSpPr>
        <p:spPr bwMode="auto">
          <a:xfrm flipV="1">
            <a:off x="5121275" y="2087563"/>
            <a:ext cx="2560638" cy="1096962"/>
          </a:xfrm>
          <a:prstGeom prst="line">
            <a:avLst/>
          </a:prstGeom>
          <a:noFill/>
          <a:ln w="9525">
            <a:solidFill>
              <a:srgbClr val="000000"/>
            </a:solidFill>
            <a:round/>
            <a:headEnd type="oval" w="med" len="med"/>
            <a:tailEnd type="oval" w="med" len="med"/>
          </a:ln>
        </p:spPr>
        <p:txBody>
          <a:bodyPr/>
          <a:lstStyle/>
          <a:p>
            <a:endParaRPr lang="en-US"/>
          </a:p>
        </p:txBody>
      </p:sp>
      <p:sp>
        <p:nvSpPr>
          <p:cNvPr id="8" name="Line 7"/>
          <p:cNvSpPr>
            <a:spLocks noChangeShapeType="1"/>
          </p:cNvSpPr>
          <p:nvPr/>
        </p:nvSpPr>
        <p:spPr bwMode="auto">
          <a:xfrm>
            <a:off x="5121275" y="3551238"/>
            <a:ext cx="2560638" cy="914400"/>
          </a:xfrm>
          <a:prstGeom prst="line">
            <a:avLst/>
          </a:prstGeom>
          <a:noFill/>
          <a:ln w="9525">
            <a:solidFill>
              <a:srgbClr val="000000"/>
            </a:solidFill>
            <a:round/>
            <a:headEnd type="diamond" w="med" len="med"/>
            <a:tailEnd type="diamond" w="med" len="med"/>
          </a:ln>
        </p:spPr>
        <p:txBody>
          <a:bodyPr/>
          <a:lstStyle/>
          <a:p>
            <a:endParaRPr lang="en-US"/>
          </a:p>
        </p:txBody>
      </p:sp>
      <p:sp>
        <p:nvSpPr>
          <p:cNvPr id="9" name="Text Box 8"/>
          <p:cNvSpPr txBox="1">
            <a:spLocks noChangeArrowheads="1"/>
          </p:cNvSpPr>
          <p:nvPr/>
        </p:nvSpPr>
        <p:spPr bwMode="auto">
          <a:xfrm>
            <a:off x="4953000" y="1524000"/>
            <a:ext cx="1981200" cy="762000"/>
          </a:xfrm>
          <a:prstGeom prst="rect">
            <a:avLst/>
          </a:prstGeom>
          <a:solidFill>
            <a:srgbClr val="FFFFFF"/>
          </a:solidFill>
          <a:ln w="9525">
            <a:solidFill>
              <a:srgbClr val="000000"/>
            </a:solidFill>
            <a:miter lim="800000"/>
            <a:headEnd/>
            <a:tailEnd/>
          </a:ln>
        </p:spPr>
        <p:txBody>
          <a:bodyPr/>
          <a:lstStyle/>
          <a:p>
            <a:r>
              <a:rPr lang="en-US" sz="1400" dirty="0"/>
              <a:t>Groups with norms that stress productivity</a:t>
            </a:r>
            <a:endParaRPr lang="en-US" sz="2000" dirty="0"/>
          </a:p>
        </p:txBody>
      </p:sp>
      <p:sp>
        <p:nvSpPr>
          <p:cNvPr id="10" name="Text Box 9"/>
          <p:cNvSpPr txBox="1">
            <a:spLocks noChangeArrowheads="1"/>
          </p:cNvSpPr>
          <p:nvPr/>
        </p:nvSpPr>
        <p:spPr bwMode="auto">
          <a:xfrm>
            <a:off x="5303838" y="4556125"/>
            <a:ext cx="2239962" cy="625475"/>
          </a:xfrm>
          <a:prstGeom prst="rect">
            <a:avLst/>
          </a:prstGeom>
          <a:solidFill>
            <a:srgbClr val="FFFFFF"/>
          </a:solidFill>
          <a:ln w="9525">
            <a:solidFill>
              <a:srgbClr val="000000"/>
            </a:solidFill>
            <a:miter lim="800000"/>
            <a:headEnd/>
            <a:tailEnd/>
          </a:ln>
        </p:spPr>
        <p:txBody>
          <a:bodyPr/>
          <a:lstStyle/>
          <a:p>
            <a:r>
              <a:rPr lang="en-US" sz="1400" dirty="0"/>
              <a:t>Groups with norms that stress </a:t>
            </a:r>
            <a:r>
              <a:rPr lang="en-US" sz="1400" b="1" dirty="0"/>
              <a:t>low</a:t>
            </a:r>
            <a:r>
              <a:rPr lang="en-US" sz="1400" dirty="0"/>
              <a:t> productivity</a:t>
            </a:r>
            <a:endParaRPr lang="en-US" sz="2000" dirty="0"/>
          </a:p>
        </p:txBody>
      </p:sp>
      <p:sp>
        <p:nvSpPr>
          <p:cNvPr id="11" name="Freeform 10"/>
          <p:cNvSpPr>
            <a:spLocks/>
          </p:cNvSpPr>
          <p:nvPr/>
        </p:nvSpPr>
        <p:spPr bwMode="auto">
          <a:xfrm>
            <a:off x="6005513" y="4008438"/>
            <a:ext cx="349250" cy="547687"/>
          </a:xfrm>
          <a:custGeom>
            <a:avLst/>
            <a:gdLst/>
            <a:ahLst/>
            <a:cxnLst>
              <a:cxn ang="0">
                <a:pos x="192" y="864"/>
              </a:cxn>
              <a:cxn ang="0">
                <a:pos x="48" y="720"/>
              </a:cxn>
              <a:cxn ang="0">
                <a:pos x="480" y="432"/>
              </a:cxn>
              <a:cxn ang="0">
                <a:pos x="480" y="144"/>
              </a:cxn>
              <a:cxn ang="0">
                <a:pos x="480" y="0"/>
              </a:cxn>
            </a:cxnLst>
            <a:rect l="0" t="0" r="r" b="b"/>
            <a:pathLst>
              <a:path w="552" h="864">
                <a:moveTo>
                  <a:pt x="192" y="864"/>
                </a:moveTo>
                <a:cubicBezTo>
                  <a:pt x="96" y="828"/>
                  <a:pt x="0" y="792"/>
                  <a:pt x="48" y="720"/>
                </a:cubicBezTo>
                <a:cubicBezTo>
                  <a:pt x="96" y="648"/>
                  <a:pt x="408" y="528"/>
                  <a:pt x="480" y="432"/>
                </a:cubicBezTo>
                <a:cubicBezTo>
                  <a:pt x="552" y="336"/>
                  <a:pt x="480" y="216"/>
                  <a:pt x="480" y="144"/>
                </a:cubicBezTo>
                <a:cubicBezTo>
                  <a:pt x="480" y="72"/>
                  <a:pt x="480" y="24"/>
                  <a:pt x="480" y="0"/>
                </a:cubicBezTo>
              </a:path>
            </a:pathLst>
          </a:custGeom>
          <a:noFill/>
          <a:ln w="9525">
            <a:solidFill>
              <a:srgbClr val="000000"/>
            </a:solidFill>
            <a:round/>
            <a:headEnd/>
            <a:tailEnd type="arrow" w="med" len="med"/>
          </a:ln>
        </p:spPr>
        <p:txBody>
          <a:bodyPr/>
          <a:lstStyle/>
          <a:p>
            <a:endParaRPr lang="en-US"/>
          </a:p>
        </p:txBody>
      </p:sp>
      <p:sp>
        <p:nvSpPr>
          <p:cNvPr id="12" name="Freeform 11"/>
          <p:cNvSpPr>
            <a:spLocks/>
          </p:cNvSpPr>
          <p:nvPr/>
        </p:nvSpPr>
        <p:spPr bwMode="auto">
          <a:xfrm>
            <a:off x="5929313" y="2179638"/>
            <a:ext cx="381000" cy="457200"/>
          </a:xfrm>
          <a:custGeom>
            <a:avLst/>
            <a:gdLst/>
            <a:ahLst/>
            <a:cxnLst>
              <a:cxn ang="0">
                <a:pos x="312" y="0"/>
              </a:cxn>
              <a:cxn ang="0">
                <a:pos x="24" y="288"/>
              </a:cxn>
              <a:cxn ang="0">
                <a:pos x="456" y="432"/>
              </a:cxn>
              <a:cxn ang="0">
                <a:pos x="600" y="720"/>
              </a:cxn>
            </a:cxnLst>
            <a:rect l="0" t="0" r="r" b="b"/>
            <a:pathLst>
              <a:path w="600" h="720">
                <a:moveTo>
                  <a:pt x="312" y="0"/>
                </a:moveTo>
                <a:cubicBezTo>
                  <a:pt x="156" y="108"/>
                  <a:pt x="0" y="216"/>
                  <a:pt x="24" y="288"/>
                </a:cubicBezTo>
                <a:cubicBezTo>
                  <a:pt x="48" y="360"/>
                  <a:pt x="360" y="360"/>
                  <a:pt x="456" y="432"/>
                </a:cubicBezTo>
                <a:cubicBezTo>
                  <a:pt x="552" y="504"/>
                  <a:pt x="576" y="612"/>
                  <a:pt x="600" y="720"/>
                </a:cubicBezTo>
              </a:path>
            </a:pathLst>
          </a:custGeom>
          <a:noFill/>
          <a:ln w="9525">
            <a:solidFill>
              <a:srgbClr val="000000"/>
            </a:solidFill>
            <a:round/>
            <a:headEnd/>
            <a:tailEnd type="arrow" w="med" len="med"/>
          </a:ln>
        </p:spPr>
        <p:txBody>
          <a:bodyPr/>
          <a:lstStyle/>
          <a:p>
            <a:endParaRPr lang="en-US"/>
          </a:p>
        </p:txBody>
      </p:sp>
      <p:sp>
        <p:nvSpPr>
          <p:cNvPr id="13" name="Line 12"/>
          <p:cNvSpPr>
            <a:spLocks noChangeShapeType="1"/>
          </p:cNvSpPr>
          <p:nvPr/>
        </p:nvSpPr>
        <p:spPr bwMode="auto">
          <a:xfrm>
            <a:off x="4297363" y="5195888"/>
            <a:ext cx="4024312" cy="0"/>
          </a:xfrm>
          <a:prstGeom prst="line">
            <a:avLst/>
          </a:prstGeom>
          <a:noFill/>
          <a:ln w="9525">
            <a:solidFill>
              <a:srgbClr val="000000"/>
            </a:solidFill>
            <a:round/>
            <a:headEnd/>
            <a:tailEnd/>
          </a:ln>
        </p:spPr>
        <p:txBody>
          <a:bodyPr/>
          <a:lstStyle/>
          <a:p>
            <a:endParaRPr lang="en-US"/>
          </a:p>
        </p:txBody>
      </p:sp>
      <p:sp>
        <p:nvSpPr>
          <p:cNvPr id="14" name="Line 13"/>
          <p:cNvSpPr>
            <a:spLocks noChangeShapeType="1"/>
          </p:cNvSpPr>
          <p:nvPr/>
        </p:nvSpPr>
        <p:spPr bwMode="auto">
          <a:xfrm flipV="1">
            <a:off x="4297363" y="1447800"/>
            <a:ext cx="0" cy="3748088"/>
          </a:xfrm>
          <a:prstGeom prst="line">
            <a:avLst/>
          </a:prstGeom>
          <a:noFill/>
          <a:ln w="9525">
            <a:solidFill>
              <a:srgbClr val="000000"/>
            </a:solidFill>
            <a:round/>
            <a:headEnd/>
            <a:tailEnd/>
          </a:ln>
        </p:spPr>
        <p:txBody>
          <a:bodyPr/>
          <a:lstStyle/>
          <a:p>
            <a:endParaRPr lang="en-US"/>
          </a:p>
        </p:txBody>
      </p:sp>
      <p:sp>
        <p:nvSpPr>
          <p:cNvPr id="15" name="Line 14"/>
          <p:cNvSpPr>
            <a:spLocks noChangeShapeType="1"/>
          </p:cNvSpPr>
          <p:nvPr/>
        </p:nvSpPr>
        <p:spPr bwMode="auto">
          <a:xfrm>
            <a:off x="5121275" y="5195888"/>
            <a:ext cx="0" cy="92075"/>
          </a:xfrm>
          <a:prstGeom prst="line">
            <a:avLst/>
          </a:prstGeom>
          <a:noFill/>
          <a:ln w="9525">
            <a:solidFill>
              <a:srgbClr val="000000"/>
            </a:solidFill>
            <a:round/>
            <a:headEnd/>
            <a:tailEnd/>
          </a:ln>
        </p:spPr>
        <p:txBody>
          <a:bodyPr/>
          <a:lstStyle/>
          <a:p>
            <a:endParaRPr lang="en-US"/>
          </a:p>
        </p:txBody>
      </p:sp>
      <p:sp>
        <p:nvSpPr>
          <p:cNvPr id="16" name="Line 15"/>
          <p:cNvSpPr>
            <a:spLocks noChangeShapeType="1"/>
          </p:cNvSpPr>
          <p:nvPr/>
        </p:nvSpPr>
        <p:spPr bwMode="auto">
          <a:xfrm>
            <a:off x="7681913" y="5195888"/>
            <a:ext cx="0" cy="92075"/>
          </a:xfrm>
          <a:prstGeom prst="line">
            <a:avLst/>
          </a:prstGeom>
          <a:noFill/>
          <a:ln w="9525">
            <a:solidFill>
              <a:srgbClr val="000000"/>
            </a:solidFill>
            <a:round/>
            <a:headEnd/>
            <a:tailEnd/>
          </a:ln>
        </p:spPr>
        <p:txBody>
          <a:bodyPr/>
          <a:lstStyle/>
          <a:p>
            <a:endParaRPr lang="en-US"/>
          </a:p>
        </p:txBody>
      </p:sp>
      <p:sp>
        <p:nvSpPr>
          <p:cNvPr id="17" name="AutoShape 16"/>
          <p:cNvSpPr>
            <a:spLocks noChangeArrowheads="1"/>
          </p:cNvSpPr>
          <p:nvPr/>
        </p:nvSpPr>
        <p:spPr bwMode="auto">
          <a:xfrm>
            <a:off x="3657600" y="1452563"/>
            <a:ext cx="533400" cy="3016250"/>
          </a:xfrm>
          <a:prstGeom prst="upArrow">
            <a:avLst>
              <a:gd name="adj1" fmla="val 50000"/>
              <a:gd name="adj2" fmla="val 141369"/>
            </a:avLst>
          </a:prstGeom>
          <a:solidFill>
            <a:srgbClr val="FFFFFF"/>
          </a:solidFill>
          <a:ln w="9525">
            <a:solidFill>
              <a:srgbClr val="000000"/>
            </a:solidFill>
            <a:miter lim="800000"/>
            <a:headEnd/>
            <a:tailEnd/>
          </a:ln>
        </p:spPr>
        <p:txBody>
          <a:bodyPr/>
          <a:lstStyle/>
          <a:p>
            <a:endParaRPr lang="en-US"/>
          </a:p>
        </p:txBody>
      </p:sp>
      <p:sp>
        <p:nvSpPr>
          <p:cNvPr id="18" name="Text Box 17"/>
          <p:cNvSpPr txBox="1">
            <a:spLocks noChangeArrowheads="1"/>
          </p:cNvSpPr>
          <p:nvPr/>
        </p:nvSpPr>
        <p:spPr bwMode="auto">
          <a:xfrm rot="16200000">
            <a:off x="3021984" y="3149088"/>
            <a:ext cx="1847850" cy="381002"/>
          </a:xfrm>
          <a:prstGeom prst="rect">
            <a:avLst/>
          </a:prstGeom>
          <a:noFill/>
          <a:ln w="9525">
            <a:noFill/>
            <a:miter lim="800000"/>
            <a:headEnd/>
            <a:tailEnd/>
          </a:ln>
        </p:spPr>
        <p:txBody>
          <a:bodyPr/>
          <a:lstStyle/>
          <a:p>
            <a:pPr algn="ctr"/>
            <a:r>
              <a:rPr lang="en-US" sz="1400"/>
              <a:t>P r o d u c t i v i t y</a:t>
            </a:r>
            <a:endParaRPr lang="en-US" sz="2000"/>
          </a:p>
        </p:txBody>
      </p:sp>
      <p:sp>
        <p:nvSpPr>
          <p:cNvPr id="19" name="Text Box 9"/>
          <p:cNvSpPr txBox="1">
            <a:spLocks noChangeArrowheads="1"/>
          </p:cNvSpPr>
          <p:nvPr/>
        </p:nvSpPr>
        <p:spPr bwMode="auto">
          <a:xfrm>
            <a:off x="4620904" y="5464792"/>
            <a:ext cx="1066800" cy="457200"/>
          </a:xfrm>
          <a:prstGeom prst="rect">
            <a:avLst/>
          </a:prstGeom>
          <a:solidFill>
            <a:srgbClr val="FFFFFF"/>
          </a:solidFill>
          <a:ln w="9525">
            <a:solidFill>
              <a:srgbClr val="000000"/>
            </a:solidFill>
            <a:miter lim="800000"/>
            <a:headEnd/>
            <a:tailEnd/>
          </a:ln>
        </p:spPr>
        <p:txBody>
          <a:bodyPr/>
          <a:lstStyle/>
          <a:p>
            <a:pPr algn="ctr"/>
            <a:r>
              <a:rPr lang="en-US" sz="1400" dirty="0" smtClean="0"/>
              <a:t>Low Cohesion</a:t>
            </a:r>
            <a:endParaRPr lang="en-US" sz="2000" dirty="0"/>
          </a:p>
        </p:txBody>
      </p:sp>
      <p:sp>
        <p:nvSpPr>
          <p:cNvPr id="20" name="Text Box 9"/>
          <p:cNvSpPr txBox="1">
            <a:spLocks noChangeArrowheads="1"/>
          </p:cNvSpPr>
          <p:nvPr/>
        </p:nvSpPr>
        <p:spPr bwMode="auto">
          <a:xfrm>
            <a:off x="7182136" y="5464792"/>
            <a:ext cx="990600" cy="457200"/>
          </a:xfrm>
          <a:prstGeom prst="rect">
            <a:avLst/>
          </a:prstGeom>
          <a:solidFill>
            <a:srgbClr val="FFFFFF"/>
          </a:solidFill>
          <a:ln w="9525">
            <a:solidFill>
              <a:srgbClr val="000000"/>
            </a:solidFill>
            <a:miter lim="800000"/>
            <a:headEnd/>
            <a:tailEnd/>
          </a:ln>
        </p:spPr>
        <p:txBody>
          <a:bodyPr/>
          <a:lstStyle/>
          <a:p>
            <a:pPr algn="ctr"/>
            <a:r>
              <a:rPr lang="en-US" sz="1400" dirty="0" smtClean="0"/>
              <a:t>High Cohesion</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5791200"/>
            <a:ext cx="2819400" cy="762000"/>
          </a:xfrm>
          <a:prstGeom prst="rect">
            <a:avLst/>
          </a:prstGeom>
          <a:solidFill>
            <a:schemeClr val="accent2"/>
          </a:solidFill>
          <a:ln w="9525">
            <a:noFill/>
            <a:miter lim="800000"/>
            <a:headEnd/>
            <a:tailEnd/>
          </a:ln>
          <a:effectLst/>
        </p:spPr>
        <p:txBody>
          <a:bodyPr wrap="none" anchor="ctr"/>
          <a:lstStyle/>
          <a:p>
            <a:endParaRPr lang="en-US"/>
          </a:p>
        </p:txBody>
      </p:sp>
      <p:graphicFrame>
        <p:nvGraphicFramePr>
          <p:cNvPr id="49155" name="Object 3"/>
          <p:cNvGraphicFramePr>
            <a:graphicFrameLocks noChangeAspect="1"/>
          </p:cNvGraphicFramePr>
          <p:nvPr/>
        </p:nvGraphicFramePr>
        <p:xfrm>
          <a:off x="304800" y="3683000"/>
          <a:ext cx="4572000" cy="3175000"/>
        </p:xfrm>
        <a:graphic>
          <a:graphicData uri="http://schemas.openxmlformats.org/presentationml/2006/ole">
            <p:oleObj spid="_x0000_s52226" name="Paint Shop Pro Image" r:id="rId4" imgW="4360976" imgH="3365854" progId="PaintShopPro">
              <p:embed/>
            </p:oleObj>
          </a:graphicData>
        </a:graphic>
      </p:graphicFrame>
      <p:pic>
        <p:nvPicPr>
          <p:cNvPr id="49156" name="Picture 4"/>
          <p:cNvPicPr>
            <a:picLocks noChangeAspect="1" noChangeArrowheads="1"/>
          </p:cNvPicPr>
          <p:nvPr/>
        </p:nvPicPr>
        <p:blipFill>
          <a:blip r:embed="rId5" cstate="email"/>
          <a:srcRect/>
          <a:stretch>
            <a:fillRect/>
          </a:stretch>
        </p:blipFill>
        <p:spPr bwMode="auto">
          <a:xfrm>
            <a:off x="3733800" y="457200"/>
            <a:ext cx="2801938" cy="3848100"/>
          </a:xfrm>
          <a:prstGeom prst="rect">
            <a:avLst/>
          </a:prstGeom>
          <a:noFill/>
          <a:ln w="22225">
            <a:solidFill>
              <a:srgbClr val="993300"/>
            </a:solidFill>
            <a:miter lim="800000"/>
            <a:headEnd/>
            <a:tailEnd/>
          </a:ln>
          <a:effectLst/>
        </p:spPr>
      </p:pic>
      <p:pic>
        <p:nvPicPr>
          <p:cNvPr id="49157" name="Picture 5"/>
          <p:cNvPicPr>
            <a:picLocks noChangeAspect="1" noChangeArrowheads="1"/>
          </p:cNvPicPr>
          <p:nvPr/>
        </p:nvPicPr>
        <p:blipFill>
          <a:blip r:embed="rId6" cstate="email"/>
          <a:srcRect/>
          <a:stretch>
            <a:fillRect/>
          </a:stretch>
        </p:blipFill>
        <p:spPr bwMode="auto">
          <a:xfrm>
            <a:off x="6216650" y="457200"/>
            <a:ext cx="2465388" cy="3505200"/>
          </a:xfrm>
          <a:prstGeom prst="rect">
            <a:avLst/>
          </a:prstGeom>
          <a:noFill/>
          <a:ln w="22225">
            <a:solidFill>
              <a:srgbClr val="993300"/>
            </a:solidFill>
            <a:miter lim="800000"/>
            <a:headEnd/>
            <a:tailEnd/>
          </a:ln>
          <a:effectLst/>
        </p:spPr>
      </p:pic>
      <p:pic>
        <p:nvPicPr>
          <p:cNvPr id="49158" name="Picture 6"/>
          <p:cNvPicPr>
            <a:picLocks noChangeAspect="1" noChangeArrowheads="1"/>
          </p:cNvPicPr>
          <p:nvPr/>
        </p:nvPicPr>
        <p:blipFill>
          <a:blip r:embed="rId7" cstate="email"/>
          <a:srcRect/>
          <a:stretch>
            <a:fillRect/>
          </a:stretch>
        </p:blipFill>
        <p:spPr bwMode="auto">
          <a:xfrm>
            <a:off x="4876800" y="3962400"/>
            <a:ext cx="3886200" cy="2851150"/>
          </a:xfrm>
          <a:prstGeom prst="rect">
            <a:avLst/>
          </a:prstGeom>
          <a:noFill/>
          <a:ln w="22225">
            <a:solidFill>
              <a:srgbClr val="993300"/>
            </a:solidFill>
            <a:miter lim="800000"/>
            <a:headEnd/>
            <a:tailEnd/>
          </a:ln>
          <a:effectLst/>
        </p:spPr>
      </p:pic>
      <p:pic>
        <p:nvPicPr>
          <p:cNvPr id="49159" name="Picture 7" descr="Road%20crew"/>
          <p:cNvPicPr>
            <a:picLocks noChangeAspect="1" noChangeArrowheads="1"/>
          </p:cNvPicPr>
          <p:nvPr/>
        </p:nvPicPr>
        <p:blipFill>
          <a:blip r:embed="rId8" cstate="email"/>
          <a:srcRect/>
          <a:stretch>
            <a:fillRect/>
          </a:stretch>
        </p:blipFill>
        <p:spPr bwMode="auto">
          <a:xfrm>
            <a:off x="304800" y="1219200"/>
            <a:ext cx="3657600" cy="2743200"/>
          </a:xfrm>
          <a:prstGeom prst="rect">
            <a:avLst/>
          </a:prstGeom>
          <a:noFill/>
          <a:ln w="22225">
            <a:solidFill>
              <a:srgbClr val="993300"/>
            </a:solidFill>
            <a:miter lim="800000"/>
            <a:headEnd/>
            <a:tailEnd/>
          </a:ln>
        </p:spPr>
      </p:pic>
      <p:sp>
        <p:nvSpPr>
          <p:cNvPr id="49160" name="Rectangle 8"/>
          <p:cNvSpPr>
            <a:spLocks noGrp="1" noChangeArrowheads="1"/>
          </p:cNvSpPr>
          <p:nvPr>
            <p:ph type="title"/>
          </p:nvPr>
        </p:nvSpPr>
        <p:spPr>
          <a:xfrm>
            <a:off x="533400" y="381000"/>
            <a:ext cx="3124200" cy="533400"/>
          </a:xfrm>
          <a:ln/>
        </p:spPr>
        <p:txBody>
          <a:bodyPr>
            <a:normAutofit fontScale="90000"/>
          </a:bodyPr>
          <a:lstStyle/>
          <a:p>
            <a:r>
              <a:rPr lang="en-US" sz="4000" dirty="0" smtClean="0"/>
              <a:t>In Sum….</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524000" cy="685800"/>
          </a:xfrm>
        </p:spPr>
        <p:txBody>
          <a:bodyPr/>
          <a:lstStyle/>
          <a:p>
            <a:r>
              <a:rPr lang="en-US" dirty="0" smtClean="0">
                <a:solidFill>
                  <a:schemeClr val="bg2">
                    <a:lumMod val="25000"/>
                  </a:schemeClr>
                </a:solidFill>
              </a:rPr>
              <a:t>Topics</a:t>
            </a:r>
            <a:endParaRPr lang="en-US" dirty="0">
              <a:solidFill>
                <a:schemeClr val="bg2">
                  <a:lumMod val="25000"/>
                </a:schemeClr>
              </a:solidFill>
            </a:endParaRPr>
          </a:p>
        </p:txBody>
      </p:sp>
      <p:sp>
        <p:nvSpPr>
          <p:cNvPr id="18437" name="AutoShape 5"/>
          <p:cNvSpPr>
            <a:spLocks noChangeAspect="1" noChangeArrowheads="1" noTextEdit="1"/>
          </p:cNvSpPr>
          <p:nvPr/>
        </p:nvSpPr>
        <p:spPr bwMode="auto">
          <a:xfrm>
            <a:off x="457200" y="1600200"/>
            <a:ext cx="8431213" cy="4629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2051" name="Object 3"/>
          <p:cNvGraphicFramePr>
            <a:graphicFrameLocks noChangeAspect="1"/>
          </p:cNvGraphicFramePr>
          <p:nvPr/>
        </p:nvGraphicFramePr>
        <p:xfrm>
          <a:off x="1219200" y="538163"/>
          <a:ext cx="6781800" cy="5540375"/>
        </p:xfrm>
        <a:graphic>
          <a:graphicData uri="http://schemas.openxmlformats.org/presentationml/2006/ole">
            <p:oleObj spid="_x0000_s2051" name="Organization Chart" r:id="rId4" imgW="6089400" imgH="2666880" progId="OrgPlusWOPX.4">
              <p:embed followColorScheme="full"/>
            </p:oleObj>
          </a:graphicData>
        </a:graphic>
      </p:graphicFrame>
      <p:pic>
        <p:nvPicPr>
          <p:cNvPr id="2053" name="Picture 5" descr="U.S. hockey team celebrates"/>
          <p:cNvPicPr>
            <a:picLocks noChangeAspect="1" noChangeArrowheads="1"/>
          </p:cNvPicPr>
          <p:nvPr/>
        </p:nvPicPr>
        <p:blipFill>
          <a:blip r:embed="rId5" cstate="print"/>
          <a:srcRect/>
          <a:stretch>
            <a:fillRect/>
          </a:stretch>
        </p:blipFill>
        <p:spPr bwMode="auto">
          <a:xfrm>
            <a:off x="3581400" y="4343400"/>
            <a:ext cx="2838450" cy="2076450"/>
          </a:xfrm>
          <a:prstGeom prst="rect">
            <a:avLst/>
          </a:prstGeom>
          <a:noFill/>
        </p:spPr>
      </p:pic>
      <p:sp>
        <p:nvSpPr>
          <p:cNvPr id="6" name="TextBox 5"/>
          <p:cNvSpPr txBox="1"/>
          <p:nvPr/>
        </p:nvSpPr>
        <p:spPr>
          <a:xfrm>
            <a:off x="4191000" y="6400800"/>
            <a:ext cx="1702710" cy="261610"/>
          </a:xfrm>
          <a:prstGeom prst="rect">
            <a:avLst/>
          </a:prstGeom>
          <a:noFill/>
        </p:spPr>
        <p:txBody>
          <a:bodyPr wrap="none" rtlCol="0">
            <a:spAutoFit/>
          </a:bodyPr>
          <a:lstStyle/>
          <a:p>
            <a:r>
              <a:rPr lang="en-US" sz="1100" dirty="0" smtClean="0"/>
              <a:t>Rights: Associated Press</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1">
                                            <p:subSp spid="_x0000_s2051"/>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2667000"/>
            <a:ext cx="8305800" cy="838200"/>
          </a:xfrm>
          <a:prstGeom prst="rect">
            <a:avLst/>
          </a:prstGeom>
          <a:solidFill>
            <a:schemeClr val="bg1"/>
          </a:solidFill>
        </p:spPr>
        <p:txBody>
          <a:bodyPr vert="horz" anchor="t">
            <a:normAutofit fontScale="92500" lnSpcReduction="20000"/>
          </a:bodyPr>
          <a:lstStyle/>
          <a:p>
            <a:pPr marL="1016000" marR="0" lvl="0" indent="-1016000" algn="ctr" defTabSz="914400" rtl="0" eaLnBrk="1" fontAlgn="auto" latinLnBrk="0" hangingPunct="1">
              <a:lnSpc>
                <a:spcPct val="80000"/>
              </a:lnSpc>
              <a:spcBef>
                <a:spcPct val="20000"/>
              </a:spcBef>
              <a:spcAft>
                <a:spcPts val="0"/>
              </a:spcAft>
              <a:buClr>
                <a:schemeClr val="accent1"/>
              </a:buClr>
              <a:buSzPct val="85000"/>
              <a:buFont typeface="Wingdings 2"/>
              <a:buNone/>
              <a:tabLst/>
              <a:defRPr/>
            </a:pPr>
            <a:endParaRPr kumimoji="0" lang="en-US" sz="2800" b="1" i="0" u="none" strike="noStrike" kern="1200" cap="all" spc="250" normalizeH="0" baseline="0" noProof="0" dirty="0" smtClean="0">
              <a:ln>
                <a:noFill/>
              </a:ln>
              <a:solidFill>
                <a:schemeClr val="tx2"/>
              </a:solidFill>
              <a:effectLst/>
              <a:uLnTx/>
              <a:uFillTx/>
              <a:latin typeface="+mn-lt"/>
              <a:ea typeface="+mn-ea"/>
              <a:cs typeface="+mn-cs"/>
            </a:endParaRPr>
          </a:p>
          <a:p>
            <a:pPr marL="1473200" marR="0" lvl="1" indent="-1016000" algn="l" defTabSz="914400" rtl="0" eaLnBrk="1" fontAlgn="auto" latinLnBrk="0" hangingPunct="1">
              <a:lnSpc>
                <a:spcPct val="80000"/>
              </a:lnSpc>
              <a:spcBef>
                <a:spcPct val="20000"/>
              </a:spcBef>
              <a:spcAft>
                <a:spcPts val="0"/>
              </a:spcAft>
              <a:buClr>
                <a:schemeClr val="accent2"/>
              </a:buClr>
              <a:buSzPct val="70000"/>
              <a:buFont typeface="Wingdings" pitchFamily="2" charset="2"/>
              <a:buNone/>
              <a:tabLst/>
              <a:defRPr/>
            </a:pPr>
            <a:r>
              <a:rPr kumimoji="0" lang="en-US" sz="4000" i="0" u="none" strike="noStrike" kern="1200" cap="none" spc="0" normalizeH="0" baseline="0" noProof="0" dirty="0" err="1" smtClean="0">
                <a:ln>
                  <a:noFill/>
                </a:ln>
                <a:solidFill>
                  <a:srgbClr val="1C1C1C"/>
                </a:solidFill>
                <a:effectLst/>
                <a:uLnTx/>
                <a:uFillTx/>
                <a:latin typeface="+mj-lt"/>
                <a:ea typeface="+mn-ea"/>
                <a:cs typeface="+mn-cs"/>
              </a:rPr>
              <a:t>Multicomponent</a:t>
            </a:r>
            <a:r>
              <a:rPr kumimoji="0" lang="en-US" sz="4000" i="0" u="none" strike="noStrike" kern="1200" cap="none" spc="0" normalizeH="0" baseline="0" noProof="0" dirty="0" smtClean="0">
                <a:ln>
                  <a:noFill/>
                </a:ln>
                <a:solidFill>
                  <a:srgbClr val="1C1C1C"/>
                </a:solidFill>
                <a:effectLst/>
                <a:uLnTx/>
                <a:uFillTx/>
                <a:latin typeface="+mj-lt"/>
                <a:ea typeface="+mn-ea"/>
                <a:cs typeface="+mn-cs"/>
              </a:rPr>
              <a:t>-multilevel model</a:t>
            </a:r>
            <a:endParaRPr kumimoji="0" lang="en-US" sz="4000" i="0" u="none" strike="noStrike" kern="1200" cap="none" spc="0" normalizeH="0" baseline="0" noProof="0" dirty="0">
              <a:ln>
                <a:noFill/>
              </a:ln>
              <a:solidFill>
                <a:srgbClr val="1C1C1C"/>
              </a:solidFill>
              <a:effectLst/>
              <a:uLnTx/>
              <a:uFillTx/>
              <a:latin typeface="+mj-lt"/>
              <a:ea typeface="+mn-ea"/>
              <a:cs typeface="+mn-cs"/>
            </a:endParaRPr>
          </a:p>
        </p:txBody>
      </p:sp>
      <p:graphicFrame>
        <p:nvGraphicFramePr>
          <p:cNvPr id="18" name="Diagram 17"/>
          <p:cNvGraphicFramePr/>
          <p:nvPr/>
        </p:nvGraphicFramePr>
        <p:xfrm>
          <a:off x="304800" y="3733801"/>
          <a:ext cx="4343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nvGraphicFramePr>
        <p:xfrm>
          <a:off x="4953000" y="3733800"/>
          <a:ext cx="36576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1"/>
          <p:cNvSpPr>
            <a:spLocks noGrp="1"/>
          </p:cNvSpPr>
          <p:nvPr>
            <p:ph type="body" idx="1"/>
          </p:nvPr>
        </p:nvSpPr>
        <p:spPr>
          <a:xfrm>
            <a:off x="914400" y="1143000"/>
            <a:ext cx="3810000" cy="914400"/>
          </a:xfrm>
        </p:spPr>
        <p:txBody>
          <a:bodyPr>
            <a:noAutofit/>
          </a:bodyPr>
          <a:lstStyle/>
          <a:p>
            <a:r>
              <a:rPr lang="en-US" cap="none" dirty="0" smtClean="0">
                <a:solidFill>
                  <a:schemeClr val="bg1"/>
                </a:solidFill>
                <a:latin typeface="+mj-lt"/>
              </a:rPr>
              <a:t>“The total field of forces which act on members to remain in the group”</a:t>
            </a:r>
            <a:endParaRPr lang="en-US" cap="none" dirty="0" smtClean="0">
              <a:solidFill>
                <a:schemeClr val="bg1"/>
              </a:solidFill>
              <a:latin typeface="+mj-lt"/>
            </a:endParaRPr>
          </a:p>
        </p:txBody>
      </p:sp>
      <p:sp>
        <p:nvSpPr>
          <p:cNvPr id="12" name="Title 2"/>
          <p:cNvSpPr>
            <a:spLocks noGrp="1"/>
          </p:cNvSpPr>
          <p:nvPr>
            <p:ph type="title"/>
          </p:nvPr>
        </p:nvSpPr>
        <p:spPr>
          <a:xfrm>
            <a:off x="685800" y="228600"/>
            <a:ext cx="7772400" cy="762000"/>
          </a:xfrm>
        </p:spPr>
        <p:txBody>
          <a:bodyPr/>
          <a:lstStyle/>
          <a:p>
            <a:r>
              <a:rPr lang="en-US" dirty="0" smtClean="0"/>
              <a:t>The Nature of Cohesion</a:t>
            </a:r>
            <a:endParaRPr lang="en-US" dirty="0"/>
          </a:p>
        </p:txBody>
      </p:sp>
      <p:sp>
        <p:nvSpPr>
          <p:cNvPr id="13" name="Text Placeholder 1"/>
          <p:cNvSpPr txBox="1">
            <a:spLocks/>
          </p:cNvSpPr>
          <p:nvPr/>
        </p:nvSpPr>
        <p:spPr>
          <a:xfrm>
            <a:off x="4876800" y="1600200"/>
            <a:ext cx="2514600" cy="742664"/>
          </a:xfrm>
          <a:prstGeom prst="rect">
            <a:avLst/>
          </a:prstGeom>
        </p:spPr>
        <p:txBody>
          <a:bodyPr vert="horz" anchor="t">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200" b="1" i="0" u="none" strike="noStrike" kern="1200" cap="none" spc="250" normalizeH="0" baseline="0" noProof="0" dirty="0" smtClean="0">
                <a:ln>
                  <a:noFill/>
                </a:ln>
                <a:effectLst/>
                <a:uLnTx/>
                <a:uFillTx/>
                <a:latin typeface="Arial" pitchFamily="34" charset="0"/>
                <a:cs typeface="Arial" pitchFamily="34" charset="0"/>
              </a:rPr>
              <a:t>Festinger, Schachter, &amp; Back, 1950, p. 164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plus(in)">
                                      <p:cBhvr>
                                        <p:cTn id="10" dur="2000"/>
                                        <p:tgtEl>
                                          <p:spTgt spid="18"/>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plus(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8" grpId="0">
        <p:bldAsOne/>
      </p:bldGraphic>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Components</a:t>
            </a:r>
            <a:endParaRPr lang="en-US" dirty="0"/>
          </a:p>
        </p:txBody>
      </p:sp>
      <p:sp>
        <p:nvSpPr>
          <p:cNvPr id="3" name="Text Placeholder 2"/>
          <p:cNvSpPr>
            <a:spLocks noGrp="1"/>
          </p:cNvSpPr>
          <p:nvPr>
            <p:ph type="body" sz="half" idx="3"/>
          </p:nvPr>
        </p:nvSpPr>
        <p:spPr/>
        <p:txBody>
          <a:bodyPr/>
          <a:lstStyle/>
          <a:p>
            <a:pPr algn="ctr"/>
            <a:r>
              <a:rPr lang="en-US" dirty="0" smtClean="0"/>
              <a:t>Levels</a:t>
            </a:r>
            <a:endParaRPr lang="en-US" dirty="0"/>
          </a:p>
        </p:txBody>
      </p:sp>
      <p:graphicFrame>
        <p:nvGraphicFramePr>
          <p:cNvPr id="9" name="Content Placeholder 8"/>
          <p:cNvGraphicFramePr>
            <a:graphicFrameLocks noGrp="1"/>
          </p:cNvGraphicFramePr>
          <p:nvPr>
            <p:ph sz="quarter" idx="4"/>
          </p:nvPr>
        </p:nvGraphicFramePr>
        <p:xfrm>
          <a:off x="304800" y="2514600"/>
          <a:ext cx="4038600"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Components of Cohesion</a:t>
            </a:r>
            <a:endParaRPr lang="en-US" sz="3600" dirty="0">
              <a:solidFill>
                <a:schemeClr val="tx1"/>
              </a:solidFill>
            </a:endParaRPr>
          </a:p>
        </p:txBody>
      </p:sp>
      <p:sp>
        <p:nvSpPr>
          <p:cNvPr id="8" name="AutoShape 4"/>
          <p:cNvSpPr>
            <a:spLocks/>
          </p:cNvSpPr>
          <p:nvPr/>
        </p:nvSpPr>
        <p:spPr bwMode="auto">
          <a:xfrm>
            <a:off x="6559550" y="2998788"/>
            <a:ext cx="355600" cy="1262062"/>
          </a:xfrm>
          <a:prstGeom prst="rightBrace">
            <a:avLst>
              <a:gd name="adj1" fmla="val 29576"/>
              <a:gd name="adj2" fmla="val 50000"/>
            </a:avLst>
          </a:prstGeom>
          <a:noFill/>
          <a:ln w="9525">
            <a:solidFill>
              <a:srgbClr val="000000"/>
            </a:solidFill>
            <a:round/>
            <a:headEnd/>
            <a:tailEnd/>
          </a:ln>
        </p:spPr>
        <p:txBody>
          <a:bodyPr/>
          <a:lstStyle/>
          <a:p>
            <a:endParaRPr lang="en-US"/>
          </a:p>
        </p:txBody>
      </p:sp>
      <p:sp>
        <p:nvSpPr>
          <p:cNvPr id="10" name="Text Box 5"/>
          <p:cNvSpPr txBox="1">
            <a:spLocks noChangeArrowheads="1"/>
          </p:cNvSpPr>
          <p:nvPr/>
        </p:nvSpPr>
        <p:spPr bwMode="auto">
          <a:xfrm>
            <a:off x="6915150" y="3140075"/>
            <a:ext cx="1066800" cy="981075"/>
          </a:xfrm>
          <a:prstGeom prst="rect">
            <a:avLst/>
          </a:prstGeom>
          <a:solidFill>
            <a:srgbClr val="FFFFFF"/>
          </a:solidFill>
          <a:ln w="9525">
            <a:solidFill>
              <a:srgbClr val="000000"/>
            </a:solidFill>
            <a:miter lim="800000"/>
            <a:headEnd/>
            <a:tailEnd/>
          </a:ln>
        </p:spPr>
        <p:txBody>
          <a:bodyPr/>
          <a:lstStyle/>
          <a:p>
            <a:pPr algn="ctr"/>
            <a:r>
              <a:rPr lang="en-US" sz="1600">
                <a:latin typeface="Times New Roman" pitchFamily="18" charset="0"/>
              </a:rPr>
              <a:t>Attraction</a:t>
            </a:r>
          </a:p>
          <a:p>
            <a:pPr algn="ctr"/>
            <a:r>
              <a:rPr lang="en-US" sz="1600">
                <a:latin typeface="Times New Roman" pitchFamily="18" charset="0"/>
              </a:rPr>
              <a:t>between</a:t>
            </a:r>
          </a:p>
          <a:p>
            <a:pPr algn="ctr"/>
            <a:r>
              <a:rPr lang="en-US" sz="1600">
                <a:latin typeface="Times New Roman" pitchFamily="18" charset="0"/>
              </a:rPr>
              <a:t>members</a:t>
            </a:r>
            <a:endParaRPr lang="en-US" sz="3200">
              <a:latin typeface="Times New Roman" pitchFamily="18" charset="0"/>
            </a:endParaRPr>
          </a:p>
        </p:txBody>
      </p:sp>
      <p:sp>
        <p:nvSpPr>
          <p:cNvPr id="11" name="Oval 6"/>
          <p:cNvSpPr>
            <a:spLocks noChangeArrowheads="1"/>
          </p:cNvSpPr>
          <p:nvPr/>
        </p:nvSpPr>
        <p:spPr bwMode="auto">
          <a:xfrm>
            <a:off x="5137150" y="4821238"/>
            <a:ext cx="236538" cy="280987"/>
          </a:xfrm>
          <a:prstGeom prst="ellipse">
            <a:avLst/>
          </a:prstGeom>
          <a:solidFill>
            <a:srgbClr val="FFFFFF"/>
          </a:solidFill>
          <a:ln w="9525">
            <a:solidFill>
              <a:srgbClr val="000000"/>
            </a:solidFill>
            <a:round/>
            <a:headEnd/>
            <a:tailEnd/>
          </a:ln>
        </p:spPr>
        <p:txBody>
          <a:bodyPr/>
          <a:lstStyle/>
          <a:p>
            <a:endParaRPr lang="en-US"/>
          </a:p>
        </p:txBody>
      </p:sp>
      <p:sp>
        <p:nvSpPr>
          <p:cNvPr id="12" name="AutoShape 7"/>
          <p:cNvSpPr>
            <a:spLocks/>
          </p:cNvSpPr>
          <p:nvPr/>
        </p:nvSpPr>
        <p:spPr bwMode="auto">
          <a:xfrm>
            <a:off x="6559550" y="4400550"/>
            <a:ext cx="355600" cy="1262063"/>
          </a:xfrm>
          <a:prstGeom prst="rightBrace">
            <a:avLst>
              <a:gd name="adj1" fmla="val 29576"/>
              <a:gd name="adj2" fmla="val 50000"/>
            </a:avLst>
          </a:prstGeom>
          <a:noFill/>
          <a:ln w="9525">
            <a:solidFill>
              <a:srgbClr val="000000"/>
            </a:solidFill>
            <a:round/>
            <a:headEnd/>
            <a:tailEnd/>
          </a:ln>
        </p:spPr>
        <p:txBody>
          <a:bodyPr/>
          <a:lstStyle/>
          <a:p>
            <a:endParaRPr lang="en-US"/>
          </a:p>
        </p:txBody>
      </p:sp>
      <p:sp>
        <p:nvSpPr>
          <p:cNvPr id="13" name="Oval 8"/>
          <p:cNvSpPr>
            <a:spLocks noChangeArrowheads="1"/>
          </p:cNvSpPr>
          <p:nvPr/>
        </p:nvSpPr>
        <p:spPr bwMode="auto">
          <a:xfrm>
            <a:off x="5710238" y="5137150"/>
            <a:ext cx="236537" cy="280988"/>
          </a:xfrm>
          <a:prstGeom prst="ellipse">
            <a:avLst/>
          </a:prstGeom>
          <a:solidFill>
            <a:srgbClr val="FFFFFF"/>
          </a:solidFill>
          <a:ln w="9525">
            <a:solidFill>
              <a:srgbClr val="000000"/>
            </a:solidFill>
            <a:round/>
            <a:headEnd/>
            <a:tailEnd/>
          </a:ln>
        </p:spPr>
        <p:txBody>
          <a:bodyPr/>
          <a:lstStyle/>
          <a:p>
            <a:endParaRPr lang="en-US"/>
          </a:p>
        </p:txBody>
      </p:sp>
      <p:sp>
        <p:nvSpPr>
          <p:cNvPr id="14" name="Oval 9"/>
          <p:cNvSpPr>
            <a:spLocks noChangeArrowheads="1"/>
          </p:cNvSpPr>
          <p:nvPr/>
        </p:nvSpPr>
        <p:spPr bwMode="auto">
          <a:xfrm>
            <a:off x="6203950" y="4657725"/>
            <a:ext cx="236538" cy="279400"/>
          </a:xfrm>
          <a:prstGeom prst="ellipse">
            <a:avLst/>
          </a:prstGeom>
          <a:solidFill>
            <a:srgbClr val="FFFFFF"/>
          </a:solidFill>
          <a:ln w="9525">
            <a:solidFill>
              <a:srgbClr val="000000"/>
            </a:solidFill>
            <a:round/>
            <a:headEnd/>
            <a:tailEnd/>
          </a:ln>
        </p:spPr>
        <p:txBody>
          <a:bodyPr/>
          <a:lstStyle/>
          <a:p>
            <a:endParaRPr lang="en-US"/>
          </a:p>
        </p:txBody>
      </p:sp>
      <p:sp>
        <p:nvSpPr>
          <p:cNvPr id="15" name="Oval 10"/>
          <p:cNvSpPr>
            <a:spLocks noChangeArrowheads="1"/>
          </p:cNvSpPr>
          <p:nvPr/>
        </p:nvSpPr>
        <p:spPr bwMode="auto">
          <a:xfrm>
            <a:off x="6284913" y="5108575"/>
            <a:ext cx="236537" cy="280988"/>
          </a:xfrm>
          <a:prstGeom prst="ellipse">
            <a:avLst/>
          </a:prstGeom>
          <a:solidFill>
            <a:srgbClr val="FFFFFF"/>
          </a:solidFill>
          <a:ln w="9525">
            <a:solidFill>
              <a:srgbClr val="000000"/>
            </a:solidFill>
            <a:round/>
            <a:headEnd/>
            <a:tailEnd/>
          </a:ln>
        </p:spPr>
        <p:txBody>
          <a:bodyPr/>
          <a:lstStyle/>
          <a:p>
            <a:endParaRPr lang="en-US"/>
          </a:p>
        </p:txBody>
      </p:sp>
      <p:sp>
        <p:nvSpPr>
          <p:cNvPr id="16" name="Oval 11"/>
          <p:cNvSpPr>
            <a:spLocks noChangeArrowheads="1"/>
          </p:cNvSpPr>
          <p:nvPr/>
        </p:nvSpPr>
        <p:spPr bwMode="auto">
          <a:xfrm>
            <a:off x="6003925" y="5227638"/>
            <a:ext cx="236538" cy="280987"/>
          </a:xfrm>
          <a:prstGeom prst="ellipse">
            <a:avLst/>
          </a:prstGeom>
          <a:solidFill>
            <a:srgbClr val="FFFFFF"/>
          </a:solidFill>
          <a:ln w="9525">
            <a:solidFill>
              <a:srgbClr val="000000"/>
            </a:solidFill>
            <a:round/>
            <a:headEnd/>
            <a:tailEnd/>
          </a:ln>
        </p:spPr>
        <p:txBody>
          <a:bodyPr/>
          <a:lstStyle/>
          <a:p>
            <a:endParaRPr lang="en-US"/>
          </a:p>
        </p:txBody>
      </p:sp>
      <p:sp>
        <p:nvSpPr>
          <p:cNvPr id="17" name="Oval 12"/>
          <p:cNvSpPr>
            <a:spLocks noChangeArrowheads="1"/>
          </p:cNvSpPr>
          <p:nvPr/>
        </p:nvSpPr>
        <p:spPr bwMode="auto">
          <a:xfrm>
            <a:off x="5848350" y="4778375"/>
            <a:ext cx="236538" cy="279400"/>
          </a:xfrm>
          <a:prstGeom prst="ellipse">
            <a:avLst/>
          </a:prstGeom>
          <a:solidFill>
            <a:srgbClr val="FFFFFF"/>
          </a:solidFill>
          <a:ln w="9525">
            <a:solidFill>
              <a:srgbClr val="000000"/>
            </a:solidFill>
            <a:round/>
            <a:headEnd/>
            <a:tailEnd/>
          </a:ln>
        </p:spPr>
        <p:txBody>
          <a:bodyPr/>
          <a:lstStyle/>
          <a:p>
            <a:endParaRPr lang="en-US"/>
          </a:p>
        </p:txBody>
      </p:sp>
      <p:sp>
        <p:nvSpPr>
          <p:cNvPr id="18" name="Oval 13"/>
          <p:cNvSpPr>
            <a:spLocks noChangeArrowheads="1"/>
          </p:cNvSpPr>
          <p:nvPr/>
        </p:nvSpPr>
        <p:spPr bwMode="auto">
          <a:xfrm>
            <a:off x="5635625" y="4508500"/>
            <a:ext cx="947738" cy="1122363"/>
          </a:xfrm>
          <a:prstGeom prst="ellipse">
            <a:avLst/>
          </a:prstGeom>
          <a:noFill/>
          <a:ln w="9525">
            <a:solidFill>
              <a:srgbClr val="000000"/>
            </a:solidFill>
            <a:round/>
            <a:headEnd/>
            <a:tailEnd/>
          </a:ln>
        </p:spPr>
        <p:txBody>
          <a:bodyPr/>
          <a:lstStyle/>
          <a:p>
            <a:endParaRPr lang="en-US"/>
          </a:p>
        </p:txBody>
      </p:sp>
      <p:sp>
        <p:nvSpPr>
          <p:cNvPr id="19" name="Text Box 14"/>
          <p:cNvSpPr txBox="1">
            <a:spLocks noChangeArrowheads="1"/>
          </p:cNvSpPr>
          <p:nvPr/>
        </p:nvSpPr>
        <p:spPr bwMode="auto">
          <a:xfrm>
            <a:off x="6915150" y="4400550"/>
            <a:ext cx="1066800" cy="1262063"/>
          </a:xfrm>
          <a:prstGeom prst="rect">
            <a:avLst/>
          </a:prstGeom>
          <a:solidFill>
            <a:srgbClr val="FFFFFF"/>
          </a:solidFill>
          <a:ln w="9525">
            <a:solidFill>
              <a:srgbClr val="000000"/>
            </a:solidFill>
            <a:miter lim="800000"/>
            <a:headEnd/>
            <a:tailEnd/>
          </a:ln>
        </p:spPr>
        <p:txBody>
          <a:bodyPr/>
          <a:lstStyle/>
          <a:p>
            <a:pPr algn="ctr"/>
            <a:r>
              <a:rPr lang="en-US" sz="1600">
                <a:latin typeface="Times New Roman" pitchFamily="18" charset="0"/>
              </a:rPr>
              <a:t>Attraction</a:t>
            </a:r>
          </a:p>
          <a:p>
            <a:pPr algn="ctr"/>
            <a:r>
              <a:rPr lang="en-US" sz="1600">
                <a:latin typeface="Times New Roman" pitchFamily="18" charset="0"/>
              </a:rPr>
              <a:t>to the</a:t>
            </a:r>
          </a:p>
          <a:p>
            <a:pPr algn="ctr"/>
            <a:r>
              <a:rPr lang="en-US" sz="1600">
                <a:latin typeface="Times New Roman" pitchFamily="18" charset="0"/>
              </a:rPr>
              <a:t>group-as-a-whole</a:t>
            </a:r>
            <a:endParaRPr lang="en-US" sz="3200">
              <a:latin typeface="Times New Roman" pitchFamily="18" charset="0"/>
            </a:endParaRPr>
          </a:p>
        </p:txBody>
      </p:sp>
      <p:sp>
        <p:nvSpPr>
          <p:cNvPr id="20" name="Line 15"/>
          <p:cNvSpPr>
            <a:spLocks noChangeShapeType="1"/>
          </p:cNvSpPr>
          <p:nvPr/>
        </p:nvSpPr>
        <p:spPr bwMode="auto">
          <a:xfrm flipV="1">
            <a:off x="5254625" y="2998788"/>
            <a:ext cx="238125" cy="701675"/>
          </a:xfrm>
          <a:prstGeom prst="line">
            <a:avLst/>
          </a:prstGeom>
          <a:noFill/>
          <a:ln w="9525">
            <a:solidFill>
              <a:srgbClr val="000000"/>
            </a:solidFill>
            <a:round/>
            <a:headEnd/>
            <a:tailEnd/>
          </a:ln>
        </p:spPr>
        <p:txBody>
          <a:bodyPr/>
          <a:lstStyle/>
          <a:p>
            <a:endParaRPr lang="en-US"/>
          </a:p>
        </p:txBody>
      </p:sp>
      <p:sp>
        <p:nvSpPr>
          <p:cNvPr id="21" name="Line 16"/>
          <p:cNvSpPr>
            <a:spLocks noChangeShapeType="1"/>
          </p:cNvSpPr>
          <p:nvPr/>
        </p:nvSpPr>
        <p:spPr bwMode="auto">
          <a:xfrm>
            <a:off x="5254625" y="3840163"/>
            <a:ext cx="474663" cy="139700"/>
          </a:xfrm>
          <a:prstGeom prst="line">
            <a:avLst/>
          </a:prstGeom>
          <a:noFill/>
          <a:ln w="9525">
            <a:solidFill>
              <a:srgbClr val="000000"/>
            </a:solidFill>
            <a:round/>
            <a:headEnd/>
            <a:tailEnd/>
          </a:ln>
        </p:spPr>
        <p:txBody>
          <a:bodyPr/>
          <a:lstStyle/>
          <a:p>
            <a:endParaRPr lang="en-US"/>
          </a:p>
        </p:txBody>
      </p:sp>
      <p:sp>
        <p:nvSpPr>
          <p:cNvPr id="22" name="Line 17"/>
          <p:cNvSpPr>
            <a:spLocks noChangeShapeType="1"/>
          </p:cNvSpPr>
          <p:nvPr/>
        </p:nvSpPr>
        <p:spPr bwMode="auto">
          <a:xfrm>
            <a:off x="5492750" y="2998788"/>
            <a:ext cx="236538" cy="981075"/>
          </a:xfrm>
          <a:prstGeom prst="line">
            <a:avLst/>
          </a:prstGeom>
          <a:noFill/>
          <a:ln w="9525">
            <a:solidFill>
              <a:srgbClr val="000000"/>
            </a:solidFill>
            <a:round/>
            <a:headEnd/>
            <a:tailEnd/>
          </a:ln>
        </p:spPr>
        <p:txBody>
          <a:bodyPr/>
          <a:lstStyle/>
          <a:p>
            <a:endParaRPr lang="en-US"/>
          </a:p>
        </p:txBody>
      </p:sp>
      <p:sp>
        <p:nvSpPr>
          <p:cNvPr id="23" name="Line 18"/>
          <p:cNvSpPr>
            <a:spLocks noChangeShapeType="1"/>
          </p:cNvSpPr>
          <p:nvPr/>
        </p:nvSpPr>
        <p:spPr bwMode="auto">
          <a:xfrm>
            <a:off x="5610225" y="2998788"/>
            <a:ext cx="238125" cy="420687"/>
          </a:xfrm>
          <a:prstGeom prst="line">
            <a:avLst/>
          </a:prstGeom>
          <a:noFill/>
          <a:ln w="9525">
            <a:solidFill>
              <a:srgbClr val="000000"/>
            </a:solidFill>
            <a:round/>
            <a:headEnd/>
            <a:tailEnd/>
          </a:ln>
        </p:spPr>
        <p:txBody>
          <a:bodyPr/>
          <a:lstStyle/>
          <a:p>
            <a:endParaRPr lang="en-US"/>
          </a:p>
        </p:txBody>
      </p:sp>
      <p:sp>
        <p:nvSpPr>
          <p:cNvPr id="24" name="Line 19"/>
          <p:cNvSpPr>
            <a:spLocks noChangeShapeType="1"/>
          </p:cNvSpPr>
          <p:nvPr/>
        </p:nvSpPr>
        <p:spPr bwMode="auto">
          <a:xfrm>
            <a:off x="6321425" y="3140075"/>
            <a:ext cx="0" cy="839788"/>
          </a:xfrm>
          <a:prstGeom prst="line">
            <a:avLst/>
          </a:prstGeom>
          <a:noFill/>
          <a:ln w="9525">
            <a:solidFill>
              <a:srgbClr val="000000"/>
            </a:solidFill>
            <a:round/>
            <a:headEnd/>
            <a:tailEnd/>
          </a:ln>
        </p:spPr>
        <p:txBody>
          <a:bodyPr/>
          <a:lstStyle/>
          <a:p>
            <a:endParaRPr lang="en-US"/>
          </a:p>
        </p:txBody>
      </p:sp>
      <p:sp>
        <p:nvSpPr>
          <p:cNvPr id="25" name="Line 20"/>
          <p:cNvSpPr>
            <a:spLocks noChangeShapeType="1"/>
          </p:cNvSpPr>
          <p:nvPr/>
        </p:nvSpPr>
        <p:spPr bwMode="auto">
          <a:xfrm>
            <a:off x="5848350" y="3419475"/>
            <a:ext cx="473075" cy="560388"/>
          </a:xfrm>
          <a:prstGeom prst="line">
            <a:avLst/>
          </a:prstGeom>
          <a:noFill/>
          <a:ln w="9525">
            <a:solidFill>
              <a:srgbClr val="000000"/>
            </a:solidFill>
            <a:round/>
            <a:headEnd/>
            <a:tailEnd/>
          </a:ln>
        </p:spPr>
        <p:txBody>
          <a:bodyPr/>
          <a:lstStyle/>
          <a:p>
            <a:endParaRPr lang="en-US"/>
          </a:p>
        </p:txBody>
      </p:sp>
      <p:sp>
        <p:nvSpPr>
          <p:cNvPr id="26" name="Line 21"/>
          <p:cNvSpPr>
            <a:spLocks noChangeShapeType="1"/>
          </p:cNvSpPr>
          <p:nvPr/>
        </p:nvSpPr>
        <p:spPr bwMode="auto">
          <a:xfrm flipH="1">
            <a:off x="5848350" y="3140075"/>
            <a:ext cx="473075" cy="279400"/>
          </a:xfrm>
          <a:prstGeom prst="line">
            <a:avLst/>
          </a:prstGeom>
          <a:noFill/>
          <a:ln w="9525">
            <a:solidFill>
              <a:srgbClr val="000000"/>
            </a:solidFill>
            <a:round/>
            <a:headEnd/>
            <a:tailEnd/>
          </a:ln>
        </p:spPr>
        <p:txBody>
          <a:bodyPr/>
          <a:lstStyle/>
          <a:p>
            <a:endParaRPr lang="en-US"/>
          </a:p>
        </p:txBody>
      </p:sp>
      <p:sp>
        <p:nvSpPr>
          <p:cNvPr id="27" name="Line 22"/>
          <p:cNvSpPr>
            <a:spLocks noChangeShapeType="1"/>
          </p:cNvSpPr>
          <p:nvPr/>
        </p:nvSpPr>
        <p:spPr bwMode="auto">
          <a:xfrm flipV="1">
            <a:off x="5729288" y="3140075"/>
            <a:ext cx="592137" cy="839788"/>
          </a:xfrm>
          <a:prstGeom prst="line">
            <a:avLst/>
          </a:prstGeom>
          <a:noFill/>
          <a:ln w="9525">
            <a:solidFill>
              <a:srgbClr val="000000"/>
            </a:solidFill>
            <a:round/>
            <a:headEnd/>
            <a:tailEnd/>
          </a:ln>
        </p:spPr>
        <p:txBody>
          <a:bodyPr/>
          <a:lstStyle/>
          <a:p>
            <a:endParaRPr lang="en-US"/>
          </a:p>
        </p:txBody>
      </p:sp>
      <p:sp>
        <p:nvSpPr>
          <p:cNvPr id="28" name="Line 23"/>
          <p:cNvSpPr>
            <a:spLocks noChangeShapeType="1"/>
          </p:cNvSpPr>
          <p:nvPr/>
        </p:nvSpPr>
        <p:spPr bwMode="auto">
          <a:xfrm flipH="1">
            <a:off x="5729288" y="3419475"/>
            <a:ext cx="119062" cy="560388"/>
          </a:xfrm>
          <a:prstGeom prst="line">
            <a:avLst/>
          </a:prstGeom>
          <a:noFill/>
          <a:ln w="9525">
            <a:solidFill>
              <a:srgbClr val="000000"/>
            </a:solidFill>
            <a:round/>
            <a:headEnd/>
            <a:tailEnd/>
          </a:ln>
        </p:spPr>
        <p:txBody>
          <a:bodyPr/>
          <a:lstStyle/>
          <a:p>
            <a:endParaRPr lang="en-US"/>
          </a:p>
        </p:txBody>
      </p:sp>
      <p:sp>
        <p:nvSpPr>
          <p:cNvPr id="29" name="Oval 24"/>
          <p:cNvSpPr>
            <a:spLocks noChangeArrowheads="1"/>
          </p:cNvSpPr>
          <p:nvPr/>
        </p:nvSpPr>
        <p:spPr bwMode="auto">
          <a:xfrm>
            <a:off x="5373688" y="2859088"/>
            <a:ext cx="236537" cy="280987"/>
          </a:xfrm>
          <a:prstGeom prst="ellipse">
            <a:avLst/>
          </a:prstGeom>
          <a:solidFill>
            <a:srgbClr val="FFFFFF"/>
          </a:solidFill>
          <a:ln w="9525">
            <a:solidFill>
              <a:srgbClr val="000000"/>
            </a:solidFill>
            <a:round/>
            <a:headEnd/>
            <a:tailEnd/>
          </a:ln>
        </p:spPr>
        <p:txBody>
          <a:bodyPr/>
          <a:lstStyle/>
          <a:p>
            <a:endParaRPr lang="en-US"/>
          </a:p>
        </p:txBody>
      </p:sp>
      <p:sp>
        <p:nvSpPr>
          <p:cNvPr id="30" name="Oval 25"/>
          <p:cNvSpPr>
            <a:spLocks noChangeArrowheads="1"/>
          </p:cNvSpPr>
          <p:nvPr/>
        </p:nvSpPr>
        <p:spPr bwMode="auto">
          <a:xfrm>
            <a:off x="5080000" y="3606800"/>
            <a:ext cx="236538" cy="280988"/>
          </a:xfrm>
          <a:prstGeom prst="ellipse">
            <a:avLst/>
          </a:prstGeom>
          <a:solidFill>
            <a:srgbClr val="FFFFFF"/>
          </a:solidFill>
          <a:ln w="9525">
            <a:solidFill>
              <a:srgbClr val="000000"/>
            </a:solidFill>
            <a:round/>
            <a:headEnd/>
            <a:tailEnd/>
          </a:ln>
        </p:spPr>
        <p:txBody>
          <a:bodyPr/>
          <a:lstStyle/>
          <a:p>
            <a:endParaRPr lang="en-US"/>
          </a:p>
        </p:txBody>
      </p:sp>
      <p:sp>
        <p:nvSpPr>
          <p:cNvPr id="31" name="Oval 26"/>
          <p:cNvSpPr>
            <a:spLocks noChangeArrowheads="1"/>
          </p:cNvSpPr>
          <p:nvPr/>
        </p:nvSpPr>
        <p:spPr bwMode="auto">
          <a:xfrm>
            <a:off x="5610225" y="3840163"/>
            <a:ext cx="238125" cy="280987"/>
          </a:xfrm>
          <a:prstGeom prst="ellipse">
            <a:avLst/>
          </a:prstGeom>
          <a:solidFill>
            <a:srgbClr val="FFFFFF"/>
          </a:solidFill>
          <a:ln w="9525">
            <a:solidFill>
              <a:srgbClr val="000000"/>
            </a:solidFill>
            <a:round/>
            <a:headEnd/>
            <a:tailEnd/>
          </a:ln>
        </p:spPr>
        <p:txBody>
          <a:bodyPr/>
          <a:lstStyle/>
          <a:p>
            <a:endParaRPr lang="en-US"/>
          </a:p>
        </p:txBody>
      </p:sp>
      <p:sp>
        <p:nvSpPr>
          <p:cNvPr id="32" name="Oval 27"/>
          <p:cNvSpPr>
            <a:spLocks noChangeArrowheads="1"/>
          </p:cNvSpPr>
          <p:nvPr/>
        </p:nvSpPr>
        <p:spPr bwMode="auto">
          <a:xfrm>
            <a:off x="6203950" y="2998788"/>
            <a:ext cx="236538" cy="280987"/>
          </a:xfrm>
          <a:prstGeom prst="ellipse">
            <a:avLst/>
          </a:prstGeom>
          <a:solidFill>
            <a:srgbClr val="FFFFFF"/>
          </a:solidFill>
          <a:ln w="9525">
            <a:solidFill>
              <a:srgbClr val="000000"/>
            </a:solidFill>
            <a:round/>
            <a:headEnd/>
            <a:tailEnd/>
          </a:ln>
        </p:spPr>
        <p:txBody>
          <a:bodyPr/>
          <a:lstStyle/>
          <a:p>
            <a:endParaRPr lang="en-US"/>
          </a:p>
        </p:txBody>
      </p:sp>
      <p:sp>
        <p:nvSpPr>
          <p:cNvPr id="33" name="Oval 28"/>
          <p:cNvSpPr>
            <a:spLocks noChangeArrowheads="1"/>
          </p:cNvSpPr>
          <p:nvPr/>
        </p:nvSpPr>
        <p:spPr bwMode="auto">
          <a:xfrm>
            <a:off x="6203950" y="3840163"/>
            <a:ext cx="236538" cy="280987"/>
          </a:xfrm>
          <a:prstGeom prst="ellipse">
            <a:avLst/>
          </a:prstGeom>
          <a:solidFill>
            <a:srgbClr val="FFFFFF"/>
          </a:solidFill>
          <a:ln w="9525">
            <a:solidFill>
              <a:srgbClr val="000000"/>
            </a:solidFill>
            <a:round/>
            <a:headEnd/>
            <a:tailEnd/>
          </a:ln>
        </p:spPr>
        <p:txBody>
          <a:bodyPr/>
          <a:lstStyle/>
          <a:p>
            <a:endParaRPr lang="en-US"/>
          </a:p>
        </p:txBody>
      </p:sp>
      <p:sp>
        <p:nvSpPr>
          <p:cNvPr id="34" name="Oval 29"/>
          <p:cNvSpPr>
            <a:spLocks noChangeArrowheads="1"/>
          </p:cNvSpPr>
          <p:nvPr/>
        </p:nvSpPr>
        <p:spPr bwMode="auto">
          <a:xfrm>
            <a:off x="5729288" y="3279775"/>
            <a:ext cx="236537" cy="280988"/>
          </a:xfrm>
          <a:prstGeom prst="ellipse">
            <a:avLst/>
          </a:prstGeom>
          <a:solidFill>
            <a:srgbClr val="FFFFFF"/>
          </a:solidFill>
          <a:ln w="9525">
            <a:solidFill>
              <a:srgbClr val="000000"/>
            </a:solidFill>
            <a:round/>
            <a:headEnd/>
            <a:tailEnd/>
          </a:ln>
        </p:spPr>
        <p:txBody>
          <a:bodyPr/>
          <a:lstStyle/>
          <a:p>
            <a:endParaRPr lang="en-US"/>
          </a:p>
        </p:txBody>
      </p:sp>
      <p:sp>
        <p:nvSpPr>
          <p:cNvPr id="35" name="Line 30"/>
          <p:cNvSpPr>
            <a:spLocks noChangeShapeType="1"/>
          </p:cNvSpPr>
          <p:nvPr/>
        </p:nvSpPr>
        <p:spPr bwMode="auto">
          <a:xfrm>
            <a:off x="5373688" y="4962525"/>
            <a:ext cx="236537" cy="0"/>
          </a:xfrm>
          <a:prstGeom prst="line">
            <a:avLst/>
          </a:prstGeom>
          <a:noFill/>
          <a:ln w="9525">
            <a:solidFill>
              <a:srgbClr val="000000"/>
            </a:solidFill>
            <a:round/>
            <a:headEnd/>
            <a:tailEnd type="triangle" w="med" len="med"/>
          </a:ln>
        </p:spPr>
        <p:txBody>
          <a:bodyPr/>
          <a:lstStyle/>
          <a:p>
            <a:endParaRPr lang="en-US"/>
          </a:p>
        </p:txBody>
      </p:sp>
      <p:sp>
        <p:nvSpPr>
          <p:cNvPr id="36" name="Rectangle 37"/>
          <p:cNvSpPr>
            <a:spLocks noChangeArrowheads="1"/>
          </p:cNvSpPr>
          <p:nvPr/>
        </p:nvSpPr>
        <p:spPr bwMode="auto">
          <a:xfrm>
            <a:off x="4876800" y="2590800"/>
            <a:ext cx="3657600" cy="3352800"/>
          </a:xfrm>
          <a:prstGeom prst="rect">
            <a:avLst/>
          </a:prstGeom>
          <a:no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Components</a:t>
            </a:r>
            <a:endParaRPr lang="en-US" dirty="0"/>
          </a:p>
        </p:txBody>
      </p:sp>
      <p:sp>
        <p:nvSpPr>
          <p:cNvPr id="3" name="Text Placeholder 2"/>
          <p:cNvSpPr>
            <a:spLocks noGrp="1"/>
          </p:cNvSpPr>
          <p:nvPr>
            <p:ph type="body" sz="half" idx="3"/>
          </p:nvPr>
        </p:nvSpPr>
        <p:spPr/>
        <p:txBody>
          <a:bodyPr/>
          <a:lstStyle/>
          <a:p>
            <a:pPr algn="ctr"/>
            <a:r>
              <a:rPr lang="en-US" dirty="0" smtClean="0"/>
              <a:t>Levels</a:t>
            </a:r>
            <a:endParaRPr lang="en-US" dirty="0"/>
          </a:p>
        </p:txBody>
      </p:sp>
      <p:graphicFrame>
        <p:nvGraphicFramePr>
          <p:cNvPr id="9" name="Content Placeholder 8"/>
          <p:cNvGraphicFramePr>
            <a:graphicFrameLocks noGrp="1"/>
          </p:cNvGraphicFramePr>
          <p:nvPr>
            <p:ph sz="quarter" idx="4"/>
          </p:nvPr>
        </p:nvGraphicFramePr>
        <p:xfrm>
          <a:off x="304800" y="2514600"/>
          <a:ext cx="4038600"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Components of Cohesion</a:t>
            </a:r>
            <a:endParaRPr lang="en-US" sz="3600" dirty="0">
              <a:solidFill>
                <a:schemeClr val="tx1"/>
              </a:solidFill>
            </a:endParaRPr>
          </a:p>
        </p:txBody>
      </p:sp>
      <p:pic>
        <p:nvPicPr>
          <p:cNvPr id="37" name="Picture 27"/>
          <p:cNvPicPr>
            <a:picLocks noChangeAspect="1" noChangeArrowheads="1"/>
          </p:cNvPicPr>
          <p:nvPr/>
        </p:nvPicPr>
        <p:blipFill>
          <a:blip r:embed="rId8" cstate="email"/>
          <a:srcRect/>
          <a:stretch>
            <a:fillRect/>
          </a:stretch>
        </p:blipFill>
        <p:spPr bwMode="auto">
          <a:xfrm>
            <a:off x="6324600" y="2514600"/>
            <a:ext cx="2533650" cy="3603413"/>
          </a:xfrm>
          <a:prstGeom prst="rect">
            <a:avLst/>
          </a:prstGeom>
          <a:noFill/>
          <a:ln w="9525">
            <a:noFill/>
            <a:miter lim="800000"/>
            <a:headEnd/>
            <a:tailEnd/>
          </a:ln>
          <a:effectLst/>
        </p:spPr>
      </p:pic>
      <p:sp>
        <p:nvSpPr>
          <p:cNvPr id="38" name="TextBox 37"/>
          <p:cNvSpPr txBox="1"/>
          <p:nvPr/>
        </p:nvSpPr>
        <p:spPr>
          <a:xfrm>
            <a:off x="4572000" y="2819400"/>
            <a:ext cx="1905000" cy="1938992"/>
          </a:xfrm>
          <a:prstGeom prst="rect">
            <a:avLst/>
          </a:prstGeom>
          <a:noFill/>
        </p:spPr>
        <p:txBody>
          <a:bodyPr wrap="square" rtlCol="0">
            <a:spAutoFit/>
          </a:bodyPr>
          <a:lstStyle/>
          <a:p>
            <a:pPr marL="109538" indent="-109538">
              <a:spcBef>
                <a:spcPts val="2400"/>
              </a:spcBef>
              <a:buFont typeface="Arial" pitchFamily="34" charset="0"/>
              <a:buChar char="•"/>
            </a:pPr>
            <a:r>
              <a:rPr lang="en-US" sz="2000" dirty="0" smtClean="0"/>
              <a:t>Teamwork</a:t>
            </a:r>
          </a:p>
          <a:p>
            <a:pPr marL="109538" indent="-109538">
              <a:spcBef>
                <a:spcPts val="2400"/>
              </a:spcBef>
              <a:buFont typeface="Arial" pitchFamily="34" charset="0"/>
              <a:buChar char="•"/>
            </a:pPr>
            <a:r>
              <a:rPr lang="en-US" sz="2000" dirty="0" smtClean="0"/>
              <a:t>Self-efficacy</a:t>
            </a:r>
          </a:p>
          <a:p>
            <a:pPr marL="109538" indent="-109538">
              <a:spcBef>
                <a:spcPts val="2400"/>
              </a:spcBef>
              <a:buFont typeface="Arial" pitchFamily="34" charset="0"/>
              <a:buChar char="•"/>
            </a:pPr>
            <a:r>
              <a:rPr lang="en-US" sz="2000" dirty="0" smtClean="0"/>
              <a:t>Collective efficacy</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Components</a:t>
            </a:r>
            <a:endParaRPr lang="en-US" dirty="0"/>
          </a:p>
        </p:txBody>
      </p:sp>
      <p:sp>
        <p:nvSpPr>
          <p:cNvPr id="3" name="Text Placeholder 2"/>
          <p:cNvSpPr>
            <a:spLocks noGrp="1"/>
          </p:cNvSpPr>
          <p:nvPr>
            <p:ph type="body" sz="half" idx="3"/>
          </p:nvPr>
        </p:nvSpPr>
        <p:spPr/>
        <p:txBody>
          <a:bodyPr/>
          <a:lstStyle/>
          <a:p>
            <a:pPr algn="ctr"/>
            <a:r>
              <a:rPr lang="en-US" dirty="0" smtClean="0"/>
              <a:t>Levels</a:t>
            </a:r>
            <a:endParaRPr lang="en-US" dirty="0"/>
          </a:p>
        </p:txBody>
      </p:sp>
      <p:graphicFrame>
        <p:nvGraphicFramePr>
          <p:cNvPr id="9" name="Content Placeholder 8"/>
          <p:cNvGraphicFramePr>
            <a:graphicFrameLocks noGrp="1"/>
          </p:cNvGraphicFramePr>
          <p:nvPr>
            <p:ph sz="quarter" idx="4"/>
          </p:nvPr>
        </p:nvGraphicFramePr>
        <p:xfrm>
          <a:off x="304800" y="2514600"/>
          <a:ext cx="4038600"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Components of Cohesion</a:t>
            </a:r>
            <a:endParaRPr lang="en-US" sz="3600" dirty="0">
              <a:solidFill>
                <a:schemeClr val="tx1"/>
              </a:solidFill>
            </a:endParaRPr>
          </a:p>
        </p:txBody>
      </p:sp>
      <p:sp>
        <p:nvSpPr>
          <p:cNvPr id="38" name="Oval 5"/>
          <p:cNvSpPr>
            <a:spLocks noChangeArrowheads="1"/>
          </p:cNvSpPr>
          <p:nvPr/>
        </p:nvSpPr>
        <p:spPr bwMode="auto">
          <a:xfrm>
            <a:off x="5864225" y="3149600"/>
            <a:ext cx="231775" cy="252413"/>
          </a:xfrm>
          <a:prstGeom prst="ellipse">
            <a:avLst/>
          </a:prstGeom>
          <a:solidFill>
            <a:srgbClr val="FFFFFF"/>
          </a:solidFill>
          <a:ln w="9525">
            <a:solidFill>
              <a:srgbClr val="000000"/>
            </a:solidFill>
            <a:round/>
            <a:headEnd/>
            <a:tailEnd/>
          </a:ln>
        </p:spPr>
        <p:txBody>
          <a:bodyPr/>
          <a:lstStyle/>
          <a:p>
            <a:endParaRPr lang="en-US"/>
          </a:p>
        </p:txBody>
      </p:sp>
      <p:sp>
        <p:nvSpPr>
          <p:cNvPr id="39" name="AutoShape 6"/>
          <p:cNvSpPr>
            <a:spLocks/>
          </p:cNvSpPr>
          <p:nvPr/>
        </p:nvSpPr>
        <p:spPr bwMode="auto">
          <a:xfrm>
            <a:off x="6434138" y="2719388"/>
            <a:ext cx="347662" cy="1135062"/>
          </a:xfrm>
          <a:prstGeom prst="rightBrace">
            <a:avLst>
              <a:gd name="adj1" fmla="val 27207"/>
              <a:gd name="adj2" fmla="val 50000"/>
            </a:avLst>
          </a:prstGeom>
          <a:noFill/>
          <a:ln w="9525">
            <a:solidFill>
              <a:srgbClr val="000000"/>
            </a:solidFill>
            <a:round/>
            <a:headEnd/>
            <a:tailEnd/>
          </a:ln>
        </p:spPr>
        <p:txBody>
          <a:bodyPr/>
          <a:lstStyle/>
          <a:p>
            <a:endParaRPr lang="en-US"/>
          </a:p>
        </p:txBody>
      </p:sp>
      <p:sp>
        <p:nvSpPr>
          <p:cNvPr id="40" name="Oval 7"/>
          <p:cNvSpPr>
            <a:spLocks noChangeArrowheads="1"/>
          </p:cNvSpPr>
          <p:nvPr/>
        </p:nvSpPr>
        <p:spPr bwMode="auto">
          <a:xfrm>
            <a:off x="5622925" y="3224213"/>
            <a:ext cx="231775" cy="252412"/>
          </a:xfrm>
          <a:prstGeom prst="ellipse">
            <a:avLst/>
          </a:prstGeom>
          <a:solidFill>
            <a:srgbClr val="FFFFFF"/>
          </a:solidFill>
          <a:ln w="9525">
            <a:solidFill>
              <a:srgbClr val="000000"/>
            </a:solidFill>
            <a:round/>
            <a:headEnd/>
            <a:tailEnd/>
          </a:ln>
        </p:spPr>
        <p:txBody>
          <a:bodyPr/>
          <a:lstStyle/>
          <a:p>
            <a:endParaRPr lang="en-US"/>
          </a:p>
        </p:txBody>
      </p:sp>
      <p:sp>
        <p:nvSpPr>
          <p:cNvPr id="41" name="Oval 8"/>
          <p:cNvSpPr>
            <a:spLocks noChangeArrowheads="1"/>
          </p:cNvSpPr>
          <p:nvPr/>
        </p:nvSpPr>
        <p:spPr bwMode="auto">
          <a:xfrm>
            <a:off x="6049963" y="2989263"/>
            <a:ext cx="231775" cy="252412"/>
          </a:xfrm>
          <a:prstGeom prst="ellipse">
            <a:avLst/>
          </a:prstGeom>
          <a:solidFill>
            <a:srgbClr val="FFFFFF"/>
          </a:solidFill>
          <a:ln w="9525">
            <a:solidFill>
              <a:srgbClr val="000000"/>
            </a:solidFill>
            <a:round/>
            <a:headEnd/>
            <a:tailEnd/>
          </a:ln>
        </p:spPr>
        <p:txBody>
          <a:bodyPr/>
          <a:lstStyle/>
          <a:p>
            <a:endParaRPr lang="en-US"/>
          </a:p>
        </p:txBody>
      </p:sp>
      <p:sp>
        <p:nvSpPr>
          <p:cNvPr id="42" name="Oval 9"/>
          <p:cNvSpPr>
            <a:spLocks noChangeArrowheads="1"/>
          </p:cNvSpPr>
          <p:nvPr/>
        </p:nvSpPr>
        <p:spPr bwMode="auto">
          <a:xfrm>
            <a:off x="6081713" y="3303588"/>
            <a:ext cx="231775" cy="252412"/>
          </a:xfrm>
          <a:prstGeom prst="ellipse">
            <a:avLst/>
          </a:prstGeom>
          <a:solidFill>
            <a:srgbClr val="FFFFFF"/>
          </a:solidFill>
          <a:ln w="9525">
            <a:solidFill>
              <a:srgbClr val="000000"/>
            </a:solidFill>
            <a:round/>
            <a:headEnd/>
            <a:tailEnd/>
          </a:ln>
        </p:spPr>
        <p:txBody>
          <a:bodyPr/>
          <a:lstStyle/>
          <a:p>
            <a:endParaRPr lang="en-US"/>
          </a:p>
        </p:txBody>
      </p:sp>
      <p:sp>
        <p:nvSpPr>
          <p:cNvPr id="43" name="Oval 10"/>
          <p:cNvSpPr>
            <a:spLocks noChangeArrowheads="1"/>
          </p:cNvSpPr>
          <p:nvPr/>
        </p:nvSpPr>
        <p:spPr bwMode="auto">
          <a:xfrm>
            <a:off x="5854700" y="3409950"/>
            <a:ext cx="231775" cy="252413"/>
          </a:xfrm>
          <a:prstGeom prst="ellipse">
            <a:avLst/>
          </a:prstGeom>
          <a:solidFill>
            <a:srgbClr val="FFFFFF"/>
          </a:solidFill>
          <a:ln w="9525">
            <a:solidFill>
              <a:srgbClr val="000000"/>
            </a:solidFill>
            <a:round/>
            <a:headEnd/>
            <a:tailEnd/>
          </a:ln>
        </p:spPr>
        <p:txBody>
          <a:bodyPr/>
          <a:lstStyle/>
          <a:p>
            <a:endParaRPr lang="en-US"/>
          </a:p>
        </p:txBody>
      </p:sp>
      <p:sp>
        <p:nvSpPr>
          <p:cNvPr id="44" name="Oval 11"/>
          <p:cNvSpPr>
            <a:spLocks noChangeArrowheads="1"/>
          </p:cNvSpPr>
          <p:nvPr/>
        </p:nvSpPr>
        <p:spPr bwMode="auto">
          <a:xfrm>
            <a:off x="5726113" y="2936875"/>
            <a:ext cx="231775" cy="252413"/>
          </a:xfrm>
          <a:prstGeom prst="ellipse">
            <a:avLst/>
          </a:prstGeom>
          <a:solidFill>
            <a:srgbClr val="FFFFFF"/>
          </a:solidFill>
          <a:ln w="9525">
            <a:solidFill>
              <a:srgbClr val="000000"/>
            </a:solidFill>
            <a:round/>
            <a:headEnd/>
            <a:tailEnd/>
          </a:ln>
        </p:spPr>
        <p:txBody>
          <a:bodyPr/>
          <a:lstStyle/>
          <a:p>
            <a:endParaRPr lang="en-US"/>
          </a:p>
        </p:txBody>
      </p:sp>
      <p:sp>
        <p:nvSpPr>
          <p:cNvPr id="45" name="Text Box 12"/>
          <p:cNvSpPr txBox="1">
            <a:spLocks noChangeArrowheads="1"/>
          </p:cNvSpPr>
          <p:nvPr/>
        </p:nvSpPr>
        <p:spPr bwMode="auto">
          <a:xfrm>
            <a:off x="6781800" y="2971800"/>
            <a:ext cx="1042988" cy="630238"/>
          </a:xfrm>
          <a:prstGeom prst="rect">
            <a:avLst/>
          </a:prstGeom>
          <a:solidFill>
            <a:srgbClr val="FFFFFF"/>
          </a:solidFill>
          <a:ln w="9525">
            <a:solidFill>
              <a:srgbClr val="000000"/>
            </a:solidFill>
            <a:miter lim="800000"/>
            <a:headEnd/>
            <a:tailEnd/>
          </a:ln>
        </p:spPr>
        <p:txBody>
          <a:bodyPr/>
          <a:lstStyle/>
          <a:p>
            <a:pPr>
              <a:spcAft>
                <a:spcPts val="600"/>
              </a:spcAft>
            </a:pPr>
            <a:r>
              <a:rPr lang="en-US" sz="1600"/>
              <a:t>Group Unity</a:t>
            </a:r>
            <a:endParaRPr lang="en-US" sz="2400"/>
          </a:p>
        </p:txBody>
      </p:sp>
      <p:sp>
        <p:nvSpPr>
          <p:cNvPr id="46" name="Oval 14"/>
          <p:cNvSpPr>
            <a:spLocks noChangeArrowheads="1"/>
          </p:cNvSpPr>
          <p:nvPr/>
        </p:nvSpPr>
        <p:spPr bwMode="auto">
          <a:xfrm>
            <a:off x="5970588" y="5241925"/>
            <a:ext cx="231775" cy="252413"/>
          </a:xfrm>
          <a:prstGeom prst="ellipse">
            <a:avLst/>
          </a:prstGeom>
          <a:solidFill>
            <a:srgbClr val="FFFFFF"/>
          </a:solidFill>
          <a:ln w="9525">
            <a:solidFill>
              <a:srgbClr val="000000"/>
            </a:solidFill>
            <a:round/>
            <a:headEnd/>
            <a:tailEnd/>
          </a:ln>
        </p:spPr>
        <p:txBody>
          <a:bodyPr/>
          <a:lstStyle/>
          <a:p>
            <a:endParaRPr lang="en-US"/>
          </a:p>
        </p:txBody>
      </p:sp>
      <p:sp>
        <p:nvSpPr>
          <p:cNvPr id="47" name="AutoShape 15"/>
          <p:cNvSpPr>
            <a:spLocks/>
          </p:cNvSpPr>
          <p:nvPr/>
        </p:nvSpPr>
        <p:spPr bwMode="auto">
          <a:xfrm>
            <a:off x="6550025" y="4611688"/>
            <a:ext cx="347663" cy="1135062"/>
          </a:xfrm>
          <a:prstGeom prst="rightBrace">
            <a:avLst>
              <a:gd name="adj1" fmla="val 27207"/>
              <a:gd name="adj2" fmla="val 50000"/>
            </a:avLst>
          </a:prstGeom>
          <a:noFill/>
          <a:ln w="9525">
            <a:solidFill>
              <a:srgbClr val="000000"/>
            </a:solidFill>
            <a:round/>
            <a:headEnd/>
            <a:tailEnd/>
          </a:ln>
        </p:spPr>
        <p:txBody>
          <a:bodyPr/>
          <a:lstStyle/>
          <a:p>
            <a:endParaRPr lang="en-US"/>
          </a:p>
        </p:txBody>
      </p:sp>
      <p:sp>
        <p:nvSpPr>
          <p:cNvPr id="48" name="Oval 16"/>
          <p:cNvSpPr>
            <a:spLocks noChangeArrowheads="1"/>
          </p:cNvSpPr>
          <p:nvPr/>
        </p:nvSpPr>
        <p:spPr bwMode="auto">
          <a:xfrm>
            <a:off x="5646738" y="4708525"/>
            <a:ext cx="927100" cy="1009650"/>
          </a:xfrm>
          <a:prstGeom prst="ellipse">
            <a:avLst/>
          </a:prstGeom>
          <a:noFill/>
          <a:ln w="9525">
            <a:solidFill>
              <a:srgbClr val="000000"/>
            </a:solidFill>
            <a:round/>
            <a:headEnd/>
            <a:tailEnd/>
          </a:ln>
        </p:spPr>
        <p:txBody>
          <a:bodyPr/>
          <a:lstStyle/>
          <a:p>
            <a:endParaRPr lang="en-US"/>
          </a:p>
        </p:txBody>
      </p:sp>
      <p:sp>
        <p:nvSpPr>
          <p:cNvPr id="49" name="Text Box 17"/>
          <p:cNvSpPr txBox="1">
            <a:spLocks noChangeArrowheads="1"/>
          </p:cNvSpPr>
          <p:nvPr/>
        </p:nvSpPr>
        <p:spPr bwMode="auto">
          <a:xfrm>
            <a:off x="6897688" y="4737100"/>
            <a:ext cx="1042987" cy="884238"/>
          </a:xfrm>
          <a:prstGeom prst="rect">
            <a:avLst/>
          </a:prstGeom>
          <a:solidFill>
            <a:srgbClr val="FFFFFF"/>
          </a:solidFill>
          <a:ln w="9525">
            <a:solidFill>
              <a:srgbClr val="000000"/>
            </a:solidFill>
            <a:miter lim="800000"/>
            <a:headEnd/>
            <a:tailEnd/>
          </a:ln>
        </p:spPr>
        <p:txBody>
          <a:bodyPr/>
          <a:lstStyle/>
          <a:p>
            <a:r>
              <a:rPr lang="en-US" sz="1300"/>
              <a:t>Belonging (part of the group)</a:t>
            </a:r>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Components</a:t>
            </a:r>
            <a:endParaRPr lang="en-US" dirty="0"/>
          </a:p>
        </p:txBody>
      </p:sp>
      <p:sp>
        <p:nvSpPr>
          <p:cNvPr id="3" name="Text Placeholder 2"/>
          <p:cNvSpPr>
            <a:spLocks noGrp="1"/>
          </p:cNvSpPr>
          <p:nvPr>
            <p:ph type="body" sz="half" idx="3"/>
          </p:nvPr>
        </p:nvSpPr>
        <p:spPr/>
        <p:txBody>
          <a:bodyPr/>
          <a:lstStyle/>
          <a:p>
            <a:pPr algn="ctr"/>
            <a:r>
              <a:rPr lang="en-US" dirty="0" smtClean="0"/>
              <a:t>Levels</a:t>
            </a:r>
            <a:endParaRPr lang="en-US" dirty="0"/>
          </a:p>
        </p:txBody>
      </p:sp>
      <p:graphicFrame>
        <p:nvGraphicFramePr>
          <p:cNvPr id="9" name="Content Placeholder 8"/>
          <p:cNvGraphicFramePr>
            <a:graphicFrameLocks noGrp="1"/>
          </p:cNvGraphicFramePr>
          <p:nvPr>
            <p:ph sz="quarter" idx="4"/>
          </p:nvPr>
        </p:nvGraphicFramePr>
        <p:xfrm>
          <a:off x="304800" y="2514600"/>
          <a:ext cx="4038600" cy="382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457200"/>
            <a:ext cx="8534400" cy="457200"/>
          </a:xfrm>
        </p:spPr>
        <p:txBody>
          <a:bodyPr>
            <a:noAutofit/>
          </a:bodyPr>
          <a:lstStyle/>
          <a:p>
            <a:r>
              <a:rPr lang="en-US" sz="3600" dirty="0" smtClean="0">
                <a:solidFill>
                  <a:schemeClr val="tx1"/>
                </a:solidFill>
              </a:rPr>
              <a:t>Components of Cohesion</a:t>
            </a:r>
            <a:endParaRPr lang="en-US" sz="3600" dirty="0">
              <a:solidFill>
                <a:schemeClr val="tx1"/>
              </a:solidFill>
            </a:endParaRPr>
          </a:p>
        </p:txBody>
      </p:sp>
      <p:pic>
        <p:nvPicPr>
          <p:cNvPr id="37" name="Picture 9" descr="qtr-150x143"/>
          <p:cNvPicPr>
            <a:picLocks noChangeAspect="1" noChangeArrowheads="1"/>
          </p:cNvPicPr>
          <p:nvPr/>
        </p:nvPicPr>
        <p:blipFill>
          <a:blip r:embed="rId8" cstate="email"/>
          <a:srcRect/>
          <a:stretch>
            <a:fillRect/>
          </a:stretch>
        </p:blipFill>
        <p:spPr bwMode="auto">
          <a:xfrm>
            <a:off x="5257800" y="2743200"/>
            <a:ext cx="3200400" cy="30511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2590800"/>
            <a:ext cx="3630304" cy="3048000"/>
          </a:xfrm>
          <a:prstGeom prst="rect">
            <a:avLst/>
          </a:prstGeom>
          <a:solidFill>
            <a:schemeClr val="bg1"/>
          </a:solidFill>
        </p:spPr>
        <p:txBody>
          <a:bodyPr vert="horz" anchor="t">
            <a:noAutofit/>
          </a:bodyPr>
          <a:lstStyle/>
          <a:p>
            <a:pPr marL="341313" marR="0" lvl="1" indent="-341313" algn="l" defTabSz="914400" rtl="0" eaLnBrk="1" fontAlgn="auto" latinLnBrk="0" hangingPunct="1">
              <a:lnSpc>
                <a:spcPct val="200000"/>
              </a:lnSpc>
              <a:spcBef>
                <a:spcPts val="1200"/>
              </a:spcBef>
              <a:spcAft>
                <a:spcPts val="0"/>
              </a:spcAft>
              <a:buClr>
                <a:schemeClr val="accent2"/>
              </a:buClr>
              <a:buSzPct val="70000"/>
              <a:buFont typeface="Wingdings" pitchFamily="2" charset="2"/>
              <a:buNone/>
              <a:tabLst/>
              <a:defRPr/>
            </a:pPr>
            <a:endParaRPr kumimoji="0" lang="en-US" sz="2400" i="0" u="none" strike="noStrike" kern="1200" cap="none" spc="0" normalizeH="0" baseline="0" noProof="0" dirty="0">
              <a:ln>
                <a:noFill/>
              </a:ln>
              <a:solidFill>
                <a:srgbClr val="1C1C1C"/>
              </a:solidFill>
              <a:effectLst/>
              <a:uLnTx/>
              <a:uFillTx/>
              <a:latin typeface="+mj-lt"/>
              <a:ea typeface="+mn-ea"/>
              <a:cs typeface="+mn-cs"/>
            </a:endParaRPr>
          </a:p>
        </p:txBody>
      </p:sp>
      <p:sp>
        <p:nvSpPr>
          <p:cNvPr id="44" name="Oval 8"/>
          <p:cNvSpPr>
            <a:spLocks noChangeArrowheads="1"/>
          </p:cNvSpPr>
          <p:nvPr/>
        </p:nvSpPr>
        <p:spPr bwMode="auto">
          <a:xfrm>
            <a:off x="4800600" y="33528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45" name="Oval 9"/>
          <p:cNvSpPr>
            <a:spLocks noChangeArrowheads="1"/>
          </p:cNvSpPr>
          <p:nvPr/>
        </p:nvSpPr>
        <p:spPr bwMode="auto">
          <a:xfrm>
            <a:off x="5257800" y="38100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46" name="Oval 10"/>
          <p:cNvSpPr>
            <a:spLocks noChangeArrowheads="1"/>
          </p:cNvSpPr>
          <p:nvPr/>
        </p:nvSpPr>
        <p:spPr bwMode="auto">
          <a:xfrm>
            <a:off x="5562600" y="32766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47" name="Oval 11"/>
          <p:cNvSpPr>
            <a:spLocks noChangeArrowheads="1"/>
          </p:cNvSpPr>
          <p:nvPr/>
        </p:nvSpPr>
        <p:spPr bwMode="auto">
          <a:xfrm>
            <a:off x="4800600" y="41910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48" name="Oval 12"/>
          <p:cNvSpPr>
            <a:spLocks noChangeArrowheads="1"/>
          </p:cNvSpPr>
          <p:nvPr/>
        </p:nvSpPr>
        <p:spPr bwMode="auto">
          <a:xfrm>
            <a:off x="6248400" y="36576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49" name="Oval 13"/>
          <p:cNvSpPr>
            <a:spLocks noChangeArrowheads="1"/>
          </p:cNvSpPr>
          <p:nvPr/>
        </p:nvSpPr>
        <p:spPr bwMode="auto">
          <a:xfrm>
            <a:off x="6019800" y="48006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0" name="Oval 14"/>
          <p:cNvSpPr>
            <a:spLocks noChangeArrowheads="1"/>
          </p:cNvSpPr>
          <p:nvPr/>
        </p:nvSpPr>
        <p:spPr bwMode="auto">
          <a:xfrm>
            <a:off x="5181600" y="46482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1" name="Oval 15"/>
          <p:cNvSpPr>
            <a:spLocks noChangeArrowheads="1"/>
          </p:cNvSpPr>
          <p:nvPr/>
        </p:nvSpPr>
        <p:spPr bwMode="auto">
          <a:xfrm>
            <a:off x="6705600" y="42672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2" name="Oval 16"/>
          <p:cNvSpPr>
            <a:spLocks noChangeArrowheads="1"/>
          </p:cNvSpPr>
          <p:nvPr/>
        </p:nvSpPr>
        <p:spPr bwMode="auto">
          <a:xfrm>
            <a:off x="5943600" y="41148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3" name="Oval 17"/>
          <p:cNvSpPr>
            <a:spLocks noChangeArrowheads="1"/>
          </p:cNvSpPr>
          <p:nvPr/>
        </p:nvSpPr>
        <p:spPr bwMode="auto">
          <a:xfrm>
            <a:off x="7543800" y="41910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4" name="Oval 18"/>
          <p:cNvSpPr>
            <a:spLocks noChangeArrowheads="1"/>
          </p:cNvSpPr>
          <p:nvPr/>
        </p:nvSpPr>
        <p:spPr bwMode="auto">
          <a:xfrm>
            <a:off x="6934200" y="49530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5" name="Oval 19"/>
          <p:cNvSpPr>
            <a:spLocks noChangeArrowheads="1"/>
          </p:cNvSpPr>
          <p:nvPr/>
        </p:nvSpPr>
        <p:spPr bwMode="auto">
          <a:xfrm>
            <a:off x="8229600" y="45720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6" name="Oval 20"/>
          <p:cNvSpPr>
            <a:spLocks noChangeArrowheads="1"/>
          </p:cNvSpPr>
          <p:nvPr/>
        </p:nvSpPr>
        <p:spPr bwMode="auto">
          <a:xfrm>
            <a:off x="8001000" y="52578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7" name="Oval 21"/>
          <p:cNvSpPr>
            <a:spLocks noChangeArrowheads="1"/>
          </p:cNvSpPr>
          <p:nvPr/>
        </p:nvSpPr>
        <p:spPr bwMode="auto">
          <a:xfrm>
            <a:off x="7162800" y="5562600"/>
            <a:ext cx="381000" cy="381000"/>
          </a:xfrm>
          <a:prstGeom prst="ellipse">
            <a:avLst/>
          </a:prstGeom>
          <a:solidFill>
            <a:schemeClr val="tx1">
              <a:lumMod val="50000"/>
              <a:lumOff val="50000"/>
            </a:schemeClr>
          </a:solidFill>
          <a:ln w="9525">
            <a:solidFill>
              <a:schemeClr val="tx1"/>
            </a:solidFill>
            <a:round/>
            <a:headEnd/>
            <a:tailEnd/>
          </a:ln>
          <a:effectLst/>
        </p:spPr>
        <p:txBody>
          <a:bodyPr wrap="none" anchor="ctr"/>
          <a:lstStyle/>
          <a:p>
            <a:endParaRPr lang="en-US"/>
          </a:p>
        </p:txBody>
      </p:sp>
      <p:sp>
        <p:nvSpPr>
          <p:cNvPr id="58" name="Line 22"/>
          <p:cNvSpPr>
            <a:spLocks noChangeShapeType="1"/>
          </p:cNvSpPr>
          <p:nvPr/>
        </p:nvSpPr>
        <p:spPr bwMode="auto">
          <a:xfrm>
            <a:off x="4953000" y="3733800"/>
            <a:ext cx="0" cy="457200"/>
          </a:xfrm>
          <a:prstGeom prst="line">
            <a:avLst/>
          </a:prstGeom>
          <a:noFill/>
          <a:ln w="9525">
            <a:solidFill>
              <a:schemeClr val="tx1"/>
            </a:solidFill>
            <a:round/>
            <a:headEnd/>
            <a:tailEnd type="triangle" w="med" len="med"/>
          </a:ln>
          <a:effectLst/>
        </p:spPr>
        <p:txBody>
          <a:bodyPr/>
          <a:lstStyle/>
          <a:p>
            <a:endParaRPr lang="en-US"/>
          </a:p>
        </p:txBody>
      </p:sp>
      <p:sp>
        <p:nvSpPr>
          <p:cNvPr id="59" name="Line 23"/>
          <p:cNvSpPr>
            <a:spLocks noChangeShapeType="1"/>
          </p:cNvSpPr>
          <p:nvPr/>
        </p:nvSpPr>
        <p:spPr bwMode="auto">
          <a:xfrm flipV="1">
            <a:off x="6172200" y="4495800"/>
            <a:ext cx="0" cy="304800"/>
          </a:xfrm>
          <a:prstGeom prst="line">
            <a:avLst/>
          </a:prstGeom>
          <a:noFill/>
          <a:ln w="9525">
            <a:solidFill>
              <a:schemeClr val="tx1"/>
            </a:solidFill>
            <a:round/>
            <a:headEnd/>
            <a:tailEnd type="triangle" w="med" len="med"/>
          </a:ln>
          <a:effectLst/>
        </p:spPr>
        <p:txBody>
          <a:bodyPr/>
          <a:lstStyle/>
          <a:p>
            <a:endParaRPr lang="en-US"/>
          </a:p>
        </p:txBody>
      </p:sp>
      <p:sp>
        <p:nvSpPr>
          <p:cNvPr id="60" name="Line 24"/>
          <p:cNvSpPr>
            <a:spLocks noChangeShapeType="1"/>
          </p:cNvSpPr>
          <p:nvPr/>
        </p:nvSpPr>
        <p:spPr bwMode="auto">
          <a:xfrm flipV="1">
            <a:off x="5486400" y="4343400"/>
            <a:ext cx="457200" cy="304800"/>
          </a:xfrm>
          <a:prstGeom prst="line">
            <a:avLst/>
          </a:prstGeom>
          <a:noFill/>
          <a:ln w="9525">
            <a:solidFill>
              <a:schemeClr val="tx1"/>
            </a:solidFill>
            <a:round/>
            <a:headEnd/>
            <a:tailEnd type="triangle" w="med" len="med"/>
          </a:ln>
          <a:effectLst/>
        </p:spPr>
        <p:txBody>
          <a:bodyPr/>
          <a:lstStyle/>
          <a:p>
            <a:endParaRPr lang="en-US"/>
          </a:p>
        </p:txBody>
      </p:sp>
      <p:sp>
        <p:nvSpPr>
          <p:cNvPr id="61" name="Line 25"/>
          <p:cNvSpPr>
            <a:spLocks noChangeShapeType="1"/>
          </p:cNvSpPr>
          <p:nvPr/>
        </p:nvSpPr>
        <p:spPr bwMode="auto">
          <a:xfrm flipH="1" flipV="1">
            <a:off x="5105400" y="3657600"/>
            <a:ext cx="228600" cy="152400"/>
          </a:xfrm>
          <a:prstGeom prst="line">
            <a:avLst/>
          </a:prstGeom>
          <a:noFill/>
          <a:ln w="9525">
            <a:solidFill>
              <a:schemeClr val="tx1"/>
            </a:solidFill>
            <a:round/>
            <a:headEnd/>
            <a:tailEnd type="triangle" w="med" len="med"/>
          </a:ln>
          <a:effectLst/>
        </p:spPr>
        <p:txBody>
          <a:bodyPr/>
          <a:lstStyle/>
          <a:p>
            <a:endParaRPr lang="en-US"/>
          </a:p>
        </p:txBody>
      </p:sp>
      <p:sp>
        <p:nvSpPr>
          <p:cNvPr id="62" name="Line 26"/>
          <p:cNvSpPr>
            <a:spLocks noChangeShapeType="1"/>
          </p:cNvSpPr>
          <p:nvPr/>
        </p:nvSpPr>
        <p:spPr bwMode="auto">
          <a:xfrm flipH="1">
            <a:off x="5181600" y="3429000"/>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63" name="Line 27"/>
          <p:cNvSpPr>
            <a:spLocks noChangeShapeType="1"/>
          </p:cNvSpPr>
          <p:nvPr/>
        </p:nvSpPr>
        <p:spPr bwMode="auto">
          <a:xfrm flipH="1">
            <a:off x="5638800" y="38100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64" name="Line 28"/>
          <p:cNvSpPr>
            <a:spLocks noChangeShapeType="1"/>
          </p:cNvSpPr>
          <p:nvPr/>
        </p:nvSpPr>
        <p:spPr bwMode="auto">
          <a:xfrm>
            <a:off x="6324600" y="4343400"/>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65" name="Line 29"/>
          <p:cNvSpPr>
            <a:spLocks noChangeShapeType="1"/>
          </p:cNvSpPr>
          <p:nvPr/>
        </p:nvSpPr>
        <p:spPr bwMode="auto">
          <a:xfrm>
            <a:off x="7924800" y="44196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66" name="Line 30"/>
          <p:cNvSpPr>
            <a:spLocks noChangeShapeType="1"/>
          </p:cNvSpPr>
          <p:nvPr/>
        </p:nvSpPr>
        <p:spPr bwMode="auto">
          <a:xfrm flipH="1">
            <a:off x="8229600" y="49530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67" name="Line 31"/>
          <p:cNvSpPr>
            <a:spLocks noChangeShapeType="1"/>
          </p:cNvSpPr>
          <p:nvPr/>
        </p:nvSpPr>
        <p:spPr bwMode="auto">
          <a:xfrm flipH="1" flipV="1">
            <a:off x="7239000" y="52578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68" name="Line 32"/>
          <p:cNvSpPr>
            <a:spLocks noChangeShapeType="1"/>
          </p:cNvSpPr>
          <p:nvPr/>
        </p:nvSpPr>
        <p:spPr bwMode="auto">
          <a:xfrm flipV="1">
            <a:off x="7543800" y="5562600"/>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69" name="Line 33"/>
          <p:cNvSpPr>
            <a:spLocks noChangeShapeType="1"/>
          </p:cNvSpPr>
          <p:nvPr/>
        </p:nvSpPr>
        <p:spPr bwMode="auto">
          <a:xfrm flipH="1" flipV="1">
            <a:off x="6934200" y="4648200"/>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79" name="TextBox 78"/>
          <p:cNvSpPr txBox="1"/>
          <p:nvPr/>
        </p:nvSpPr>
        <p:spPr>
          <a:xfrm>
            <a:off x="533400" y="27432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Interpersonal attraction</a:t>
            </a:r>
            <a:endParaRPr lang="en-US" dirty="0" smtClean="0">
              <a:solidFill>
                <a:schemeClr val="bg1"/>
              </a:solidFill>
            </a:endParaRPr>
          </a:p>
        </p:txBody>
      </p:sp>
      <p:sp>
        <p:nvSpPr>
          <p:cNvPr id="84" name="Title 83"/>
          <p:cNvSpPr>
            <a:spLocks noGrp="1"/>
          </p:cNvSpPr>
          <p:nvPr>
            <p:ph type="title"/>
          </p:nvPr>
        </p:nvSpPr>
        <p:spPr/>
        <p:txBody>
          <a:bodyPr/>
          <a:lstStyle/>
          <a:p>
            <a:r>
              <a:rPr lang="en-US" dirty="0" smtClean="0"/>
              <a:t>Antecedents of </a:t>
            </a:r>
            <a:br>
              <a:rPr lang="en-US" dirty="0" smtClean="0"/>
            </a:br>
            <a:r>
              <a:rPr lang="en-US" dirty="0" smtClean="0"/>
              <a:t>Cohesion</a:t>
            </a:r>
            <a:endParaRPr lang="en-US" dirty="0"/>
          </a:p>
        </p:txBody>
      </p:sp>
      <p:sp>
        <p:nvSpPr>
          <p:cNvPr id="102" name="TextBox 101"/>
          <p:cNvSpPr txBox="1"/>
          <p:nvPr/>
        </p:nvSpPr>
        <p:spPr>
          <a:xfrm>
            <a:off x="533400" y="32766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Stability of membership</a:t>
            </a:r>
            <a:endParaRPr lang="en-US" dirty="0" smtClean="0">
              <a:solidFill>
                <a:schemeClr val="bg1"/>
              </a:solidFill>
            </a:endParaRPr>
          </a:p>
        </p:txBody>
      </p:sp>
      <p:sp>
        <p:nvSpPr>
          <p:cNvPr id="103" name="TextBox 102"/>
          <p:cNvSpPr txBox="1"/>
          <p:nvPr/>
        </p:nvSpPr>
        <p:spPr>
          <a:xfrm>
            <a:off x="533400" y="38100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Group size</a:t>
            </a:r>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360"/>
                                          </p:val>
                                        </p:tav>
                                        <p:tav tm="100000">
                                          <p:val>
                                            <p:fltVal val="0"/>
                                          </p:val>
                                        </p:tav>
                                      </p:tavLst>
                                    </p:anim>
                                    <p:animEffect transition="in" filter="fade">
                                      <p:cBhvr>
                                        <p:cTn id="10" dur="500"/>
                                        <p:tgtEl>
                                          <p:spTgt spid="4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 calcmode="lin" valueType="num">
                                      <p:cBhvr>
                                        <p:cTn id="15" dur="500" fill="hold"/>
                                        <p:tgtEl>
                                          <p:spTgt spid="45"/>
                                        </p:tgtEl>
                                        <p:attrNameLst>
                                          <p:attrName>style.rotation</p:attrName>
                                        </p:attrNameLst>
                                      </p:cBhvr>
                                      <p:tavLst>
                                        <p:tav tm="0">
                                          <p:val>
                                            <p:fltVal val="360"/>
                                          </p:val>
                                        </p:tav>
                                        <p:tav tm="100000">
                                          <p:val>
                                            <p:fltVal val="0"/>
                                          </p:val>
                                        </p:tav>
                                      </p:tavLst>
                                    </p:anim>
                                    <p:animEffect transition="in" filter="fade">
                                      <p:cBhvr>
                                        <p:cTn id="16" dur="500"/>
                                        <p:tgtEl>
                                          <p:spTgt spid="4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 calcmode="lin" valueType="num">
                                      <p:cBhvr>
                                        <p:cTn id="21" dur="500" fill="hold"/>
                                        <p:tgtEl>
                                          <p:spTgt spid="46"/>
                                        </p:tgtEl>
                                        <p:attrNameLst>
                                          <p:attrName>style.rotation</p:attrName>
                                        </p:attrNameLst>
                                      </p:cBhvr>
                                      <p:tavLst>
                                        <p:tav tm="0">
                                          <p:val>
                                            <p:fltVal val="360"/>
                                          </p:val>
                                        </p:tav>
                                        <p:tav tm="100000">
                                          <p:val>
                                            <p:fltVal val="0"/>
                                          </p:val>
                                        </p:tav>
                                      </p:tavLst>
                                    </p:anim>
                                    <p:animEffect transition="in" filter="fade">
                                      <p:cBhvr>
                                        <p:cTn id="22" dur="500"/>
                                        <p:tgtEl>
                                          <p:spTgt spid="4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 calcmode="lin" valueType="num">
                                      <p:cBhvr>
                                        <p:cTn id="27" dur="500" fill="hold"/>
                                        <p:tgtEl>
                                          <p:spTgt spid="47"/>
                                        </p:tgtEl>
                                        <p:attrNameLst>
                                          <p:attrName>style.rotation</p:attrName>
                                        </p:attrNameLst>
                                      </p:cBhvr>
                                      <p:tavLst>
                                        <p:tav tm="0">
                                          <p:val>
                                            <p:fltVal val="360"/>
                                          </p:val>
                                        </p:tav>
                                        <p:tav tm="100000">
                                          <p:val>
                                            <p:fltVal val="0"/>
                                          </p:val>
                                        </p:tav>
                                      </p:tavLst>
                                    </p:anim>
                                    <p:animEffect transition="in" filter="fade">
                                      <p:cBhvr>
                                        <p:cTn id="28" dur="500"/>
                                        <p:tgtEl>
                                          <p:spTgt spid="4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 calcmode="lin" valueType="num">
                                      <p:cBhvr>
                                        <p:cTn id="33" dur="500" fill="hold"/>
                                        <p:tgtEl>
                                          <p:spTgt spid="48"/>
                                        </p:tgtEl>
                                        <p:attrNameLst>
                                          <p:attrName>style.rotation</p:attrName>
                                        </p:attrNameLst>
                                      </p:cBhvr>
                                      <p:tavLst>
                                        <p:tav tm="0">
                                          <p:val>
                                            <p:fltVal val="360"/>
                                          </p:val>
                                        </p:tav>
                                        <p:tav tm="100000">
                                          <p:val>
                                            <p:fltVal val="0"/>
                                          </p:val>
                                        </p:tav>
                                      </p:tavLst>
                                    </p:anim>
                                    <p:animEffect transition="in" filter="fade">
                                      <p:cBhvr>
                                        <p:cTn id="34" dur="500"/>
                                        <p:tgtEl>
                                          <p:spTgt spid="4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 calcmode="lin" valueType="num">
                                      <p:cBhvr>
                                        <p:cTn id="39" dur="500" fill="hold"/>
                                        <p:tgtEl>
                                          <p:spTgt spid="49"/>
                                        </p:tgtEl>
                                        <p:attrNameLst>
                                          <p:attrName>style.rotation</p:attrName>
                                        </p:attrNameLst>
                                      </p:cBhvr>
                                      <p:tavLst>
                                        <p:tav tm="0">
                                          <p:val>
                                            <p:fltVal val="360"/>
                                          </p:val>
                                        </p:tav>
                                        <p:tav tm="100000">
                                          <p:val>
                                            <p:fltVal val="0"/>
                                          </p:val>
                                        </p:tav>
                                      </p:tavLst>
                                    </p:anim>
                                    <p:animEffect transition="in" filter="fade">
                                      <p:cBhvr>
                                        <p:cTn id="40" dur="500"/>
                                        <p:tgtEl>
                                          <p:spTgt spid="4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 calcmode="lin" valueType="num">
                                      <p:cBhvr>
                                        <p:cTn id="45" dur="500" fill="hold"/>
                                        <p:tgtEl>
                                          <p:spTgt spid="50"/>
                                        </p:tgtEl>
                                        <p:attrNameLst>
                                          <p:attrName>style.rotation</p:attrName>
                                        </p:attrNameLst>
                                      </p:cBhvr>
                                      <p:tavLst>
                                        <p:tav tm="0">
                                          <p:val>
                                            <p:fltVal val="360"/>
                                          </p:val>
                                        </p:tav>
                                        <p:tav tm="100000">
                                          <p:val>
                                            <p:fltVal val="0"/>
                                          </p:val>
                                        </p:tav>
                                      </p:tavLst>
                                    </p:anim>
                                    <p:animEffect transition="in" filter="fade">
                                      <p:cBhvr>
                                        <p:cTn id="46" dur="500"/>
                                        <p:tgtEl>
                                          <p:spTgt spid="50"/>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 calcmode="lin" valueType="num">
                                      <p:cBhvr>
                                        <p:cTn id="51" dur="500" fill="hold"/>
                                        <p:tgtEl>
                                          <p:spTgt spid="51"/>
                                        </p:tgtEl>
                                        <p:attrNameLst>
                                          <p:attrName>style.rotation</p:attrName>
                                        </p:attrNameLst>
                                      </p:cBhvr>
                                      <p:tavLst>
                                        <p:tav tm="0">
                                          <p:val>
                                            <p:fltVal val="360"/>
                                          </p:val>
                                        </p:tav>
                                        <p:tav tm="100000">
                                          <p:val>
                                            <p:fltVal val="0"/>
                                          </p:val>
                                        </p:tav>
                                      </p:tavLst>
                                    </p:anim>
                                    <p:animEffect transition="in" filter="fade">
                                      <p:cBhvr>
                                        <p:cTn id="52" dur="500"/>
                                        <p:tgtEl>
                                          <p:spTgt spid="51"/>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 calcmode="lin" valueType="num">
                                      <p:cBhvr>
                                        <p:cTn id="63" dur="500" fill="hold"/>
                                        <p:tgtEl>
                                          <p:spTgt spid="53"/>
                                        </p:tgtEl>
                                        <p:attrNameLst>
                                          <p:attrName>style.rotation</p:attrName>
                                        </p:attrNameLst>
                                      </p:cBhvr>
                                      <p:tavLst>
                                        <p:tav tm="0">
                                          <p:val>
                                            <p:fltVal val="360"/>
                                          </p:val>
                                        </p:tav>
                                        <p:tav tm="100000">
                                          <p:val>
                                            <p:fltVal val="0"/>
                                          </p:val>
                                        </p:tav>
                                      </p:tavLst>
                                    </p:anim>
                                    <p:animEffect transition="in" filter="fade">
                                      <p:cBhvr>
                                        <p:cTn id="64" dur="500"/>
                                        <p:tgtEl>
                                          <p:spTgt spid="53"/>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 calcmode="lin" valueType="num">
                                      <p:cBhvr>
                                        <p:cTn id="69" dur="500" fill="hold"/>
                                        <p:tgtEl>
                                          <p:spTgt spid="54"/>
                                        </p:tgtEl>
                                        <p:attrNameLst>
                                          <p:attrName>style.rotation</p:attrName>
                                        </p:attrNameLst>
                                      </p:cBhvr>
                                      <p:tavLst>
                                        <p:tav tm="0">
                                          <p:val>
                                            <p:fltVal val="360"/>
                                          </p:val>
                                        </p:tav>
                                        <p:tav tm="100000">
                                          <p:val>
                                            <p:fltVal val="0"/>
                                          </p:val>
                                        </p:tav>
                                      </p:tavLst>
                                    </p:anim>
                                    <p:animEffect transition="in" filter="fade">
                                      <p:cBhvr>
                                        <p:cTn id="70" dur="500"/>
                                        <p:tgtEl>
                                          <p:spTgt spid="5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fill="hold"/>
                                        <p:tgtEl>
                                          <p:spTgt spid="55"/>
                                        </p:tgtEl>
                                        <p:attrNameLst>
                                          <p:attrName>ppt_w</p:attrName>
                                        </p:attrNameLst>
                                      </p:cBhvr>
                                      <p:tavLst>
                                        <p:tav tm="0">
                                          <p:val>
                                            <p:fltVal val="0"/>
                                          </p:val>
                                        </p:tav>
                                        <p:tav tm="100000">
                                          <p:val>
                                            <p:strVal val="#ppt_w"/>
                                          </p:val>
                                        </p:tav>
                                      </p:tavLst>
                                    </p:anim>
                                    <p:anim calcmode="lin" valueType="num">
                                      <p:cBhvr>
                                        <p:cTn id="74" dur="500" fill="hold"/>
                                        <p:tgtEl>
                                          <p:spTgt spid="55"/>
                                        </p:tgtEl>
                                        <p:attrNameLst>
                                          <p:attrName>ppt_h</p:attrName>
                                        </p:attrNameLst>
                                      </p:cBhvr>
                                      <p:tavLst>
                                        <p:tav tm="0">
                                          <p:val>
                                            <p:fltVal val="0"/>
                                          </p:val>
                                        </p:tav>
                                        <p:tav tm="100000">
                                          <p:val>
                                            <p:strVal val="#ppt_h"/>
                                          </p:val>
                                        </p:tav>
                                      </p:tavLst>
                                    </p:anim>
                                    <p:anim calcmode="lin" valueType="num">
                                      <p:cBhvr>
                                        <p:cTn id="75" dur="500" fill="hold"/>
                                        <p:tgtEl>
                                          <p:spTgt spid="55"/>
                                        </p:tgtEl>
                                        <p:attrNameLst>
                                          <p:attrName>style.rotation</p:attrName>
                                        </p:attrNameLst>
                                      </p:cBhvr>
                                      <p:tavLst>
                                        <p:tav tm="0">
                                          <p:val>
                                            <p:fltVal val="360"/>
                                          </p:val>
                                        </p:tav>
                                        <p:tav tm="100000">
                                          <p:val>
                                            <p:fltVal val="0"/>
                                          </p:val>
                                        </p:tav>
                                      </p:tavLst>
                                    </p:anim>
                                    <p:animEffect transition="in" filter="fade">
                                      <p:cBhvr>
                                        <p:cTn id="76" dur="500"/>
                                        <p:tgtEl>
                                          <p:spTgt spid="55"/>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anim calcmode="lin" valueType="num">
                                      <p:cBhvr>
                                        <p:cTn id="81" dur="500" fill="hold"/>
                                        <p:tgtEl>
                                          <p:spTgt spid="56"/>
                                        </p:tgtEl>
                                        <p:attrNameLst>
                                          <p:attrName>style.rotation</p:attrName>
                                        </p:attrNameLst>
                                      </p:cBhvr>
                                      <p:tavLst>
                                        <p:tav tm="0">
                                          <p:val>
                                            <p:fltVal val="360"/>
                                          </p:val>
                                        </p:tav>
                                        <p:tav tm="100000">
                                          <p:val>
                                            <p:fltVal val="0"/>
                                          </p:val>
                                        </p:tav>
                                      </p:tavLst>
                                    </p:anim>
                                    <p:animEffect transition="in" filter="fade">
                                      <p:cBhvr>
                                        <p:cTn id="82" dur="500"/>
                                        <p:tgtEl>
                                          <p:spTgt spid="56"/>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fltVal val="0"/>
                                          </p:val>
                                        </p:tav>
                                        <p:tav tm="100000">
                                          <p:val>
                                            <p:strVal val="#ppt_w"/>
                                          </p:val>
                                        </p:tav>
                                      </p:tavLst>
                                    </p:anim>
                                    <p:anim calcmode="lin" valueType="num">
                                      <p:cBhvr>
                                        <p:cTn id="86" dur="500" fill="hold"/>
                                        <p:tgtEl>
                                          <p:spTgt spid="57"/>
                                        </p:tgtEl>
                                        <p:attrNameLst>
                                          <p:attrName>ppt_h</p:attrName>
                                        </p:attrNameLst>
                                      </p:cBhvr>
                                      <p:tavLst>
                                        <p:tav tm="0">
                                          <p:val>
                                            <p:fltVal val="0"/>
                                          </p:val>
                                        </p:tav>
                                        <p:tav tm="100000">
                                          <p:val>
                                            <p:strVal val="#ppt_h"/>
                                          </p:val>
                                        </p:tav>
                                      </p:tavLst>
                                    </p:anim>
                                    <p:anim calcmode="lin" valueType="num">
                                      <p:cBhvr>
                                        <p:cTn id="87" dur="500" fill="hold"/>
                                        <p:tgtEl>
                                          <p:spTgt spid="57"/>
                                        </p:tgtEl>
                                        <p:attrNameLst>
                                          <p:attrName>style.rotation</p:attrName>
                                        </p:attrNameLst>
                                      </p:cBhvr>
                                      <p:tavLst>
                                        <p:tav tm="0">
                                          <p:val>
                                            <p:fltVal val="360"/>
                                          </p:val>
                                        </p:tav>
                                        <p:tav tm="100000">
                                          <p:val>
                                            <p:fltVal val="0"/>
                                          </p:val>
                                        </p:tav>
                                      </p:tavLst>
                                    </p:anim>
                                    <p:animEffect transition="in" filter="fade">
                                      <p:cBhvr>
                                        <p:cTn id="88" dur="500"/>
                                        <p:tgtEl>
                                          <p:spTgt spid="57"/>
                                        </p:tgtEl>
                                      </p:cBhvr>
                                    </p:animEffect>
                                  </p:childTnLst>
                                </p:cTn>
                              </p:par>
                            </p:childTnLst>
                          </p:cTn>
                        </p:par>
                        <p:par>
                          <p:cTn id="89" fill="hold">
                            <p:stCondLst>
                              <p:cond delay="500"/>
                            </p:stCondLst>
                            <p:childTnLst>
                              <p:par>
                                <p:cTn id="90" presetID="49" presetClass="entr" presetSubtype="0" decel="100000"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 calcmode="lin" valueType="num">
                                      <p:cBhvr>
                                        <p:cTn id="94" dur="500" fill="hold"/>
                                        <p:tgtEl>
                                          <p:spTgt spid="58"/>
                                        </p:tgtEl>
                                        <p:attrNameLst>
                                          <p:attrName>style.rotation</p:attrName>
                                        </p:attrNameLst>
                                      </p:cBhvr>
                                      <p:tavLst>
                                        <p:tav tm="0">
                                          <p:val>
                                            <p:fltVal val="360"/>
                                          </p:val>
                                        </p:tav>
                                        <p:tav tm="100000">
                                          <p:val>
                                            <p:fltVal val="0"/>
                                          </p:val>
                                        </p:tav>
                                      </p:tavLst>
                                    </p:anim>
                                    <p:animEffect transition="in" filter="fade">
                                      <p:cBhvr>
                                        <p:cTn id="95" dur="500"/>
                                        <p:tgtEl>
                                          <p:spTgt spid="58"/>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 calcmode="lin" valueType="num">
                                      <p:cBhvr>
                                        <p:cTn id="98" dur="500" fill="hold"/>
                                        <p:tgtEl>
                                          <p:spTgt spid="59"/>
                                        </p:tgtEl>
                                        <p:attrNameLst>
                                          <p:attrName>ppt_w</p:attrName>
                                        </p:attrNameLst>
                                      </p:cBhvr>
                                      <p:tavLst>
                                        <p:tav tm="0">
                                          <p:val>
                                            <p:fltVal val="0"/>
                                          </p:val>
                                        </p:tav>
                                        <p:tav tm="100000">
                                          <p:val>
                                            <p:strVal val="#ppt_w"/>
                                          </p:val>
                                        </p:tav>
                                      </p:tavLst>
                                    </p:anim>
                                    <p:anim calcmode="lin" valueType="num">
                                      <p:cBhvr>
                                        <p:cTn id="99" dur="500" fill="hold"/>
                                        <p:tgtEl>
                                          <p:spTgt spid="59"/>
                                        </p:tgtEl>
                                        <p:attrNameLst>
                                          <p:attrName>ppt_h</p:attrName>
                                        </p:attrNameLst>
                                      </p:cBhvr>
                                      <p:tavLst>
                                        <p:tav tm="0">
                                          <p:val>
                                            <p:fltVal val="0"/>
                                          </p:val>
                                        </p:tav>
                                        <p:tav tm="100000">
                                          <p:val>
                                            <p:strVal val="#ppt_h"/>
                                          </p:val>
                                        </p:tav>
                                      </p:tavLst>
                                    </p:anim>
                                    <p:anim calcmode="lin" valueType="num">
                                      <p:cBhvr>
                                        <p:cTn id="100" dur="500" fill="hold"/>
                                        <p:tgtEl>
                                          <p:spTgt spid="59"/>
                                        </p:tgtEl>
                                        <p:attrNameLst>
                                          <p:attrName>style.rotation</p:attrName>
                                        </p:attrNameLst>
                                      </p:cBhvr>
                                      <p:tavLst>
                                        <p:tav tm="0">
                                          <p:val>
                                            <p:fltVal val="360"/>
                                          </p:val>
                                        </p:tav>
                                        <p:tav tm="100000">
                                          <p:val>
                                            <p:fltVal val="0"/>
                                          </p:val>
                                        </p:tav>
                                      </p:tavLst>
                                    </p:anim>
                                    <p:animEffect transition="in" filter="fade">
                                      <p:cBhvr>
                                        <p:cTn id="101" dur="500"/>
                                        <p:tgtEl>
                                          <p:spTgt spid="59"/>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 calcmode="lin" valueType="num">
                                      <p:cBhvr>
                                        <p:cTn id="106" dur="500" fill="hold"/>
                                        <p:tgtEl>
                                          <p:spTgt spid="60"/>
                                        </p:tgtEl>
                                        <p:attrNameLst>
                                          <p:attrName>style.rotation</p:attrName>
                                        </p:attrNameLst>
                                      </p:cBhvr>
                                      <p:tavLst>
                                        <p:tav tm="0">
                                          <p:val>
                                            <p:fltVal val="360"/>
                                          </p:val>
                                        </p:tav>
                                        <p:tav tm="100000">
                                          <p:val>
                                            <p:fltVal val="0"/>
                                          </p:val>
                                        </p:tav>
                                      </p:tavLst>
                                    </p:anim>
                                    <p:animEffect transition="in" filter="fade">
                                      <p:cBhvr>
                                        <p:cTn id="107" dur="500"/>
                                        <p:tgtEl>
                                          <p:spTgt spid="60"/>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 calcmode="lin" valueType="num">
                                      <p:cBhvr>
                                        <p:cTn id="112" dur="500" fill="hold"/>
                                        <p:tgtEl>
                                          <p:spTgt spid="61"/>
                                        </p:tgtEl>
                                        <p:attrNameLst>
                                          <p:attrName>style.rotation</p:attrName>
                                        </p:attrNameLst>
                                      </p:cBhvr>
                                      <p:tavLst>
                                        <p:tav tm="0">
                                          <p:val>
                                            <p:fltVal val="360"/>
                                          </p:val>
                                        </p:tav>
                                        <p:tav tm="100000">
                                          <p:val>
                                            <p:fltVal val="0"/>
                                          </p:val>
                                        </p:tav>
                                      </p:tavLst>
                                    </p:anim>
                                    <p:animEffect transition="in" filter="fade">
                                      <p:cBhvr>
                                        <p:cTn id="113" dur="500"/>
                                        <p:tgtEl>
                                          <p:spTgt spid="61"/>
                                        </p:tgtEl>
                                      </p:cBhvr>
                                    </p:animEffect>
                                  </p:childTnLst>
                                </p:cTn>
                              </p:par>
                              <p:par>
                                <p:cTn id="114" presetID="49" presetClass="entr" presetSubtype="0" decel="100000"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 calcmode="lin" valueType="num">
                                      <p:cBhvr>
                                        <p:cTn id="118" dur="500" fill="hold"/>
                                        <p:tgtEl>
                                          <p:spTgt spid="62"/>
                                        </p:tgtEl>
                                        <p:attrNameLst>
                                          <p:attrName>style.rotation</p:attrName>
                                        </p:attrNameLst>
                                      </p:cBhvr>
                                      <p:tavLst>
                                        <p:tav tm="0">
                                          <p:val>
                                            <p:fltVal val="360"/>
                                          </p:val>
                                        </p:tav>
                                        <p:tav tm="100000">
                                          <p:val>
                                            <p:fltVal val="0"/>
                                          </p:val>
                                        </p:tav>
                                      </p:tavLst>
                                    </p:anim>
                                    <p:animEffect transition="in" filter="fade">
                                      <p:cBhvr>
                                        <p:cTn id="119" dur="500"/>
                                        <p:tgtEl>
                                          <p:spTgt spid="62"/>
                                        </p:tgtEl>
                                      </p:cBhvr>
                                    </p:animEffect>
                                  </p:childTnLst>
                                </p:cTn>
                              </p:par>
                              <p:par>
                                <p:cTn id="120" presetID="49" presetClass="entr" presetSubtype="0" decel="100000" fill="hold" grpId="0" nodeType="withEffect">
                                  <p:stCondLst>
                                    <p:cond delay="0"/>
                                  </p:stCondLst>
                                  <p:childTnLst>
                                    <p:set>
                                      <p:cBhvr>
                                        <p:cTn id="121" dur="1" fill="hold">
                                          <p:stCondLst>
                                            <p:cond delay="0"/>
                                          </p:stCondLst>
                                        </p:cTn>
                                        <p:tgtEl>
                                          <p:spTgt spid="63"/>
                                        </p:tgtEl>
                                        <p:attrNameLst>
                                          <p:attrName>style.visibility</p:attrName>
                                        </p:attrNameLst>
                                      </p:cBhvr>
                                      <p:to>
                                        <p:strVal val="visible"/>
                                      </p:to>
                                    </p:set>
                                    <p:anim calcmode="lin" valueType="num">
                                      <p:cBhvr>
                                        <p:cTn id="122" dur="500" fill="hold"/>
                                        <p:tgtEl>
                                          <p:spTgt spid="63"/>
                                        </p:tgtEl>
                                        <p:attrNameLst>
                                          <p:attrName>ppt_w</p:attrName>
                                        </p:attrNameLst>
                                      </p:cBhvr>
                                      <p:tavLst>
                                        <p:tav tm="0">
                                          <p:val>
                                            <p:fltVal val="0"/>
                                          </p:val>
                                        </p:tav>
                                        <p:tav tm="100000">
                                          <p:val>
                                            <p:strVal val="#ppt_w"/>
                                          </p:val>
                                        </p:tav>
                                      </p:tavLst>
                                    </p:anim>
                                    <p:anim calcmode="lin" valueType="num">
                                      <p:cBhvr>
                                        <p:cTn id="123" dur="500" fill="hold"/>
                                        <p:tgtEl>
                                          <p:spTgt spid="63"/>
                                        </p:tgtEl>
                                        <p:attrNameLst>
                                          <p:attrName>ppt_h</p:attrName>
                                        </p:attrNameLst>
                                      </p:cBhvr>
                                      <p:tavLst>
                                        <p:tav tm="0">
                                          <p:val>
                                            <p:fltVal val="0"/>
                                          </p:val>
                                        </p:tav>
                                        <p:tav tm="100000">
                                          <p:val>
                                            <p:strVal val="#ppt_h"/>
                                          </p:val>
                                        </p:tav>
                                      </p:tavLst>
                                    </p:anim>
                                    <p:anim calcmode="lin" valueType="num">
                                      <p:cBhvr>
                                        <p:cTn id="124" dur="500" fill="hold"/>
                                        <p:tgtEl>
                                          <p:spTgt spid="63"/>
                                        </p:tgtEl>
                                        <p:attrNameLst>
                                          <p:attrName>style.rotation</p:attrName>
                                        </p:attrNameLst>
                                      </p:cBhvr>
                                      <p:tavLst>
                                        <p:tav tm="0">
                                          <p:val>
                                            <p:fltVal val="360"/>
                                          </p:val>
                                        </p:tav>
                                        <p:tav tm="100000">
                                          <p:val>
                                            <p:fltVal val="0"/>
                                          </p:val>
                                        </p:tav>
                                      </p:tavLst>
                                    </p:anim>
                                    <p:animEffect transition="in" filter="fade">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2743200"/>
            <a:ext cx="3630304" cy="3048000"/>
          </a:xfrm>
          <a:prstGeom prst="rect">
            <a:avLst/>
          </a:prstGeom>
          <a:solidFill>
            <a:schemeClr val="bg1"/>
          </a:solidFill>
        </p:spPr>
        <p:txBody>
          <a:bodyPr vert="horz" anchor="t">
            <a:noAutofit/>
          </a:bodyPr>
          <a:lstStyle/>
          <a:p>
            <a:pPr marL="341313" marR="0" lvl="1" indent="-341313" algn="l" defTabSz="914400" rtl="0" eaLnBrk="1" fontAlgn="auto" latinLnBrk="0" hangingPunct="1">
              <a:lnSpc>
                <a:spcPct val="200000"/>
              </a:lnSpc>
              <a:spcBef>
                <a:spcPts val="1200"/>
              </a:spcBef>
              <a:spcAft>
                <a:spcPts val="0"/>
              </a:spcAft>
              <a:buClr>
                <a:schemeClr val="accent2"/>
              </a:buClr>
              <a:buSzPct val="70000"/>
              <a:buFont typeface="Wingdings" pitchFamily="2" charset="2"/>
              <a:buNone/>
              <a:tabLst/>
              <a:defRPr/>
            </a:pPr>
            <a:endParaRPr kumimoji="0" lang="en-US" sz="2400" i="0" u="none" strike="noStrike" kern="1200" cap="none" spc="0" normalizeH="0" baseline="0" noProof="0" dirty="0">
              <a:ln>
                <a:noFill/>
              </a:ln>
              <a:solidFill>
                <a:srgbClr val="1C1C1C"/>
              </a:solidFill>
              <a:effectLst/>
              <a:uLnTx/>
              <a:uFillTx/>
              <a:latin typeface="+mj-lt"/>
              <a:ea typeface="+mn-ea"/>
              <a:cs typeface="+mn-cs"/>
            </a:endParaRPr>
          </a:p>
        </p:txBody>
      </p:sp>
      <p:sp>
        <p:nvSpPr>
          <p:cNvPr id="79" name="TextBox 78"/>
          <p:cNvSpPr txBox="1"/>
          <p:nvPr/>
        </p:nvSpPr>
        <p:spPr>
          <a:xfrm>
            <a:off x="533400" y="27432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Interpersonal attraction</a:t>
            </a:r>
            <a:endParaRPr lang="en-US" dirty="0" smtClean="0">
              <a:solidFill>
                <a:schemeClr val="bg1"/>
              </a:solidFill>
            </a:endParaRPr>
          </a:p>
        </p:txBody>
      </p:sp>
      <p:sp>
        <p:nvSpPr>
          <p:cNvPr id="80" name="TextBox 79"/>
          <p:cNvSpPr txBox="1"/>
          <p:nvPr/>
        </p:nvSpPr>
        <p:spPr>
          <a:xfrm>
            <a:off x="533400" y="43434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Structural features</a:t>
            </a:r>
            <a:endParaRPr lang="en-US" dirty="0" smtClean="0">
              <a:solidFill>
                <a:schemeClr val="bg1"/>
              </a:solidFill>
            </a:endParaRPr>
          </a:p>
        </p:txBody>
      </p:sp>
      <p:sp>
        <p:nvSpPr>
          <p:cNvPr id="84" name="Title 83"/>
          <p:cNvSpPr>
            <a:spLocks noGrp="1"/>
          </p:cNvSpPr>
          <p:nvPr>
            <p:ph type="title"/>
          </p:nvPr>
        </p:nvSpPr>
        <p:spPr/>
        <p:txBody>
          <a:bodyPr/>
          <a:lstStyle/>
          <a:p>
            <a:r>
              <a:rPr lang="en-US" dirty="0" smtClean="0"/>
              <a:t>Antecedents of </a:t>
            </a:r>
            <a:br>
              <a:rPr lang="en-US" dirty="0" smtClean="0"/>
            </a:br>
            <a:r>
              <a:rPr lang="en-US" dirty="0" smtClean="0"/>
              <a:t>Cohesion</a:t>
            </a:r>
            <a:endParaRPr lang="en-US" dirty="0"/>
          </a:p>
        </p:txBody>
      </p:sp>
      <p:sp>
        <p:nvSpPr>
          <p:cNvPr id="102" name="TextBox 101"/>
          <p:cNvSpPr txBox="1"/>
          <p:nvPr/>
        </p:nvSpPr>
        <p:spPr>
          <a:xfrm>
            <a:off x="533400" y="32766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Stability of membership</a:t>
            </a:r>
            <a:endParaRPr lang="en-US" dirty="0" smtClean="0">
              <a:solidFill>
                <a:schemeClr val="bg1"/>
              </a:solidFill>
            </a:endParaRPr>
          </a:p>
        </p:txBody>
      </p:sp>
      <p:sp>
        <p:nvSpPr>
          <p:cNvPr id="103" name="TextBox 102"/>
          <p:cNvSpPr txBox="1"/>
          <p:nvPr/>
        </p:nvSpPr>
        <p:spPr>
          <a:xfrm>
            <a:off x="533400" y="38100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Group size</a:t>
            </a:r>
            <a:endParaRPr lang="en-US" dirty="0" smtClean="0">
              <a:solidFill>
                <a:schemeClr val="bg1"/>
              </a:solidFill>
            </a:endParaRPr>
          </a:p>
        </p:txBody>
      </p:sp>
      <p:sp>
        <p:nvSpPr>
          <p:cNvPr id="104" name="TextBox 103"/>
          <p:cNvSpPr txBox="1"/>
          <p:nvPr/>
        </p:nvSpPr>
        <p:spPr>
          <a:xfrm>
            <a:off x="533400" y="4876800"/>
            <a:ext cx="2971800" cy="369332"/>
          </a:xfrm>
          <a:prstGeom prst="rect">
            <a:avLst/>
          </a:prstGeom>
          <a:solidFill>
            <a:schemeClr val="tx2">
              <a:lumMod val="75000"/>
            </a:schemeClr>
          </a:solidFill>
        </p:spPr>
        <p:txBody>
          <a:bodyPr wrap="square" rtlCol="0">
            <a:spAutoFit/>
          </a:bodyPr>
          <a:lstStyle/>
          <a:p>
            <a:pPr marL="287338" indent="-287338">
              <a:spcBef>
                <a:spcPts val="600"/>
              </a:spcBef>
              <a:buFont typeface="Wingdings" pitchFamily="2" charset="2"/>
              <a:buChar char="Ø"/>
            </a:pPr>
            <a:r>
              <a:rPr lang="en-US" dirty="0" smtClean="0">
                <a:solidFill>
                  <a:schemeClr val="bg1"/>
                </a:solidFill>
              </a:rPr>
              <a:t>Initiations</a:t>
            </a:r>
            <a:endParaRPr lang="en-US" dirty="0" smtClean="0">
              <a:solidFill>
                <a:schemeClr val="bg1"/>
              </a:solidFill>
            </a:endParaRPr>
          </a:p>
        </p:txBody>
      </p:sp>
      <p:pic>
        <p:nvPicPr>
          <p:cNvPr id="19458" name="Picture 2"/>
          <p:cNvPicPr>
            <a:picLocks noChangeAspect="1" noChangeArrowheads="1"/>
          </p:cNvPicPr>
          <p:nvPr/>
        </p:nvPicPr>
        <p:blipFill>
          <a:blip r:embed="rId3" cstate="email"/>
          <a:srcRect/>
          <a:stretch>
            <a:fillRect/>
          </a:stretch>
        </p:blipFill>
        <p:spPr bwMode="auto">
          <a:xfrm>
            <a:off x="3810000" y="2971800"/>
            <a:ext cx="513559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503</TotalTime>
  <Words>776</Words>
  <Application>Microsoft Office PowerPoint</Application>
  <PresentationFormat>On-screen Show (4:3)</PresentationFormat>
  <Paragraphs>183</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Civic</vt:lpstr>
      <vt:lpstr>Organization Chart Add-in for Microsoft Office programs</vt:lpstr>
      <vt:lpstr>Paint Shop Pro Image</vt:lpstr>
      <vt:lpstr>Chapter 5 Cohesion and  Development</vt:lpstr>
      <vt:lpstr>Topics</vt:lpstr>
      <vt:lpstr>The Nature of Cohesion</vt:lpstr>
      <vt:lpstr>Components of Cohesion</vt:lpstr>
      <vt:lpstr>Components of Cohesion</vt:lpstr>
      <vt:lpstr>Components of Cohesion</vt:lpstr>
      <vt:lpstr>Components of Cohesion</vt:lpstr>
      <vt:lpstr>Antecedents of  Cohesion</vt:lpstr>
      <vt:lpstr>Antecedents of  Cohesion</vt:lpstr>
      <vt:lpstr>Slide 10</vt:lpstr>
      <vt:lpstr>Initiations: Hazing</vt:lpstr>
      <vt:lpstr>Initiations: Hazing</vt:lpstr>
      <vt:lpstr>Slide 13</vt:lpstr>
      <vt:lpstr>Slide 14</vt:lpstr>
      <vt:lpstr>Cyclical vs. Stage Models</vt:lpstr>
      <vt:lpstr>Consequences of Cohesion</vt:lpstr>
      <vt:lpstr>Do Cohesive Groups Outperform Less Cohesive Groups? </vt:lpstr>
      <vt:lpstr>Slide 18</vt:lpstr>
      <vt:lpstr>In Sum….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56</cp:revision>
  <dcterms:created xsi:type="dcterms:W3CDTF">2009-11-01T22:59:28Z</dcterms:created>
  <dcterms:modified xsi:type="dcterms:W3CDTF">2010-02-16T17:59:50Z</dcterms:modified>
</cp:coreProperties>
</file>