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422" r:id="rId2"/>
    <p:sldId id="449" r:id="rId3"/>
    <p:sldId id="423" r:id="rId4"/>
    <p:sldId id="424" r:id="rId5"/>
    <p:sldId id="425" r:id="rId6"/>
    <p:sldId id="426" r:id="rId7"/>
    <p:sldId id="427" r:id="rId8"/>
    <p:sldId id="446" r:id="rId9"/>
    <p:sldId id="430" r:id="rId10"/>
    <p:sldId id="431" r:id="rId11"/>
    <p:sldId id="432" r:id="rId12"/>
    <p:sldId id="433" r:id="rId13"/>
    <p:sldId id="451" r:id="rId14"/>
    <p:sldId id="435" r:id="rId15"/>
    <p:sldId id="436" r:id="rId16"/>
    <p:sldId id="437" r:id="rId17"/>
    <p:sldId id="438" r:id="rId18"/>
    <p:sldId id="448" r:id="rId19"/>
    <p:sldId id="447" r:id="rId20"/>
    <p:sldId id="453" r:id="rId21"/>
    <p:sldId id="452" r:id="rId22"/>
    <p:sldId id="442" r:id="rId23"/>
    <p:sldId id="443" r:id="rId24"/>
    <p:sldId id="444" r:id="rId25"/>
    <p:sldId id="45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588" autoAdjust="0"/>
  </p:normalViewPr>
  <p:slideViewPr>
    <p:cSldViewPr>
      <p:cViewPr>
        <p:scale>
          <a:sx n="66" d="100"/>
          <a:sy n="66" d="100"/>
        </p:scale>
        <p:origin x="-864" y="-96"/>
      </p:cViewPr>
      <p:guideLst>
        <p:guide orient="horz" pos="2160"/>
        <p:guide pos="2880"/>
      </p:guideLst>
    </p:cSldViewPr>
  </p:slideViewPr>
  <p:outlineViewPr>
    <p:cViewPr>
      <p:scale>
        <a:sx n="33" d="100"/>
        <a:sy n="33" d="100"/>
      </p:scale>
      <p:origin x="0" y="1842"/>
    </p:cViewPr>
  </p:outlineViewPr>
  <p:notesTextViewPr>
    <p:cViewPr>
      <p:scale>
        <a:sx n="100" d="100"/>
        <a:sy n="100" d="100"/>
      </p:scale>
      <p:origin x="0" y="0"/>
    </p:cViewPr>
  </p:notesTextViewPr>
  <p:sorterViewPr>
    <p:cViewPr>
      <p:scale>
        <a:sx n="66" d="100"/>
        <a:sy n="66" d="100"/>
      </p:scale>
      <p:origin x="0" y="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png"/><Relationship Id="rId4"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7239F-4739-45B3-ACCA-6BA96FFB56E7}" type="doc">
      <dgm:prSet loTypeId="urn:microsoft.com/office/officeart/2005/8/layout/hierarchy3" loCatId="hierarchy" qsTypeId="urn:microsoft.com/office/officeart/2005/8/quickstyle/3d4" qsCatId="3D" csTypeId="urn:microsoft.com/office/officeart/2005/8/colors/accent6_2" csCatId="accent6" phldr="1"/>
      <dgm:spPr/>
      <dgm:t>
        <a:bodyPr/>
        <a:lstStyle/>
        <a:p>
          <a:endParaRPr lang="en-US"/>
        </a:p>
      </dgm:t>
    </dgm:pt>
    <dgm:pt modelId="{731E1090-6F33-4F01-875A-ECD5D7A585C6}">
      <dgm:prSet phldrT="[Text]"/>
      <dgm:spPr/>
      <dgm:t>
        <a:bodyPr/>
        <a:lstStyle/>
        <a:p>
          <a:r>
            <a:rPr lang="en-US" dirty="0" smtClean="0">
              <a:solidFill>
                <a:schemeClr val="accent2">
                  <a:lumMod val="25000"/>
                </a:schemeClr>
              </a:solidFill>
            </a:rPr>
            <a:t>Group</a:t>
          </a:r>
        </a:p>
        <a:p>
          <a:r>
            <a:rPr lang="en-US" dirty="0" smtClean="0">
              <a:solidFill>
                <a:schemeClr val="accent2">
                  <a:lumMod val="25000"/>
                </a:schemeClr>
              </a:solidFill>
            </a:rPr>
            <a:t>Formation</a:t>
          </a:r>
          <a:endParaRPr lang="en-US" dirty="0">
            <a:solidFill>
              <a:schemeClr val="accent2">
                <a:lumMod val="25000"/>
              </a:schemeClr>
            </a:solidFill>
          </a:endParaRPr>
        </a:p>
      </dgm:t>
    </dgm:pt>
    <dgm:pt modelId="{AC0F4F82-0D8E-4B14-B3EC-047BDA6A6E8F}" type="parTrans" cxnId="{1034D5C7-94C1-4A87-A9F4-D789B9B33DD1}">
      <dgm:prSet/>
      <dgm:spPr/>
      <dgm:t>
        <a:bodyPr/>
        <a:lstStyle/>
        <a:p>
          <a:endParaRPr lang="en-US"/>
        </a:p>
      </dgm:t>
    </dgm:pt>
    <dgm:pt modelId="{09D3F7FE-0F5B-4F14-8472-F2FC14D5D7FC}" type="sibTrans" cxnId="{1034D5C7-94C1-4A87-A9F4-D789B9B33DD1}">
      <dgm:prSet/>
      <dgm:spPr/>
      <dgm:t>
        <a:bodyPr/>
        <a:lstStyle/>
        <a:p>
          <a:endParaRPr lang="en-US"/>
        </a:p>
      </dgm:t>
    </dgm:pt>
    <dgm:pt modelId="{AF7486D0-3FE7-4821-97A7-43CA88D58D74}">
      <dgm:prSet phldrT="[Text]"/>
      <dgm:spPr/>
      <dgm:t>
        <a:bodyPr/>
        <a:lstStyle/>
        <a:p>
          <a:r>
            <a:rPr lang="en-US" dirty="0" smtClean="0"/>
            <a:t>Who Joins Groups?</a:t>
          </a:r>
          <a:endParaRPr lang="en-US" dirty="0"/>
        </a:p>
      </dgm:t>
    </dgm:pt>
    <dgm:pt modelId="{5649C779-9A34-4487-95DB-144BD9CD5BFF}" type="parTrans" cxnId="{62EE1541-67CE-4981-AEF4-58D7049BD64A}">
      <dgm:prSet/>
      <dgm:spPr/>
      <dgm:t>
        <a:bodyPr/>
        <a:lstStyle/>
        <a:p>
          <a:endParaRPr lang="en-US"/>
        </a:p>
      </dgm:t>
    </dgm:pt>
    <dgm:pt modelId="{6EB3E9DB-C056-49F5-A30B-70E6D8F9AF35}" type="sibTrans" cxnId="{62EE1541-67CE-4981-AEF4-58D7049BD64A}">
      <dgm:prSet/>
      <dgm:spPr/>
      <dgm:t>
        <a:bodyPr/>
        <a:lstStyle/>
        <a:p>
          <a:endParaRPr lang="en-US"/>
        </a:p>
      </dgm:t>
    </dgm:pt>
    <dgm:pt modelId="{342BEB94-F79D-4557-BE19-EA0A06E19E37}">
      <dgm:prSet phldrT="[Text]"/>
      <dgm:spPr/>
      <dgm:t>
        <a:bodyPr/>
        <a:lstStyle/>
        <a:p>
          <a:r>
            <a:rPr lang="en-US" dirty="0" smtClean="0"/>
            <a:t>When Do People Seek Membership</a:t>
          </a:r>
          <a:endParaRPr lang="en-US" dirty="0"/>
        </a:p>
      </dgm:t>
    </dgm:pt>
    <dgm:pt modelId="{8288F1F8-DB8A-4B71-8067-4D42E60AB5D9}" type="parTrans" cxnId="{F716D270-023C-42E6-BF72-28A714C810A2}">
      <dgm:prSet/>
      <dgm:spPr/>
      <dgm:t>
        <a:bodyPr/>
        <a:lstStyle/>
        <a:p>
          <a:endParaRPr lang="en-US"/>
        </a:p>
      </dgm:t>
    </dgm:pt>
    <dgm:pt modelId="{1169A0E2-3362-4F6E-B641-3A7BE2C91558}" type="sibTrans" cxnId="{F716D270-023C-42E6-BF72-28A714C810A2}">
      <dgm:prSet/>
      <dgm:spPr/>
      <dgm:t>
        <a:bodyPr/>
        <a:lstStyle/>
        <a:p>
          <a:endParaRPr lang="en-US"/>
        </a:p>
      </dgm:t>
    </dgm:pt>
    <dgm:pt modelId="{A6901FCC-6660-425F-9AEA-9067B2A9C4AA}">
      <dgm:prSet/>
      <dgm:spPr/>
      <dgm:t>
        <a:bodyPr/>
        <a:lstStyle/>
        <a:p>
          <a:r>
            <a:rPr lang="en-US" dirty="0" smtClean="0"/>
            <a:t>Group Attraction</a:t>
          </a:r>
          <a:endParaRPr lang="en-US" dirty="0"/>
        </a:p>
      </dgm:t>
    </dgm:pt>
    <dgm:pt modelId="{1EB1F860-9700-48C3-9F13-D2B90ADDEAA7}" type="parTrans" cxnId="{EF2F7043-6EDD-48D3-B360-EE717B4AB08C}">
      <dgm:prSet/>
      <dgm:spPr/>
      <dgm:t>
        <a:bodyPr/>
        <a:lstStyle/>
        <a:p>
          <a:endParaRPr lang="en-US"/>
        </a:p>
      </dgm:t>
    </dgm:pt>
    <dgm:pt modelId="{E9D731F1-6484-48BA-A4CE-85AA724DEFD1}" type="sibTrans" cxnId="{EF2F7043-6EDD-48D3-B360-EE717B4AB08C}">
      <dgm:prSet/>
      <dgm:spPr/>
      <dgm:t>
        <a:bodyPr/>
        <a:lstStyle/>
        <a:p>
          <a:endParaRPr lang="en-US"/>
        </a:p>
      </dgm:t>
    </dgm:pt>
    <dgm:pt modelId="{14349E65-CB3F-44CC-A21A-1900C67A5E05}" type="pres">
      <dgm:prSet presAssocID="{8717239F-4739-45B3-ACCA-6BA96FFB56E7}" presName="diagram" presStyleCnt="0">
        <dgm:presLayoutVars>
          <dgm:chPref val="1"/>
          <dgm:dir/>
          <dgm:animOne val="branch"/>
          <dgm:animLvl val="lvl"/>
          <dgm:resizeHandles/>
        </dgm:presLayoutVars>
      </dgm:prSet>
      <dgm:spPr/>
      <dgm:t>
        <a:bodyPr/>
        <a:lstStyle/>
        <a:p>
          <a:endParaRPr lang="en-US"/>
        </a:p>
      </dgm:t>
    </dgm:pt>
    <dgm:pt modelId="{1AFCC83E-61BF-4C26-B642-7056E8420741}" type="pres">
      <dgm:prSet presAssocID="{731E1090-6F33-4F01-875A-ECD5D7A585C6}" presName="root" presStyleCnt="0"/>
      <dgm:spPr/>
    </dgm:pt>
    <dgm:pt modelId="{E924740D-16F0-4B1F-9053-3B496986C663}" type="pres">
      <dgm:prSet presAssocID="{731E1090-6F33-4F01-875A-ECD5D7A585C6}" presName="rootComposite" presStyleCnt="0"/>
      <dgm:spPr/>
    </dgm:pt>
    <dgm:pt modelId="{883140EB-5288-44C9-83AE-647FB1087E90}" type="pres">
      <dgm:prSet presAssocID="{731E1090-6F33-4F01-875A-ECD5D7A585C6}" presName="rootText" presStyleLbl="node1" presStyleIdx="0" presStyleCnt="1"/>
      <dgm:spPr/>
      <dgm:t>
        <a:bodyPr/>
        <a:lstStyle/>
        <a:p>
          <a:endParaRPr lang="en-US"/>
        </a:p>
      </dgm:t>
    </dgm:pt>
    <dgm:pt modelId="{C7C224BD-A862-4557-8D65-148F001704CE}" type="pres">
      <dgm:prSet presAssocID="{731E1090-6F33-4F01-875A-ECD5D7A585C6}" presName="rootConnector" presStyleLbl="node1" presStyleIdx="0" presStyleCnt="1"/>
      <dgm:spPr/>
      <dgm:t>
        <a:bodyPr/>
        <a:lstStyle/>
        <a:p>
          <a:endParaRPr lang="en-US"/>
        </a:p>
      </dgm:t>
    </dgm:pt>
    <dgm:pt modelId="{F362B0C2-203B-49C9-ABE7-497D02A13915}" type="pres">
      <dgm:prSet presAssocID="{731E1090-6F33-4F01-875A-ECD5D7A585C6}" presName="childShape" presStyleCnt="0"/>
      <dgm:spPr/>
    </dgm:pt>
    <dgm:pt modelId="{9547C12D-AAD4-41B2-840B-B7E7032B31B8}" type="pres">
      <dgm:prSet presAssocID="{5649C779-9A34-4487-95DB-144BD9CD5BFF}" presName="Name13" presStyleLbl="parChTrans1D2" presStyleIdx="0" presStyleCnt="3"/>
      <dgm:spPr/>
      <dgm:t>
        <a:bodyPr/>
        <a:lstStyle/>
        <a:p>
          <a:endParaRPr lang="en-US"/>
        </a:p>
      </dgm:t>
    </dgm:pt>
    <dgm:pt modelId="{B6410AA3-B016-471C-8A62-2A1A802A6304}" type="pres">
      <dgm:prSet presAssocID="{AF7486D0-3FE7-4821-97A7-43CA88D58D74}" presName="childText" presStyleLbl="bgAcc1" presStyleIdx="0" presStyleCnt="3">
        <dgm:presLayoutVars>
          <dgm:bulletEnabled val="1"/>
        </dgm:presLayoutVars>
      </dgm:prSet>
      <dgm:spPr/>
      <dgm:t>
        <a:bodyPr/>
        <a:lstStyle/>
        <a:p>
          <a:endParaRPr lang="en-US"/>
        </a:p>
      </dgm:t>
    </dgm:pt>
    <dgm:pt modelId="{8B446698-98FF-4F38-B67F-C90FA050BCB8}" type="pres">
      <dgm:prSet presAssocID="{8288F1F8-DB8A-4B71-8067-4D42E60AB5D9}" presName="Name13" presStyleLbl="parChTrans1D2" presStyleIdx="1" presStyleCnt="3"/>
      <dgm:spPr/>
      <dgm:t>
        <a:bodyPr/>
        <a:lstStyle/>
        <a:p>
          <a:endParaRPr lang="en-US"/>
        </a:p>
      </dgm:t>
    </dgm:pt>
    <dgm:pt modelId="{ABA3D6AE-B1B0-45CA-AA21-E3C1A575BC90}" type="pres">
      <dgm:prSet presAssocID="{342BEB94-F79D-4557-BE19-EA0A06E19E37}" presName="childText" presStyleLbl="bgAcc1" presStyleIdx="1" presStyleCnt="3">
        <dgm:presLayoutVars>
          <dgm:bulletEnabled val="1"/>
        </dgm:presLayoutVars>
      </dgm:prSet>
      <dgm:spPr/>
      <dgm:t>
        <a:bodyPr/>
        <a:lstStyle/>
        <a:p>
          <a:endParaRPr lang="en-US"/>
        </a:p>
      </dgm:t>
    </dgm:pt>
    <dgm:pt modelId="{5EAC4E1B-3F1D-4FB0-8B42-15C5B34F9781}" type="pres">
      <dgm:prSet presAssocID="{1EB1F860-9700-48C3-9F13-D2B90ADDEAA7}" presName="Name13" presStyleLbl="parChTrans1D2" presStyleIdx="2" presStyleCnt="3"/>
      <dgm:spPr/>
      <dgm:t>
        <a:bodyPr/>
        <a:lstStyle/>
        <a:p>
          <a:endParaRPr lang="en-US"/>
        </a:p>
      </dgm:t>
    </dgm:pt>
    <dgm:pt modelId="{0C1EE7EF-6D63-46F9-8BCA-012D5576A97D}" type="pres">
      <dgm:prSet presAssocID="{A6901FCC-6660-425F-9AEA-9067B2A9C4AA}" presName="childText" presStyleLbl="bgAcc1" presStyleIdx="2" presStyleCnt="3">
        <dgm:presLayoutVars>
          <dgm:bulletEnabled val="1"/>
        </dgm:presLayoutVars>
      </dgm:prSet>
      <dgm:spPr/>
      <dgm:t>
        <a:bodyPr/>
        <a:lstStyle/>
        <a:p>
          <a:endParaRPr lang="en-US"/>
        </a:p>
      </dgm:t>
    </dgm:pt>
  </dgm:ptLst>
  <dgm:cxnLst>
    <dgm:cxn modelId="{5F61C6D5-F230-4DD4-9960-0854E086DE36}" type="presOf" srcId="{1EB1F860-9700-48C3-9F13-D2B90ADDEAA7}" destId="{5EAC4E1B-3F1D-4FB0-8B42-15C5B34F9781}" srcOrd="0" destOrd="0" presId="urn:microsoft.com/office/officeart/2005/8/layout/hierarchy3"/>
    <dgm:cxn modelId="{A4103C2E-97DE-4DA5-AD99-EAABE26C9116}" type="presOf" srcId="{8288F1F8-DB8A-4B71-8067-4D42E60AB5D9}" destId="{8B446698-98FF-4F38-B67F-C90FA050BCB8}" srcOrd="0" destOrd="0" presId="urn:microsoft.com/office/officeart/2005/8/layout/hierarchy3"/>
    <dgm:cxn modelId="{2BA64480-238D-4E34-83E9-352CACCA76B1}" type="presOf" srcId="{731E1090-6F33-4F01-875A-ECD5D7A585C6}" destId="{883140EB-5288-44C9-83AE-647FB1087E90}" srcOrd="0" destOrd="0" presId="urn:microsoft.com/office/officeart/2005/8/layout/hierarchy3"/>
    <dgm:cxn modelId="{EF2F7043-6EDD-48D3-B360-EE717B4AB08C}" srcId="{731E1090-6F33-4F01-875A-ECD5D7A585C6}" destId="{A6901FCC-6660-425F-9AEA-9067B2A9C4AA}" srcOrd="2" destOrd="0" parTransId="{1EB1F860-9700-48C3-9F13-D2B90ADDEAA7}" sibTransId="{E9D731F1-6484-48BA-A4CE-85AA724DEFD1}"/>
    <dgm:cxn modelId="{5F7E75F8-6548-4DAA-8A3B-4ECA4E239C7F}" type="presOf" srcId="{731E1090-6F33-4F01-875A-ECD5D7A585C6}" destId="{C7C224BD-A862-4557-8D65-148F001704CE}" srcOrd="1" destOrd="0" presId="urn:microsoft.com/office/officeart/2005/8/layout/hierarchy3"/>
    <dgm:cxn modelId="{C5E00135-BD73-4566-BEFC-11F6FD270AE9}" type="presOf" srcId="{8717239F-4739-45B3-ACCA-6BA96FFB56E7}" destId="{14349E65-CB3F-44CC-A21A-1900C67A5E05}" srcOrd="0" destOrd="0" presId="urn:microsoft.com/office/officeart/2005/8/layout/hierarchy3"/>
    <dgm:cxn modelId="{C8A38C2A-BD31-40C7-8456-753F7DAE679B}" type="presOf" srcId="{AF7486D0-3FE7-4821-97A7-43CA88D58D74}" destId="{B6410AA3-B016-471C-8A62-2A1A802A6304}" srcOrd="0" destOrd="0" presId="urn:microsoft.com/office/officeart/2005/8/layout/hierarchy3"/>
    <dgm:cxn modelId="{62EE1541-67CE-4981-AEF4-58D7049BD64A}" srcId="{731E1090-6F33-4F01-875A-ECD5D7A585C6}" destId="{AF7486D0-3FE7-4821-97A7-43CA88D58D74}" srcOrd="0" destOrd="0" parTransId="{5649C779-9A34-4487-95DB-144BD9CD5BFF}" sibTransId="{6EB3E9DB-C056-49F5-A30B-70E6D8F9AF35}"/>
    <dgm:cxn modelId="{1034D5C7-94C1-4A87-A9F4-D789B9B33DD1}" srcId="{8717239F-4739-45B3-ACCA-6BA96FFB56E7}" destId="{731E1090-6F33-4F01-875A-ECD5D7A585C6}" srcOrd="0" destOrd="0" parTransId="{AC0F4F82-0D8E-4B14-B3EC-047BDA6A6E8F}" sibTransId="{09D3F7FE-0F5B-4F14-8472-F2FC14D5D7FC}"/>
    <dgm:cxn modelId="{366128CD-C06F-4D72-9D87-CBF3E69E27DB}" type="presOf" srcId="{342BEB94-F79D-4557-BE19-EA0A06E19E37}" destId="{ABA3D6AE-B1B0-45CA-AA21-E3C1A575BC90}" srcOrd="0" destOrd="0" presId="urn:microsoft.com/office/officeart/2005/8/layout/hierarchy3"/>
    <dgm:cxn modelId="{DD57FB6F-309A-4CA2-8358-1C360D55C9F4}" type="presOf" srcId="{5649C779-9A34-4487-95DB-144BD9CD5BFF}" destId="{9547C12D-AAD4-41B2-840B-B7E7032B31B8}" srcOrd="0" destOrd="0" presId="urn:microsoft.com/office/officeart/2005/8/layout/hierarchy3"/>
    <dgm:cxn modelId="{84CED78E-F949-4B6B-B727-C85A4B61AFCA}" type="presOf" srcId="{A6901FCC-6660-425F-9AEA-9067B2A9C4AA}" destId="{0C1EE7EF-6D63-46F9-8BCA-012D5576A97D}" srcOrd="0" destOrd="0" presId="urn:microsoft.com/office/officeart/2005/8/layout/hierarchy3"/>
    <dgm:cxn modelId="{F716D270-023C-42E6-BF72-28A714C810A2}" srcId="{731E1090-6F33-4F01-875A-ECD5D7A585C6}" destId="{342BEB94-F79D-4557-BE19-EA0A06E19E37}" srcOrd="1" destOrd="0" parTransId="{8288F1F8-DB8A-4B71-8067-4D42E60AB5D9}" sibTransId="{1169A0E2-3362-4F6E-B641-3A7BE2C91558}"/>
    <dgm:cxn modelId="{BD4B00D7-E9E1-4F2F-BBFD-C83749BCCAF8}" type="presParOf" srcId="{14349E65-CB3F-44CC-A21A-1900C67A5E05}" destId="{1AFCC83E-61BF-4C26-B642-7056E8420741}" srcOrd="0" destOrd="0" presId="urn:microsoft.com/office/officeart/2005/8/layout/hierarchy3"/>
    <dgm:cxn modelId="{2DF6F2AA-FFC7-4E36-A85A-51B4BB5F9EDA}" type="presParOf" srcId="{1AFCC83E-61BF-4C26-B642-7056E8420741}" destId="{E924740D-16F0-4B1F-9053-3B496986C663}" srcOrd="0" destOrd="0" presId="urn:microsoft.com/office/officeart/2005/8/layout/hierarchy3"/>
    <dgm:cxn modelId="{1ABA02F3-431A-424E-B321-0D128B73C256}" type="presParOf" srcId="{E924740D-16F0-4B1F-9053-3B496986C663}" destId="{883140EB-5288-44C9-83AE-647FB1087E90}" srcOrd="0" destOrd="0" presId="urn:microsoft.com/office/officeart/2005/8/layout/hierarchy3"/>
    <dgm:cxn modelId="{8D9C9236-C0F1-4473-80FF-0939A502A67E}" type="presParOf" srcId="{E924740D-16F0-4B1F-9053-3B496986C663}" destId="{C7C224BD-A862-4557-8D65-148F001704CE}" srcOrd="1" destOrd="0" presId="urn:microsoft.com/office/officeart/2005/8/layout/hierarchy3"/>
    <dgm:cxn modelId="{F6EEBC7A-F9A7-4EBC-B146-85C36D9F1B98}" type="presParOf" srcId="{1AFCC83E-61BF-4C26-B642-7056E8420741}" destId="{F362B0C2-203B-49C9-ABE7-497D02A13915}" srcOrd="1" destOrd="0" presId="urn:microsoft.com/office/officeart/2005/8/layout/hierarchy3"/>
    <dgm:cxn modelId="{4AB3007E-FC80-46AC-92D8-E19AF7A218BB}" type="presParOf" srcId="{F362B0C2-203B-49C9-ABE7-497D02A13915}" destId="{9547C12D-AAD4-41B2-840B-B7E7032B31B8}" srcOrd="0" destOrd="0" presId="urn:microsoft.com/office/officeart/2005/8/layout/hierarchy3"/>
    <dgm:cxn modelId="{05A95484-3A65-4DC6-AAFB-2C954333FDF5}" type="presParOf" srcId="{F362B0C2-203B-49C9-ABE7-497D02A13915}" destId="{B6410AA3-B016-471C-8A62-2A1A802A6304}" srcOrd="1" destOrd="0" presId="urn:microsoft.com/office/officeart/2005/8/layout/hierarchy3"/>
    <dgm:cxn modelId="{2D6FFB55-7827-430E-BF9B-421AF9EDB0EB}" type="presParOf" srcId="{F362B0C2-203B-49C9-ABE7-497D02A13915}" destId="{8B446698-98FF-4F38-B67F-C90FA050BCB8}" srcOrd="2" destOrd="0" presId="urn:microsoft.com/office/officeart/2005/8/layout/hierarchy3"/>
    <dgm:cxn modelId="{31FC27B4-67D1-42FF-AA8C-993088D8D7F5}" type="presParOf" srcId="{F362B0C2-203B-49C9-ABE7-497D02A13915}" destId="{ABA3D6AE-B1B0-45CA-AA21-E3C1A575BC90}" srcOrd="3" destOrd="0" presId="urn:microsoft.com/office/officeart/2005/8/layout/hierarchy3"/>
    <dgm:cxn modelId="{9B5F45F6-4AF9-46CD-9EE1-8E3B0FACD2B0}" type="presParOf" srcId="{F362B0C2-203B-49C9-ABE7-497D02A13915}" destId="{5EAC4E1B-3F1D-4FB0-8B42-15C5B34F9781}" srcOrd="4" destOrd="0" presId="urn:microsoft.com/office/officeart/2005/8/layout/hierarchy3"/>
    <dgm:cxn modelId="{D0B14153-252E-42E5-8E20-CB25E045DFB8}" type="presParOf" srcId="{F362B0C2-203B-49C9-ABE7-497D02A13915}" destId="{0C1EE7EF-6D63-46F9-8BCA-012D5576A97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7239F-4739-45B3-ACCA-6BA96FFB56E7}" type="doc">
      <dgm:prSet loTypeId="urn:microsoft.com/office/officeart/2005/8/layout/hierarchy3" loCatId="hierarchy" qsTypeId="urn:microsoft.com/office/officeart/2005/8/quickstyle/3d4" qsCatId="3D" csTypeId="urn:microsoft.com/office/officeart/2005/8/colors/accent6_2" csCatId="accent6" phldr="1"/>
      <dgm:spPr/>
      <dgm:t>
        <a:bodyPr/>
        <a:lstStyle/>
        <a:p>
          <a:endParaRPr lang="en-US"/>
        </a:p>
      </dgm:t>
    </dgm:pt>
    <dgm:pt modelId="{731E1090-6F33-4F01-875A-ECD5D7A585C6}">
      <dgm:prSet phldrT="[Text]"/>
      <dgm:spPr/>
      <dgm:t>
        <a:bodyPr/>
        <a:lstStyle/>
        <a:p>
          <a:r>
            <a:rPr lang="en-US" dirty="0" smtClean="0">
              <a:solidFill>
                <a:schemeClr val="accent2">
                  <a:lumMod val="25000"/>
                </a:schemeClr>
              </a:solidFill>
            </a:rPr>
            <a:t>Group</a:t>
          </a:r>
        </a:p>
        <a:p>
          <a:r>
            <a:rPr lang="en-US" dirty="0" smtClean="0">
              <a:solidFill>
                <a:schemeClr val="accent2">
                  <a:lumMod val="25000"/>
                </a:schemeClr>
              </a:solidFill>
            </a:rPr>
            <a:t>Formation</a:t>
          </a:r>
          <a:endParaRPr lang="en-US" dirty="0">
            <a:solidFill>
              <a:schemeClr val="accent2">
                <a:lumMod val="25000"/>
              </a:schemeClr>
            </a:solidFill>
          </a:endParaRPr>
        </a:p>
      </dgm:t>
    </dgm:pt>
    <dgm:pt modelId="{AC0F4F82-0D8E-4B14-B3EC-047BDA6A6E8F}" type="parTrans" cxnId="{1034D5C7-94C1-4A87-A9F4-D789B9B33DD1}">
      <dgm:prSet/>
      <dgm:spPr/>
      <dgm:t>
        <a:bodyPr/>
        <a:lstStyle/>
        <a:p>
          <a:endParaRPr lang="en-US"/>
        </a:p>
      </dgm:t>
    </dgm:pt>
    <dgm:pt modelId="{09D3F7FE-0F5B-4F14-8472-F2FC14D5D7FC}" type="sibTrans" cxnId="{1034D5C7-94C1-4A87-A9F4-D789B9B33DD1}">
      <dgm:prSet/>
      <dgm:spPr/>
      <dgm:t>
        <a:bodyPr/>
        <a:lstStyle/>
        <a:p>
          <a:endParaRPr lang="en-US"/>
        </a:p>
      </dgm:t>
    </dgm:pt>
    <dgm:pt modelId="{AF7486D0-3FE7-4821-97A7-43CA88D58D74}">
      <dgm:prSet phldrT="[Text]"/>
      <dgm:spPr/>
      <dgm:t>
        <a:bodyPr/>
        <a:lstStyle/>
        <a:p>
          <a:r>
            <a:rPr lang="en-US" dirty="0" smtClean="0">
              <a:solidFill>
                <a:schemeClr val="tx1"/>
              </a:solidFill>
            </a:rPr>
            <a:t>Who </a:t>
          </a:r>
          <a:r>
            <a:rPr lang="en-US" baseline="0" dirty="0" smtClean="0">
              <a:solidFill>
                <a:schemeClr val="tx1"/>
              </a:solidFill>
            </a:rPr>
            <a:t>Joins</a:t>
          </a:r>
          <a:r>
            <a:rPr lang="en-US" dirty="0" smtClean="0">
              <a:solidFill>
                <a:schemeClr val="tx1"/>
              </a:solidFill>
            </a:rPr>
            <a:t> Groups?</a:t>
          </a:r>
          <a:endParaRPr lang="en-US" dirty="0">
            <a:solidFill>
              <a:schemeClr val="tx1"/>
            </a:solidFill>
          </a:endParaRPr>
        </a:p>
      </dgm:t>
    </dgm:pt>
    <dgm:pt modelId="{5649C779-9A34-4487-95DB-144BD9CD5BFF}" type="parTrans" cxnId="{62EE1541-67CE-4981-AEF4-58D7049BD64A}">
      <dgm:prSet/>
      <dgm:spPr/>
      <dgm:t>
        <a:bodyPr/>
        <a:lstStyle/>
        <a:p>
          <a:endParaRPr lang="en-US"/>
        </a:p>
      </dgm:t>
    </dgm:pt>
    <dgm:pt modelId="{6EB3E9DB-C056-49F5-A30B-70E6D8F9AF35}" type="sibTrans" cxnId="{62EE1541-67CE-4981-AEF4-58D7049BD64A}">
      <dgm:prSet/>
      <dgm:spPr/>
      <dgm:t>
        <a:bodyPr/>
        <a:lstStyle/>
        <a:p>
          <a:endParaRPr lang="en-US"/>
        </a:p>
      </dgm:t>
    </dgm:pt>
    <dgm:pt modelId="{342BEB94-F79D-4557-BE19-EA0A06E19E37}">
      <dgm:prSet phldrT="[Text]"/>
      <dgm:spPr/>
      <dgm:t>
        <a:bodyPr/>
        <a:lstStyle/>
        <a:p>
          <a:r>
            <a:rPr lang="en-US" dirty="0" smtClean="0"/>
            <a:t>When Do People Seek Membership</a:t>
          </a:r>
          <a:endParaRPr lang="en-US" dirty="0"/>
        </a:p>
      </dgm:t>
    </dgm:pt>
    <dgm:pt modelId="{8288F1F8-DB8A-4B71-8067-4D42E60AB5D9}" type="parTrans" cxnId="{F716D270-023C-42E6-BF72-28A714C810A2}">
      <dgm:prSet/>
      <dgm:spPr/>
      <dgm:t>
        <a:bodyPr/>
        <a:lstStyle/>
        <a:p>
          <a:endParaRPr lang="en-US"/>
        </a:p>
      </dgm:t>
    </dgm:pt>
    <dgm:pt modelId="{1169A0E2-3362-4F6E-B641-3A7BE2C91558}" type="sibTrans" cxnId="{F716D270-023C-42E6-BF72-28A714C810A2}">
      <dgm:prSet/>
      <dgm:spPr/>
      <dgm:t>
        <a:bodyPr/>
        <a:lstStyle/>
        <a:p>
          <a:endParaRPr lang="en-US"/>
        </a:p>
      </dgm:t>
    </dgm:pt>
    <dgm:pt modelId="{A6901FCC-6660-425F-9AEA-9067B2A9C4AA}">
      <dgm:prSet/>
      <dgm:spPr/>
      <dgm:t>
        <a:bodyPr/>
        <a:lstStyle/>
        <a:p>
          <a:r>
            <a:rPr lang="en-US" dirty="0" smtClean="0"/>
            <a:t>Group Attraction</a:t>
          </a:r>
          <a:endParaRPr lang="en-US" dirty="0"/>
        </a:p>
      </dgm:t>
    </dgm:pt>
    <dgm:pt modelId="{1EB1F860-9700-48C3-9F13-D2B90ADDEAA7}" type="parTrans" cxnId="{EF2F7043-6EDD-48D3-B360-EE717B4AB08C}">
      <dgm:prSet/>
      <dgm:spPr/>
      <dgm:t>
        <a:bodyPr/>
        <a:lstStyle/>
        <a:p>
          <a:endParaRPr lang="en-US"/>
        </a:p>
      </dgm:t>
    </dgm:pt>
    <dgm:pt modelId="{E9D731F1-6484-48BA-A4CE-85AA724DEFD1}" type="sibTrans" cxnId="{EF2F7043-6EDD-48D3-B360-EE717B4AB08C}">
      <dgm:prSet/>
      <dgm:spPr/>
      <dgm:t>
        <a:bodyPr/>
        <a:lstStyle/>
        <a:p>
          <a:endParaRPr lang="en-US"/>
        </a:p>
      </dgm:t>
    </dgm:pt>
    <dgm:pt modelId="{14349E65-CB3F-44CC-A21A-1900C67A5E05}" type="pres">
      <dgm:prSet presAssocID="{8717239F-4739-45B3-ACCA-6BA96FFB56E7}" presName="diagram" presStyleCnt="0">
        <dgm:presLayoutVars>
          <dgm:chPref val="1"/>
          <dgm:dir/>
          <dgm:animOne val="branch"/>
          <dgm:animLvl val="lvl"/>
          <dgm:resizeHandles/>
        </dgm:presLayoutVars>
      </dgm:prSet>
      <dgm:spPr/>
      <dgm:t>
        <a:bodyPr/>
        <a:lstStyle/>
        <a:p>
          <a:endParaRPr lang="en-US"/>
        </a:p>
      </dgm:t>
    </dgm:pt>
    <dgm:pt modelId="{1AFCC83E-61BF-4C26-B642-7056E8420741}" type="pres">
      <dgm:prSet presAssocID="{731E1090-6F33-4F01-875A-ECD5D7A585C6}" presName="root" presStyleCnt="0"/>
      <dgm:spPr/>
    </dgm:pt>
    <dgm:pt modelId="{E924740D-16F0-4B1F-9053-3B496986C663}" type="pres">
      <dgm:prSet presAssocID="{731E1090-6F33-4F01-875A-ECD5D7A585C6}" presName="rootComposite" presStyleCnt="0"/>
      <dgm:spPr/>
    </dgm:pt>
    <dgm:pt modelId="{883140EB-5288-44C9-83AE-647FB1087E90}" type="pres">
      <dgm:prSet presAssocID="{731E1090-6F33-4F01-875A-ECD5D7A585C6}" presName="rootText" presStyleLbl="node1" presStyleIdx="0" presStyleCnt="1"/>
      <dgm:spPr/>
      <dgm:t>
        <a:bodyPr/>
        <a:lstStyle/>
        <a:p>
          <a:endParaRPr lang="en-US"/>
        </a:p>
      </dgm:t>
    </dgm:pt>
    <dgm:pt modelId="{C7C224BD-A862-4557-8D65-148F001704CE}" type="pres">
      <dgm:prSet presAssocID="{731E1090-6F33-4F01-875A-ECD5D7A585C6}" presName="rootConnector" presStyleLbl="node1" presStyleIdx="0" presStyleCnt="1"/>
      <dgm:spPr/>
      <dgm:t>
        <a:bodyPr/>
        <a:lstStyle/>
        <a:p>
          <a:endParaRPr lang="en-US"/>
        </a:p>
      </dgm:t>
    </dgm:pt>
    <dgm:pt modelId="{F362B0C2-203B-49C9-ABE7-497D02A13915}" type="pres">
      <dgm:prSet presAssocID="{731E1090-6F33-4F01-875A-ECD5D7A585C6}" presName="childShape" presStyleCnt="0"/>
      <dgm:spPr/>
    </dgm:pt>
    <dgm:pt modelId="{9547C12D-AAD4-41B2-840B-B7E7032B31B8}" type="pres">
      <dgm:prSet presAssocID="{5649C779-9A34-4487-95DB-144BD9CD5BFF}" presName="Name13" presStyleLbl="parChTrans1D2" presStyleIdx="0" presStyleCnt="3"/>
      <dgm:spPr/>
      <dgm:t>
        <a:bodyPr/>
        <a:lstStyle/>
        <a:p>
          <a:endParaRPr lang="en-US"/>
        </a:p>
      </dgm:t>
    </dgm:pt>
    <dgm:pt modelId="{B6410AA3-B016-471C-8A62-2A1A802A6304}" type="pres">
      <dgm:prSet presAssocID="{AF7486D0-3FE7-4821-97A7-43CA88D58D74}" presName="childText" presStyleLbl="bgAcc1" presStyleIdx="0" presStyleCnt="3">
        <dgm:presLayoutVars>
          <dgm:bulletEnabled val="1"/>
        </dgm:presLayoutVars>
      </dgm:prSet>
      <dgm:spPr/>
      <dgm:t>
        <a:bodyPr/>
        <a:lstStyle/>
        <a:p>
          <a:endParaRPr lang="en-US"/>
        </a:p>
      </dgm:t>
    </dgm:pt>
    <dgm:pt modelId="{8B446698-98FF-4F38-B67F-C90FA050BCB8}" type="pres">
      <dgm:prSet presAssocID="{8288F1F8-DB8A-4B71-8067-4D42E60AB5D9}" presName="Name13" presStyleLbl="parChTrans1D2" presStyleIdx="1" presStyleCnt="3"/>
      <dgm:spPr/>
      <dgm:t>
        <a:bodyPr/>
        <a:lstStyle/>
        <a:p>
          <a:endParaRPr lang="en-US"/>
        </a:p>
      </dgm:t>
    </dgm:pt>
    <dgm:pt modelId="{ABA3D6AE-B1B0-45CA-AA21-E3C1A575BC90}" type="pres">
      <dgm:prSet presAssocID="{342BEB94-F79D-4557-BE19-EA0A06E19E37}" presName="childText" presStyleLbl="bgAcc1" presStyleIdx="1" presStyleCnt="3">
        <dgm:presLayoutVars>
          <dgm:bulletEnabled val="1"/>
        </dgm:presLayoutVars>
      </dgm:prSet>
      <dgm:spPr/>
      <dgm:t>
        <a:bodyPr/>
        <a:lstStyle/>
        <a:p>
          <a:endParaRPr lang="en-US"/>
        </a:p>
      </dgm:t>
    </dgm:pt>
    <dgm:pt modelId="{5EAC4E1B-3F1D-4FB0-8B42-15C5B34F9781}" type="pres">
      <dgm:prSet presAssocID="{1EB1F860-9700-48C3-9F13-D2B90ADDEAA7}" presName="Name13" presStyleLbl="parChTrans1D2" presStyleIdx="2" presStyleCnt="3"/>
      <dgm:spPr/>
      <dgm:t>
        <a:bodyPr/>
        <a:lstStyle/>
        <a:p>
          <a:endParaRPr lang="en-US"/>
        </a:p>
      </dgm:t>
    </dgm:pt>
    <dgm:pt modelId="{0C1EE7EF-6D63-46F9-8BCA-012D5576A97D}" type="pres">
      <dgm:prSet presAssocID="{A6901FCC-6660-425F-9AEA-9067B2A9C4AA}" presName="childText" presStyleLbl="bgAcc1" presStyleIdx="2" presStyleCnt="3">
        <dgm:presLayoutVars>
          <dgm:bulletEnabled val="1"/>
        </dgm:presLayoutVars>
      </dgm:prSet>
      <dgm:spPr/>
      <dgm:t>
        <a:bodyPr/>
        <a:lstStyle/>
        <a:p>
          <a:endParaRPr lang="en-US"/>
        </a:p>
      </dgm:t>
    </dgm:pt>
  </dgm:ptLst>
  <dgm:cxnLst>
    <dgm:cxn modelId="{0A6E3B3E-EF30-4CFE-B5EA-22418A72815A}" type="presOf" srcId="{731E1090-6F33-4F01-875A-ECD5D7A585C6}" destId="{883140EB-5288-44C9-83AE-647FB1087E90}" srcOrd="0" destOrd="0" presId="urn:microsoft.com/office/officeart/2005/8/layout/hierarchy3"/>
    <dgm:cxn modelId="{557A5D2D-8BE0-4768-8398-807C1838DA60}" type="presOf" srcId="{A6901FCC-6660-425F-9AEA-9067B2A9C4AA}" destId="{0C1EE7EF-6D63-46F9-8BCA-012D5576A97D}" srcOrd="0" destOrd="0" presId="urn:microsoft.com/office/officeart/2005/8/layout/hierarchy3"/>
    <dgm:cxn modelId="{EF2F7043-6EDD-48D3-B360-EE717B4AB08C}" srcId="{731E1090-6F33-4F01-875A-ECD5D7A585C6}" destId="{A6901FCC-6660-425F-9AEA-9067B2A9C4AA}" srcOrd="2" destOrd="0" parTransId="{1EB1F860-9700-48C3-9F13-D2B90ADDEAA7}" sibTransId="{E9D731F1-6484-48BA-A4CE-85AA724DEFD1}"/>
    <dgm:cxn modelId="{AD649C13-F137-4F61-9746-0F29DA609311}" type="presOf" srcId="{5649C779-9A34-4487-95DB-144BD9CD5BFF}" destId="{9547C12D-AAD4-41B2-840B-B7E7032B31B8}" srcOrd="0" destOrd="0" presId="urn:microsoft.com/office/officeart/2005/8/layout/hierarchy3"/>
    <dgm:cxn modelId="{349704B2-0488-4CAF-9AC9-CEB42B04AB28}" type="presOf" srcId="{AF7486D0-3FE7-4821-97A7-43CA88D58D74}" destId="{B6410AA3-B016-471C-8A62-2A1A802A6304}" srcOrd="0" destOrd="0" presId="urn:microsoft.com/office/officeart/2005/8/layout/hierarchy3"/>
    <dgm:cxn modelId="{66C5035B-896D-41E9-970E-80A74D054C27}" type="presOf" srcId="{8288F1F8-DB8A-4B71-8067-4D42E60AB5D9}" destId="{8B446698-98FF-4F38-B67F-C90FA050BCB8}" srcOrd="0" destOrd="0" presId="urn:microsoft.com/office/officeart/2005/8/layout/hierarchy3"/>
    <dgm:cxn modelId="{62EE1541-67CE-4981-AEF4-58D7049BD64A}" srcId="{731E1090-6F33-4F01-875A-ECD5D7A585C6}" destId="{AF7486D0-3FE7-4821-97A7-43CA88D58D74}" srcOrd="0" destOrd="0" parTransId="{5649C779-9A34-4487-95DB-144BD9CD5BFF}" sibTransId="{6EB3E9DB-C056-49F5-A30B-70E6D8F9AF35}"/>
    <dgm:cxn modelId="{1034D5C7-94C1-4A87-A9F4-D789B9B33DD1}" srcId="{8717239F-4739-45B3-ACCA-6BA96FFB56E7}" destId="{731E1090-6F33-4F01-875A-ECD5D7A585C6}" srcOrd="0" destOrd="0" parTransId="{AC0F4F82-0D8E-4B14-B3EC-047BDA6A6E8F}" sibTransId="{09D3F7FE-0F5B-4F14-8472-F2FC14D5D7FC}"/>
    <dgm:cxn modelId="{F598D5DA-0BC0-49AF-B1AA-5BA777051FAD}" type="presOf" srcId="{8717239F-4739-45B3-ACCA-6BA96FFB56E7}" destId="{14349E65-CB3F-44CC-A21A-1900C67A5E05}" srcOrd="0" destOrd="0" presId="urn:microsoft.com/office/officeart/2005/8/layout/hierarchy3"/>
    <dgm:cxn modelId="{A8C9EC14-DF89-4617-85DE-F26466BAF884}" type="presOf" srcId="{342BEB94-F79D-4557-BE19-EA0A06E19E37}" destId="{ABA3D6AE-B1B0-45CA-AA21-E3C1A575BC90}" srcOrd="0" destOrd="0" presId="urn:microsoft.com/office/officeart/2005/8/layout/hierarchy3"/>
    <dgm:cxn modelId="{F716D270-023C-42E6-BF72-28A714C810A2}" srcId="{731E1090-6F33-4F01-875A-ECD5D7A585C6}" destId="{342BEB94-F79D-4557-BE19-EA0A06E19E37}" srcOrd="1" destOrd="0" parTransId="{8288F1F8-DB8A-4B71-8067-4D42E60AB5D9}" sibTransId="{1169A0E2-3362-4F6E-B641-3A7BE2C91558}"/>
    <dgm:cxn modelId="{FDD70892-BFB0-4A05-964E-CABA2E2A9D19}" type="presOf" srcId="{1EB1F860-9700-48C3-9F13-D2B90ADDEAA7}" destId="{5EAC4E1B-3F1D-4FB0-8B42-15C5B34F9781}" srcOrd="0" destOrd="0" presId="urn:microsoft.com/office/officeart/2005/8/layout/hierarchy3"/>
    <dgm:cxn modelId="{1F9474BC-8A35-45C3-840F-DD365377D6BB}" type="presOf" srcId="{731E1090-6F33-4F01-875A-ECD5D7A585C6}" destId="{C7C224BD-A862-4557-8D65-148F001704CE}" srcOrd="1" destOrd="0" presId="urn:microsoft.com/office/officeart/2005/8/layout/hierarchy3"/>
    <dgm:cxn modelId="{4E8C494B-E832-43B0-BD1A-65E20A692AFC}" type="presParOf" srcId="{14349E65-CB3F-44CC-A21A-1900C67A5E05}" destId="{1AFCC83E-61BF-4C26-B642-7056E8420741}" srcOrd="0" destOrd="0" presId="urn:microsoft.com/office/officeart/2005/8/layout/hierarchy3"/>
    <dgm:cxn modelId="{A44476E6-DA52-41A1-9158-6806E5D48E94}" type="presParOf" srcId="{1AFCC83E-61BF-4C26-B642-7056E8420741}" destId="{E924740D-16F0-4B1F-9053-3B496986C663}" srcOrd="0" destOrd="0" presId="urn:microsoft.com/office/officeart/2005/8/layout/hierarchy3"/>
    <dgm:cxn modelId="{8D262D5A-29AC-4D98-99C7-20F99D7A55C7}" type="presParOf" srcId="{E924740D-16F0-4B1F-9053-3B496986C663}" destId="{883140EB-5288-44C9-83AE-647FB1087E90}" srcOrd="0" destOrd="0" presId="urn:microsoft.com/office/officeart/2005/8/layout/hierarchy3"/>
    <dgm:cxn modelId="{B2AA3717-AEFB-497D-9DA9-8659D638C444}" type="presParOf" srcId="{E924740D-16F0-4B1F-9053-3B496986C663}" destId="{C7C224BD-A862-4557-8D65-148F001704CE}" srcOrd="1" destOrd="0" presId="urn:microsoft.com/office/officeart/2005/8/layout/hierarchy3"/>
    <dgm:cxn modelId="{A86CB1BA-1E5A-4742-B804-63A63D779C12}" type="presParOf" srcId="{1AFCC83E-61BF-4C26-B642-7056E8420741}" destId="{F362B0C2-203B-49C9-ABE7-497D02A13915}" srcOrd="1" destOrd="0" presId="urn:microsoft.com/office/officeart/2005/8/layout/hierarchy3"/>
    <dgm:cxn modelId="{D29100D5-6A57-40B1-A1BA-FB610ABABC6B}" type="presParOf" srcId="{F362B0C2-203B-49C9-ABE7-497D02A13915}" destId="{9547C12D-AAD4-41B2-840B-B7E7032B31B8}" srcOrd="0" destOrd="0" presId="urn:microsoft.com/office/officeart/2005/8/layout/hierarchy3"/>
    <dgm:cxn modelId="{8C5C2C38-B8B7-4870-B99C-4D2B17685655}" type="presParOf" srcId="{F362B0C2-203B-49C9-ABE7-497D02A13915}" destId="{B6410AA3-B016-471C-8A62-2A1A802A6304}" srcOrd="1" destOrd="0" presId="urn:microsoft.com/office/officeart/2005/8/layout/hierarchy3"/>
    <dgm:cxn modelId="{C0623E6C-580B-41DB-8FCF-08657D7508E2}" type="presParOf" srcId="{F362B0C2-203B-49C9-ABE7-497D02A13915}" destId="{8B446698-98FF-4F38-B67F-C90FA050BCB8}" srcOrd="2" destOrd="0" presId="urn:microsoft.com/office/officeart/2005/8/layout/hierarchy3"/>
    <dgm:cxn modelId="{F1AB760D-08AF-4D53-BCA7-1C99F96E36E5}" type="presParOf" srcId="{F362B0C2-203B-49C9-ABE7-497D02A13915}" destId="{ABA3D6AE-B1B0-45CA-AA21-E3C1A575BC90}" srcOrd="3" destOrd="0" presId="urn:microsoft.com/office/officeart/2005/8/layout/hierarchy3"/>
    <dgm:cxn modelId="{CC2CCF21-E1CC-4D3D-A0F7-CAF404DC9605}" type="presParOf" srcId="{F362B0C2-203B-49C9-ABE7-497D02A13915}" destId="{5EAC4E1B-3F1D-4FB0-8B42-15C5B34F9781}" srcOrd="4" destOrd="0" presId="urn:microsoft.com/office/officeart/2005/8/layout/hierarchy3"/>
    <dgm:cxn modelId="{7B62C2AB-BB48-4471-B8A7-3EE852CBE127}" type="presParOf" srcId="{F362B0C2-203B-49C9-ABE7-497D02A13915}" destId="{0C1EE7EF-6D63-46F9-8BCA-012D5576A97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C5264-09EE-498F-A39F-7C082DBA839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83A0E3C8-8EFB-4C3D-A55A-1B21B7C34723}">
      <dgm:prSet/>
      <dgm:spPr>
        <a:solidFill>
          <a:schemeClr val="bg2">
            <a:lumMod val="75000"/>
          </a:schemeClr>
        </a:solidFill>
      </dgm:spPr>
      <dgm:t>
        <a:bodyPr/>
        <a:lstStyle/>
        <a:p>
          <a:pPr rtl="0"/>
          <a:r>
            <a:rPr lang="en-US" dirty="0" smtClean="0"/>
            <a:t>Belonging</a:t>
          </a:r>
          <a:endParaRPr lang="en-US" dirty="0"/>
        </a:p>
      </dgm:t>
    </dgm:pt>
    <dgm:pt modelId="{BD502BC0-C358-4F72-BD59-97F7B5BFF60F}" type="parTrans" cxnId="{4205FA25-26B0-482A-A8A4-0E431F2514B7}">
      <dgm:prSet/>
      <dgm:spPr/>
      <dgm:t>
        <a:bodyPr/>
        <a:lstStyle/>
        <a:p>
          <a:endParaRPr lang="en-US"/>
        </a:p>
      </dgm:t>
    </dgm:pt>
    <dgm:pt modelId="{CEAEC34B-7D4F-4E7A-ABBA-F14DEF42532F}" type="sibTrans" cxnId="{4205FA25-26B0-482A-A8A4-0E431F2514B7}">
      <dgm:prSet/>
      <dgm:spPr/>
      <dgm:t>
        <a:bodyPr/>
        <a:lstStyle/>
        <a:p>
          <a:endParaRPr lang="en-US"/>
        </a:p>
      </dgm:t>
    </dgm:pt>
    <dgm:pt modelId="{34144927-49F9-45F5-B791-18ED52C98CE3}">
      <dgm:prSet/>
      <dgm:spPr>
        <a:solidFill>
          <a:schemeClr val="bg2">
            <a:lumMod val="75000"/>
          </a:schemeClr>
        </a:solidFill>
      </dgm:spPr>
      <dgm:t>
        <a:bodyPr/>
        <a:lstStyle/>
        <a:p>
          <a:pPr rtl="0"/>
          <a:r>
            <a:rPr lang="en-US" dirty="0" smtClean="0"/>
            <a:t>Emotional support</a:t>
          </a:r>
          <a:endParaRPr lang="en-US" dirty="0"/>
        </a:p>
      </dgm:t>
    </dgm:pt>
    <dgm:pt modelId="{DBC55D1C-A4C4-4FBF-933D-7BC01F9B94C4}" type="parTrans" cxnId="{13C662F3-7C66-43A2-A4AE-AF5F261F3B0D}">
      <dgm:prSet/>
      <dgm:spPr/>
      <dgm:t>
        <a:bodyPr/>
        <a:lstStyle/>
        <a:p>
          <a:endParaRPr lang="en-US"/>
        </a:p>
      </dgm:t>
    </dgm:pt>
    <dgm:pt modelId="{B501221D-9DB5-43EA-BF50-9505BA761C85}" type="sibTrans" cxnId="{13C662F3-7C66-43A2-A4AE-AF5F261F3B0D}">
      <dgm:prSet/>
      <dgm:spPr/>
      <dgm:t>
        <a:bodyPr/>
        <a:lstStyle/>
        <a:p>
          <a:endParaRPr lang="en-US"/>
        </a:p>
      </dgm:t>
    </dgm:pt>
    <dgm:pt modelId="{A0A77366-6F80-4FDA-BDCE-0F53645BF85B}">
      <dgm:prSet/>
      <dgm:spPr>
        <a:solidFill>
          <a:schemeClr val="bg2">
            <a:lumMod val="75000"/>
          </a:schemeClr>
        </a:solidFill>
      </dgm:spPr>
      <dgm:t>
        <a:bodyPr/>
        <a:lstStyle/>
        <a:p>
          <a:pPr rtl="0"/>
          <a:r>
            <a:rPr lang="en-US" dirty="0" smtClean="0"/>
            <a:t>Informational support</a:t>
          </a:r>
          <a:endParaRPr lang="en-US" dirty="0"/>
        </a:p>
      </dgm:t>
    </dgm:pt>
    <dgm:pt modelId="{969DBC20-F6FD-4362-9A04-5105BF2E38C4}" type="parTrans" cxnId="{34920D0D-C62F-43FF-B693-11E33E9315ED}">
      <dgm:prSet/>
      <dgm:spPr/>
      <dgm:t>
        <a:bodyPr/>
        <a:lstStyle/>
        <a:p>
          <a:endParaRPr lang="en-US"/>
        </a:p>
      </dgm:t>
    </dgm:pt>
    <dgm:pt modelId="{48F42A28-D9A7-4809-870D-E711DB36C562}" type="sibTrans" cxnId="{34920D0D-C62F-43FF-B693-11E33E9315ED}">
      <dgm:prSet/>
      <dgm:spPr/>
      <dgm:t>
        <a:bodyPr/>
        <a:lstStyle/>
        <a:p>
          <a:endParaRPr lang="en-US"/>
        </a:p>
      </dgm:t>
    </dgm:pt>
    <dgm:pt modelId="{47F93381-7067-46AF-94CA-2DB38BAE0E48}">
      <dgm:prSet/>
      <dgm:spPr>
        <a:solidFill>
          <a:schemeClr val="bg2">
            <a:lumMod val="75000"/>
          </a:schemeClr>
        </a:solidFill>
      </dgm:spPr>
      <dgm:t>
        <a:bodyPr/>
        <a:lstStyle/>
        <a:p>
          <a:pPr rtl="0"/>
          <a:r>
            <a:rPr lang="en-US" dirty="0" smtClean="0"/>
            <a:t>Instrumental support</a:t>
          </a:r>
          <a:endParaRPr lang="en-US" dirty="0"/>
        </a:p>
      </dgm:t>
    </dgm:pt>
    <dgm:pt modelId="{75C166A2-5C8C-4B34-B4CC-1B33DE1D08E8}" type="parTrans" cxnId="{DE7CC6C3-E5D9-4F80-BF2C-BE6FC95D492F}">
      <dgm:prSet/>
      <dgm:spPr/>
      <dgm:t>
        <a:bodyPr/>
        <a:lstStyle/>
        <a:p>
          <a:endParaRPr lang="en-US"/>
        </a:p>
      </dgm:t>
    </dgm:pt>
    <dgm:pt modelId="{34335256-1F3E-4143-B1E9-B2233B0654E7}" type="sibTrans" cxnId="{DE7CC6C3-E5D9-4F80-BF2C-BE6FC95D492F}">
      <dgm:prSet/>
      <dgm:spPr/>
      <dgm:t>
        <a:bodyPr/>
        <a:lstStyle/>
        <a:p>
          <a:endParaRPr lang="en-US"/>
        </a:p>
      </dgm:t>
    </dgm:pt>
    <dgm:pt modelId="{CAE88F64-07AB-4F30-8D32-AB6435BDC39B}">
      <dgm:prSet/>
      <dgm:spPr>
        <a:solidFill>
          <a:schemeClr val="bg2">
            <a:lumMod val="75000"/>
          </a:schemeClr>
        </a:solidFill>
      </dgm:spPr>
      <dgm:t>
        <a:bodyPr/>
        <a:lstStyle/>
        <a:p>
          <a:pPr rtl="0"/>
          <a:r>
            <a:rPr lang="en-US" dirty="0" smtClean="0"/>
            <a:t>Spiritual support</a:t>
          </a:r>
          <a:endParaRPr lang="en-US" dirty="0"/>
        </a:p>
      </dgm:t>
    </dgm:pt>
    <dgm:pt modelId="{10640BED-ED52-4F8A-ADC1-BAB982786E8D}" type="parTrans" cxnId="{02E5AC45-C825-4C59-B488-82C1913FBF3A}">
      <dgm:prSet/>
      <dgm:spPr/>
      <dgm:t>
        <a:bodyPr/>
        <a:lstStyle/>
        <a:p>
          <a:endParaRPr lang="en-US"/>
        </a:p>
      </dgm:t>
    </dgm:pt>
    <dgm:pt modelId="{54CAE182-408E-4A8A-B70E-E387323C64BD}" type="sibTrans" cxnId="{02E5AC45-C825-4C59-B488-82C1913FBF3A}">
      <dgm:prSet/>
      <dgm:spPr/>
      <dgm:t>
        <a:bodyPr/>
        <a:lstStyle/>
        <a:p>
          <a:endParaRPr lang="en-US"/>
        </a:p>
      </dgm:t>
    </dgm:pt>
    <dgm:pt modelId="{AF8421BB-EF08-480A-9566-96BE241A749E}" type="pres">
      <dgm:prSet presAssocID="{653C5264-09EE-498F-A39F-7C082DBA8393}" presName="linearFlow" presStyleCnt="0">
        <dgm:presLayoutVars>
          <dgm:dir/>
          <dgm:resizeHandles val="exact"/>
        </dgm:presLayoutVars>
      </dgm:prSet>
      <dgm:spPr/>
      <dgm:t>
        <a:bodyPr/>
        <a:lstStyle/>
        <a:p>
          <a:endParaRPr lang="en-US"/>
        </a:p>
      </dgm:t>
    </dgm:pt>
    <dgm:pt modelId="{E03279E5-7F91-49E2-A300-388A288DABD8}" type="pres">
      <dgm:prSet presAssocID="{83A0E3C8-8EFB-4C3D-A55A-1B21B7C34723}" presName="composite" presStyleCnt="0"/>
      <dgm:spPr/>
    </dgm:pt>
    <dgm:pt modelId="{75339067-DBD4-489E-9B10-850CAC5D9C55}" type="pres">
      <dgm:prSet presAssocID="{83A0E3C8-8EFB-4C3D-A55A-1B21B7C34723}" presName="imgShp" presStyleLbl="fgImgPlace1" presStyleIdx="0" presStyleCnt="5"/>
      <dgm:spPr>
        <a:blipFill rotWithShape="0">
          <a:blip xmlns:r="http://schemas.openxmlformats.org/officeDocument/2006/relationships" r:embed="rId1"/>
          <a:stretch>
            <a:fillRect/>
          </a:stretch>
        </a:blipFill>
      </dgm:spPr>
    </dgm:pt>
    <dgm:pt modelId="{56BFFFD2-2A21-4F2E-9E1C-87ECE3AF7ABE}" type="pres">
      <dgm:prSet presAssocID="{83A0E3C8-8EFB-4C3D-A55A-1B21B7C34723}" presName="txShp" presStyleLbl="node1" presStyleIdx="0" presStyleCnt="5" custLinFactNeighborX="585" custLinFactNeighborY="-11531">
        <dgm:presLayoutVars>
          <dgm:bulletEnabled val="1"/>
        </dgm:presLayoutVars>
      </dgm:prSet>
      <dgm:spPr/>
      <dgm:t>
        <a:bodyPr/>
        <a:lstStyle/>
        <a:p>
          <a:endParaRPr lang="en-US"/>
        </a:p>
      </dgm:t>
    </dgm:pt>
    <dgm:pt modelId="{CDEBB0C4-09C2-4F20-9137-D927AFF330B2}" type="pres">
      <dgm:prSet presAssocID="{CEAEC34B-7D4F-4E7A-ABBA-F14DEF42532F}" presName="spacing" presStyleCnt="0"/>
      <dgm:spPr/>
    </dgm:pt>
    <dgm:pt modelId="{C051BAD4-D40E-4054-883A-CD81957E473D}" type="pres">
      <dgm:prSet presAssocID="{34144927-49F9-45F5-B791-18ED52C98CE3}" presName="composite" presStyleCnt="0"/>
      <dgm:spPr/>
    </dgm:pt>
    <dgm:pt modelId="{8220BE5F-40A0-483E-B6B7-8ED8BA41E32E}" type="pres">
      <dgm:prSet presAssocID="{34144927-49F9-45F5-B791-18ED52C98CE3}" presName="imgShp" presStyleLbl="fgImgPlace1" presStyleIdx="1" presStyleCnt="5"/>
      <dgm:spPr>
        <a:blipFill rotWithShape="0">
          <a:blip xmlns:r="http://schemas.openxmlformats.org/officeDocument/2006/relationships" r:embed="rId2"/>
          <a:stretch>
            <a:fillRect/>
          </a:stretch>
        </a:blipFill>
      </dgm:spPr>
    </dgm:pt>
    <dgm:pt modelId="{F6948173-8FA6-40E4-A9B7-A830E10A72F7}" type="pres">
      <dgm:prSet presAssocID="{34144927-49F9-45F5-B791-18ED52C98CE3}" presName="txShp" presStyleLbl="node1" presStyleIdx="1" presStyleCnt="5">
        <dgm:presLayoutVars>
          <dgm:bulletEnabled val="1"/>
        </dgm:presLayoutVars>
      </dgm:prSet>
      <dgm:spPr/>
      <dgm:t>
        <a:bodyPr/>
        <a:lstStyle/>
        <a:p>
          <a:endParaRPr lang="en-US"/>
        </a:p>
      </dgm:t>
    </dgm:pt>
    <dgm:pt modelId="{C64D4C03-4857-48C2-9403-0EFBB29470B9}" type="pres">
      <dgm:prSet presAssocID="{B501221D-9DB5-43EA-BF50-9505BA761C85}" presName="spacing" presStyleCnt="0"/>
      <dgm:spPr/>
    </dgm:pt>
    <dgm:pt modelId="{6F1212AE-ACBC-48D2-B2FE-0F7EB30A5608}" type="pres">
      <dgm:prSet presAssocID="{A0A77366-6F80-4FDA-BDCE-0F53645BF85B}" presName="composite" presStyleCnt="0"/>
      <dgm:spPr/>
    </dgm:pt>
    <dgm:pt modelId="{D55EA06F-EBB5-49AD-AAA4-8916637B38BC}" type="pres">
      <dgm:prSet presAssocID="{A0A77366-6F80-4FDA-BDCE-0F53645BF85B}" presName="imgShp" presStyleLbl="fgImgPlace1" presStyleIdx="2" presStyleCnt="5"/>
      <dgm:spPr>
        <a:blipFill rotWithShape="0">
          <a:blip xmlns:r="http://schemas.openxmlformats.org/officeDocument/2006/relationships" r:embed="rId3"/>
          <a:stretch>
            <a:fillRect/>
          </a:stretch>
        </a:blipFill>
      </dgm:spPr>
    </dgm:pt>
    <dgm:pt modelId="{7AC9B48A-FDB6-4775-BB84-D8EF04851411}" type="pres">
      <dgm:prSet presAssocID="{A0A77366-6F80-4FDA-BDCE-0F53645BF85B}" presName="txShp" presStyleLbl="node1" presStyleIdx="2" presStyleCnt="5" custLinFactNeighborX="-861" custLinFactNeighborY="4031">
        <dgm:presLayoutVars>
          <dgm:bulletEnabled val="1"/>
        </dgm:presLayoutVars>
      </dgm:prSet>
      <dgm:spPr/>
      <dgm:t>
        <a:bodyPr/>
        <a:lstStyle/>
        <a:p>
          <a:endParaRPr lang="en-US"/>
        </a:p>
      </dgm:t>
    </dgm:pt>
    <dgm:pt modelId="{BE61247D-46AE-4988-8825-3CADCC51369D}" type="pres">
      <dgm:prSet presAssocID="{48F42A28-D9A7-4809-870D-E711DB36C562}" presName="spacing" presStyleCnt="0"/>
      <dgm:spPr/>
    </dgm:pt>
    <dgm:pt modelId="{B41FCB38-6406-4A9D-8413-46A6A728E3BC}" type="pres">
      <dgm:prSet presAssocID="{47F93381-7067-46AF-94CA-2DB38BAE0E48}" presName="composite" presStyleCnt="0"/>
      <dgm:spPr/>
    </dgm:pt>
    <dgm:pt modelId="{BA4CDE4A-0A37-4697-856E-C569DEDAA8A5}" type="pres">
      <dgm:prSet presAssocID="{47F93381-7067-46AF-94CA-2DB38BAE0E48}" presName="imgShp" presStyleLbl="fgImgPlace1" presStyleIdx="3" presStyleCnt="5"/>
      <dgm:spPr>
        <a:blipFill rotWithShape="0">
          <a:blip xmlns:r="http://schemas.openxmlformats.org/officeDocument/2006/relationships" r:embed="rId4"/>
          <a:stretch>
            <a:fillRect/>
          </a:stretch>
        </a:blipFill>
      </dgm:spPr>
    </dgm:pt>
    <dgm:pt modelId="{C05D8076-25CA-4E6D-B500-7ADA567DF4DB}" type="pres">
      <dgm:prSet presAssocID="{47F93381-7067-46AF-94CA-2DB38BAE0E48}" presName="txShp" presStyleLbl="node1" presStyleIdx="3" presStyleCnt="5">
        <dgm:presLayoutVars>
          <dgm:bulletEnabled val="1"/>
        </dgm:presLayoutVars>
      </dgm:prSet>
      <dgm:spPr/>
      <dgm:t>
        <a:bodyPr/>
        <a:lstStyle/>
        <a:p>
          <a:endParaRPr lang="en-US"/>
        </a:p>
      </dgm:t>
    </dgm:pt>
    <dgm:pt modelId="{D44F941A-53FF-4B2B-91D7-F54AECD8AEB3}" type="pres">
      <dgm:prSet presAssocID="{34335256-1F3E-4143-B1E9-B2233B0654E7}" presName="spacing" presStyleCnt="0"/>
      <dgm:spPr/>
    </dgm:pt>
    <dgm:pt modelId="{4E9948A2-F693-48D7-B7AC-BEC6129DCF54}" type="pres">
      <dgm:prSet presAssocID="{CAE88F64-07AB-4F30-8D32-AB6435BDC39B}" presName="composite" presStyleCnt="0"/>
      <dgm:spPr/>
    </dgm:pt>
    <dgm:pt modelId="{5F050497-72E1-45FA-A4F3-247FD1A9A9B8}" type="pres">
      <dgm:prSet presAssocID="{CAE88F64-07AB-4F30-8D32-AB6435BDC39B}" presName="imgShp" presStyleLbl="fgImgPlace1" presStyleIdx="4" presStyleCnt="5"/>
      <dgm:spPr>
        <a:blipFill rotWithShape="0">
          <a:blip xmlns:r="http://schemas.openxmlformats.org/officeDocument/2006/relationships" r:embed="rId5"/>
          <a:stretch>
            <a:fillRect/>
          </a:stretch>
        </a:blipFill>
      </dgm:spPr>
    </dgm:pt>
    <dgm:pt modelId="{F50DB389-0D4A-46A9-8405-B37104CE7BB9}" type="pres">
      <dgm:prSet presAssocID="{CAE88F64-07AB-4F30-8D32-AB6435BDC39B}" presName="txShp" presStyleLbl="node1" presStyleIdx="4" presStyleCnt="5">
        <dgm:presLayoutVars>
          <dgm:bulletEnabled val="1"/>
        </dgm:presLayoutVars>
      </dgm:prSet>
      <dgm:spPr/>
      <dgm:t>
        <a:bodyPr/>
        <a:lstStyle/>
        <a:p>
          <a:endParaRPr lang="en-US"/>
        </a:p>
      </dgm:t>
    </dgm:pt>
  </dgm:ptLst>
  <dgm:cxnLst>
    <dgm:cxn modelId="{A881E1F6-6659-4AC0-BEDA-9B304D1443CE}" type="presOf" srcId="{47F93381-7067-46AF-94CA-2DB38BAE0E48}" destId="{C05D8076-25CA-4E6D-B500-7ADA567DF4DB}" srcOrd="0" destOrd="0" presId="urn:microsoft.com/office/officeart/2005/8/layout/vList3#1"/>
    <dgm:cxn modelId="{7FB717CD-0EBE-49A5-8E55-A21716943FB9}" type="presOf" srcId="{34144927-49F9-45F5-B791-18ED52C98CE3}" destId="{F6948173-8FA6-40E4-A9B7-A830E10A72F7}" srcOrd="0" destOrd="0" presId="urn:microsoft.com/office/officeart/2005/8/layout/vList3#1"/>
    <dgm:cxn modelId="{692C393B-60FA-4F94-9090-DBE32CE5B285}" type="presOf" srcId="{CAE88F64-07AB-4F30-8D32-AB6435BDC39B}" destId="{F50DB389-0D4A-46A9-8405-B37104CE7BB9}" srcOrd="0" destOrd="0" presId="urn:microsoft.com/office/officeart/2005/8/layout/vList3#1"/>
    <dgm:cxn modelId="{3DD83C94-25F7-417A-AA2D-AB1B6F28AD12}" type="presOf" srcId="{83A0E3C8-8EFB-4C3D-A55A-1B21B7C34723}" destId="{56BFFFD2-2A21-4F2E-9E1C-87ECE3AF7ABE}" srcOrd="0" destOrd="0" presId="urn:microsoft.com/office/officeart/2005/8/layout/vList3#1"/>
    <dgm:cxn modelId="{4205FA25-26B0-482A-A8A4-0E431F2514B7}" srcId="{653C5264-09EE-498F-A39F-7C082DBA8393}" destId="{83A0E3C8-8EFB-4C3D-A55A-1B21B7C34723}" srcOrd="0" destOrd="0" parTransId="{BD502BC0-C358-4F72-BD59-97F7B5BFF60F}" sibTransId="{CEAEC34B-7D4F-4E7A-ABBA-F14DEF42532F}"/>
    <dgm:cxn modelId="{A1F1D0CA-2F30-4411-9EF3-9BDB9C9A9656}" type="presOf" srcId="{653C5264-09EE-498F-A39F-7C082DBA8393}" destId="{AF8421BB-EF08-480A-9566-96BE241A749E}" srcOrd="0" destOrd="0" presId="urn:microsoft.com/office/officeart/2005/8/layout/vList3#1"/>
    <dgm:cxn modelId="{02E5AC45-C825-4C59-B488-82C1913FBF3A}" srcId="{653C5264-09EE-498F-A39F-7C082DBA8393}" destId="{CAE88F64-07AB-4F30-8D32-AB6435BDC39B}" srcOrd="4" destOrd="0" parTransId="{10640BED-ED52-4F8A-ADC1-BAB982786E8D}" sibTransId="{54CAE182-408E-4A8A-B70E-E387323C64BD}"/>
    <dgm:cxn modelId="{DE7CC6C3-E5D9-4F80-BF2C-BE6FC95D492F}" srcId="{653C5264-09EE-498F-A39F-7C082DBA8393}" destId="{47F93381-7067-46AF-94CA-2DB38BAE0E48}" srcOrd="3" destOrd="0" parTransId="{75C166A2-5C8C-4B34-B4CC-1B33DE1D08E8}" sibTransId="{34335256-1F3E-4143-B1E9-B2233B0654E7}"/>
    <dgm:cxn modelId="{34920D0D-C62F-43FF-B693-11E33E9315ED}" srcId="{653C5264-09EE-498F-A39F-7C082DBA8393}" destId="{A0A77366-6F80-4FDA-BDCE-0F53645BF85B}" srcOrd="2" destOrd="0" parTransId="{969DBC20-F6FD-4362-9A04-5105BF2E38C4}" sibTransId="{48F42A28-D9A7-4809-870D-E711DB36C562}"/>
    <dgm:cxn modelId="{CD3FB541-FEDF-4FE2-98EE-AA62B95A118B}" type="presOf" srcId="{A0A77366-6F80-4FDA-BDCE-0F53645BF85B}" destId="{7AC9B48A-FDB6-4775-BB84-D8EF04851411}" srcOrd="0" destOrd="0" presId="urn:microsoft.com/office/officeart/2005/8/layout/vList3#1"/>
    <dgm:cxn modelId="{13C662F3-7C66-43A2-A4AE-AF5F261F3B0D}" srcId="{653C5264-09EE-498F-A39F-7C082DBA8393}" destId="{34144927-49F9-45F5-B791-18ED52C98CE3}" srcOrd="1" destOrd="0" parTransId="{DBC55D1C-A4C4-4FBF-933D-7BC01F9B94C4}" sibTransId="{B501221D-9DB5-43EA-BF50-9505BA761C85}"/>
    <dgm:cxn modelId="{48C93D0D-58FA-49B8-8748-3B1E3F6F3F8D}" type="presParOf" srcId="{AF8421BB-EF08-480A-9566-96BE241A749E}" destId="{E03279E5-7F91-49E2-A300-388A288DABD8}" srcOrd="0" destOrd="0" presId="urn:microsoft.com/office/officeart/2005/8/layout/vList3#1"/>
    <dgm:cxn modelId="{7CA51888-9C04-4D65-8217-EBA5B48050DF}" type="presParOf" srcId="{E03279E5-7F91-49E2-A300-388A288DABD8}" destId="{75339067-DBD4-489E-9B10-850CAC5D9C55}" srcOrd="0" destOrd="0" presId="urn:microsoft.com/office/officeart/2005/8/layout/vList3#1"/>
    <dgm:cxn modelId="{D2E492E5-83AD-4236-9322-86977C3E1392}" type="presParOf" srcId="{E03279E5-7F91-49E2-A300-388A288DABD8}" destId="{56BFFFD2-2A21-4F2E-9E1C-87ECE3AF7ABE}" srcOrd="1" destOrd="0" presId="urn:microsoft.com/office/officeart/2005/8/layout/vList3#1"/>
    <dgm:cxn modelId="{31FD06C5-CA38-4F42-938A-34B3811F2E61}" type="presParOf" srcId="{AF8421BB-EF08-480A-9566-96BE241A749E}" destId="{CDEBB0C4-09C2-4F20-9137-D927AFF330B2}" srcOrd="1" destOrd="0" presId="urn:microsoft.com/office/officeart/2005/8/layout/vList3#1"/>
    <dgm:cxn modelId="{9DF3AE55-995F-44CC-8586-9D9147F216BC}" type="presParOf" srcId="{AF8421BB-EF08-480A-9566-96BE241A749E}" destId="{C051BAD4-D40E-4054-883A-CD81957E473D}" srcOrd="2" destOrd="0" presId="urn:microsoft.com/office/officeart/2005/8/layout/vList3#1"/>
    <dgm:cxn modelId="{468E247D-E9A8-48CC-8B3D-7C959BBDACDA}" type="presParOf" srcId="{C051BAD4-D40E-4054-883A-CD81957E473D}" destId="{8220BE5F-40A0-483E-B6B7-8ED8BA41E32E}" srcOrd="0" destOrd="0" presId="urn:microsoft.com/office/officeart/2005/8/layout/vList3#1"/>
    <dgm:cxn modelId="{4D0021A6-0F8D-4247-97EB-85776F41C530}" type="presParOf" srcId="{C051BAD4-D40E-4054-883A-CD81957E473D}" destId="{F6948173-8FA6-40E4-A9B7-A830E10A72F7}" srcOrd="1" destOrd="0" presId="urn:microsoft.com/office/officeart/2005/8/layout/vList3#1"/>
    <dgm:cxn modelId="{9E4F1801-C0D0-42D6-A1F8-B4DA18533781}" type="presParOf" srcId="{AF8421BB-EF08-480A-9566-96BE241A749E}" destId="{C64D4C03-4857-48C2-9403-0EFBB29470B9}" srcOrd="3" destOrd="0" presId="urn:microsoft.com/office/officeart/2005/8/layout/vList3#1"/>
    <dgm:cxn modelId="{1D832B5A-AB1D-4DAB-B32D-391C17E1D9AB}" type="presParOf" srcId="{AF8421BB-EF08-480A-9566-96BE241A749E}" destId="{6F1212AE-ACBC-48D2-B2FE-0F7EB30A5608}" srcOrd="4" destOrd="0" presId="urn:microsoft.com/office/officeart/2005/8/layout/vList3#1"/>
    <dgm:cxn modelId="{6A457443-A3F3-49CC-B2E9-39B881E39AC1}" type="presParOf" srcId="{6F1212AE-ACBC-48D2-B2FE-0F7EB30A5608}" destId="{D55EA06F-EBB5-49AD-AAA4-8916637B38BC}" srcOrd="0" destOrd="0" presId="urn:microsoft.com/office/officeart/2005/8/layout/vList3#1"/>
    <dgm:cxn modelId="{0E9BED7D-A648-4C8C-8A7A-E381B7D5BBBD}" type="presParOf" srcId="{6F1212AE-ACBC-48D2-B2FE-0F7EB30A5608}" destId="{7AC9B48A-FDB6-4775-BB84-D8EF04851411}" srcOrd="1" destOrd="0" presId="urn:microsoft.com/office/officeart/2005/8/layout/vList3#1"/>
    <dgm:cxn modelId="{0FA1523D-C21E-4251-9604-EA49F657D07A}" type="presParOf" srcId="{AF8421BB-EF08-480A-9566-96BE241A749E}" destId="{BE61247D-46AE-4988-8825-3CADCC51369D}" srcOrd="5" destOrd="0" presId="urn:microsoft.com/office/officeart/2005/8/layout/vList3#1"/>
    <dgm:cxn modelId="{3BF03575-FDE7-4E38-B31A-B1E2AA20E82B}" type="presParOf" srcId="{AF8421BB-EF08-480A-9566-96BE241A749E}" destId="{B41FCB38-6406-4A9D-8413-46A6A728E3BC}" srcOrd="6" destOrd="0" presId="urn:microsoft.com/office/officeart/2005/8/layout/vList3#1"/>
    <dgm:cxn modelId="{45C47AA4-3D9D-43C0-A953-A0CA729F1EF4}" type="presParOf" srcId="{B41FCB38-6406-4A9D-8413-46A6A728E3BC}" destId="{BA4CDE4A-0A37-4697-856E-C569DEDAA8A5}" srcOrd="0" destOrd="0" presId="urn:microsoft.com/office/officeart/2005/8/layout/vList3#1"/>
    <dgm:cxn modelId="{79A4AD23-9155-4C1A-B632-A17F0E9BF45F}" type="presParOf" srcId="{B41FCB38-6406-4A9D-8413-46A6A728E3BC}" destId="{C05D8076-25CA-4E6D-B500-7ADA567DF4DB}" srcOrd="1" destOrd="0" presId="urn:microsoft.com/office/officeart/2005/8/layout/vList3#1"/>
    <dgm:cxn modelId="{66710542-5958-4455-BCFD-A89431E0225A}" type="presParOf" srcId="{AF8421BB-EF08-480A-9566-96BE241A749E}" destId="{D44F941A-53FF-4B2B-91D7-F54AECD8AEB3}" srcOrd="7" destOrd="0" presId="urn:microsoft.com/office/officeart/2005/8/layout/vList3#1"/>
    <dgm:cxn modelId="{A77294AD-261D-408B-B941-9ED82996464A}" type="presParOf" srcId="{AF8421BB-EF08-480A-9566-96BE241A749E}" destId="{4E9948A2-F693-48D7-B7AC-BEC6129DCF54}" srcOrd="8" destOrd="0" presId="urn:microsoft.com/office/officeart/2005/8/layout/vList3#1"/>
    <dgm:cxn modelId="{9447B774-67E7-4DED-A3FC-3DB9C330CF24}" type="presParOf" srcId="{4E9948A2-F693-48D7-B7AC-BEC6129DCF54}" destId="{5F050497-72E1-45FA-A4F3-247FD1A9A9B8}" srcOrd="0" destOrd="0" presId="urn:microsoft.com/office/officeart/2005/8/layout/vList3#1"/>
    <dgm:cxn modelId="{1124E1CD-E2B8-4FCA-9E5C-3C8BA8AE9107}" type="presParOf" srcId="{4E9948A2-F693-48D7-B7AC-BEC6129DCF54}" destId="{F50DB389-0D4A-46A9-8405-B37104CE7BB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17239F-4739-45B3-ACCA-6BA96FFB56E7}" type="doc">
      <dgm:prSet loTypeId="urn:microsoft.com/office/officeart/2005/8/layout/hierarchy3" loCatId="hierarchy" qsTypeId="urn:microsoft.com/office/officeart/2005/8/quickstyle/3d4" qsCatId="3D" csTypeId="urn:microsoft.com/office/officeart/2005/8/colors/accent6_2" csCatId="accent6" phldr="1"/>
      <dgm:spPr/>
      <dgm:t>
        <a:bodyPr/>
        <a:lstStyle/>
        <a:p>
          <a:endParaRPr lang="en-US"/>
        </a:p>
      </dgm:t>
    </dgm:pt>
    <dgm:pt modelId="{731E1090-6F33-4F01-875A-ECD5D7A585C6}">
      <dgm:prSet phldrT="[Text]"/>
      <dgm:spPr/>
      <dgm:t>
        <a:bodyPr/>
        <a:lstStyle/>
        <a:p>
          <a:r>
            <a:rPr lang="en-US" dirty="0" smtClean="0">
              <a:solidFill>
                <a:schemeClr val="accent2">
                  <a:lumMod val="25000"/>
                </a:schemeClr>
              </a:solidFill>
            </a:rPr>
            <a:t>Group</a:t>
          </a:r>
        </a:p>
        <a:p>
          <a:r>
            <a:rPr lang="en-US" dirty="0" smtClean="0">
              <a:solidFill>
                <a:schemeClr val="accent2">
                  <a:lumMod val="25000"/>
                </a:schemeClr>
              </a:solidFill>
            </a:rPr>
            <a:t>Formation</a:t>
          </a:r>
          <a:endParaRPr lang="en-US" dirty="0">
            <a:solidFill>
              <a:schemeClr val="accent2">
                <a:lumMod val="25000"/>
              </a:schemeClr>
            </a:solidFill>
          </a:endParaRPr>
        </a:p>
      </dgm:t>
    </dgm:pt>
    <dgm:pt modelId="{AC0F4F82-0D8E-4B14-B3EC-047BDA6A6E8F}" type="parTrans" cxnId="{1034D5C7-94C1-4A87-A9F4-D789B9B33DD1}">
      <dgm:prSet/>
      <dgm:spPr/>
      <dgm:t>
        <a:bodyPr/>
        <a:lstStyle/>
        <a:p>
          <a:endParaRPr lang="en-US"/>
        </a:p>
      </dgm:t>
    </dgm:pt>
    <dgm:pt modelId="{09D3F7FE-0F5B-4F14-8472-F2FC14D5D7FC}" type="sibTrans" cxnId="{1034D5C7-94C1-4A87-A9F4-D789B9B33DD1}">
      <dgm:prSet/>
      <dgm:spPr/>
      <dgm:t>
        <a:bodyPr/>
        <a:lstStyle/>
        <a:p>
          <a:endParaRPr lang="en-US"/>
        </a:p>
      </dgm:t>
    </dgm:pt>
    <dgm:pt modelId="{AF7486D0-3FE7-4821-97A7-43CA88D58D74}">
      <dgm:prSet phldrT="[Text]"/>
      <dgm:spPr/>
      <dgm:t>
        <a:bodyPr/>
        <a:lstStyle/>
        <a:p>
          <a:r>
            <a:rPr lang="en-US" dirty="0" smtClean="0">
              <a:solidFill>
                <a:schemeClr val="tx1"/>
              </a:solidFill>
            </a:rPr>
            <a:t>Who </a:t>
          </a:r>
          <a:r>
            <a:rPr lang="en-US" baseline="0" dirty="0" smtClean="0">
              <a:solidFill>
                <a:schemeClr val="tx1"/>
              </a:solidFill>
            </a:rPr>
            <a:t>Joins</a:t>
          </a:r>
          <a:r>
            <a:rPr lang="en-US" dirty="0" smtClean="0">
              <a:solidFill>
                <a:schemeClr val="tx1"/>
              </a:solidFill>
            </a:rPr>
            <a:t> Groups?</a:t>
          </a:r>
          <a:endParaRPr lang="en-US" dirty="0">
            <a:solidFill>
              <a:schemeClr val="tx1"/>
            </a:solidFill>
          </a:endParaRPr>
        </a:p>
      </dgm:t>
    </dgm:pt>
    <dgm:pt modelId="{5649C779-9A34-4487-95DB-144BD9CD5BFF}" type="parTrans" cxnId="{62EE1541-67CE-4981-AEF4-58D7049BD64A}">
      <dgm:prSet/>
      <dgm:spPr/>
      <dgm:t>
        <a:bodyPr/>
        <a:lstStyle/>
        <a:p>
          <a:endParaRPr lang="en-US"/>
        </a:p>
      </dgm:t>
    </dgm:pt>
    <dgm:pt modelId="{6EB3E9DB-C056-49F5-A30B-70E6D8F9AF35}" type="sibTrans" cxnId="{62EE1541-67CE-4981-AEF4-58D7049BD64A}">
      <dgm:prSet/>
      <dgm:spPr/>
      <dgm:t>
        <a:bodyPr/>
        <a:lstStyle/>
        <a:p>
          <a:endParaRPr lang="en-US"/>
        </a:p>
      </dgm:t>
    </dgm:pt>
    <dgm:pt modelId="{342BEB94-F79D-4557-BE19-EA0A06E19E37}">
      <dgm:prSet phldrT="[Text]"/>
      <dgm:spPr/>
      <dgm:t>
        <a:bodyPr/>
        <a:lstStyle/>
        <a:p>
          <a:r>
            <a:rPr lang="en-US" dirty="0" smtClean="0"/>
            <a:t>When Do People Seek Membership</a:t>
          </a:r>
          <a:endParaRPr lang="en-US" dirty="0"/>
        </a:p>
      </dgm:t>
    </dgm:pt>
    <dgm:pt modelId="{8288F1F8-DB8A-4B71-8067-4D42E60AB5D9}" type="parTrans" cxnId="{F716D270-023C-42E6-BF72-28A714C810A2}">
      <dgm:prSet/>
      <dgm:spPr/>
      <dgm:t>
        <a:bodyPr/>
        <a:lstStyle/>
        <a:p>
          <a:endParaRPr lang="en-US"/>
        </a:p>
      </dgm:t>
    </dgm:pt>
    <dgm:pt modelId="{1169A0E2-3362-4F6E-B641-3A7BE2C91558}" type="sibTrans" cxnId="{F716D270-023C-42E6-BF72-28A714C810A2}">
      <dgm:prSet/>
      <dgm:spPr/>
      <dgm:t>
        <a:bodyPr/>
        <a:lstStyle/>
        <a:p>
          <a:endParaRPr lang="en-US"/>
        </a:p>
      </dgm:t>
    </dgm:pt>
    <dgm:pt modelId="{A6901FCC-6660-425F-9AEA-9067B2A9C4AA}">
      <dgm:prSet/>
      <dgm:spPr/>
      <dgm:t>
        <a:bodyPr/>
        <a:lstStyle/>
        <a:p>
          <a:r>
            <a:rPr lang="en-US" dirty="0" smtClean="0"/>
            <a:t>Group Attraction</a:t>
          </a:r>
          <a:endParaRPr lang="en-US" dirty="0"/>
        </a:p>
      </dgm:t>
    </dgm:pt>
    <dgm:pt modelId="{1EB1F860-9700-48C3-9F13-D2B90ADDEAA7}" type="parTrans" cxnId="{EF2F7043-6EDD-48D3-B360-EE717B4AB08C}">
      <dgm:prSet/>
      <dgm:spPr/>
      <dgm:t>
        <a:bodyPr/>
        <a:lstStyle/>
        <a:p>
          <a:endParaRPr lang="en-US"/>
        </a:p>
      </dgm:t>
    </dgm:pt>
    <dgm:pt modelId="{E9D731F1-6484-48BA-A4CE-85AA724DEFD1}" type="sibTrans" cxnId="{EF2F7043-6EDD-48D3-B360-EE717B4AB08C}">
      <dgm:prSet/>
      <dgm:spPr/>
      <dgm:t>
        <a:bodyPr/>
        <a:lstStyle/>
        <a:p>
          <a:endParaRPr lang="en-US"/>
        </a:p>
      </dgm:t>
    </dgm:pt>
    <dgm:pt modelId="{14349E65-CB3F-44CC-A21A-1900C67A5E05}" type="pres">
      <dgm:prSet presAssocID="{8717239F-4739-45B3-ACCA-6BA96FFB56E7}" presName="diagram" presStyleCnt="0">
        <dgm:presLayoutVars>
          <dgm:chPref val="1"/>
          <dgm:dir/>
          <dgm:animOne val="branch"/>
          <dgm:animLvl val="lvl"/>
          <dgm:resizeHandles/>
        </dgm:presLayoutVars>
      </dgm:prSet>
      <dgm:spPr/>
      <dgm:t>
        <a:bodyPr/>
        <a:lstStyle/>
        <a:p>
          <a:endParaRPr lang="en-US"/>
        </a:p>
      </dgm:t>
    </dgm:pt>
    <dgm:pt modelId="{1AFCC83E-61BF-4C26-B642-7056E8420741}" type="pres">
      <dgm:prSet presAssocID="{731E1090-6F33-4F01-875A-ECD5D7A585C6}" presName="root" presStyleCnt="0"/>
      <dgm:spPr/>
    </dgm:pt>
    <dgm:pt modelId="{E924740D-16F0-4B1F-9053-3B496986C663}" type="pres">
      <dgm:prSet presAssocID="{731E1090-6F33-4F01-875A-ECD5D7A585C6}" presName="rootComposite" presStyleCnt="0"/>
      <dgm:spPr/>
    </dgm:pt>
    <dgm:pt modelId="{883140EB-5288-44C9-83AE-647FB1087E90}" type="pres">
      <dgm:prSet presAssocID="{731E1090-6F33-4F01-875A-ECD5D7A585C6}" presName="rootText" presStyleLbl="node1" presStyleIdx="0" presStyleCnt="1"/>
      <dgm:spPr/>
      <dgm:t>
        <a:bodyPr/>
        <a:lstStyle/>
        <a:p>
          <a:endParaRPr lang="en-US"/>
        </a:p>
      </dgm:t>
    </dgm:pt>
    <dgm:pt modelId="{C7C224BD-A862-4557-8D65-148F001704CE}" type="pres">
      <dgm:prSet presAssocID="{731E1090-6F33-4F01-875A-ECD5D7A585C6}" presName="rootConnector" presStyleLbl="node1" presStyleIdx="0" presStyleCnt="1"/>
      <dgm:spPr/>
      <dgm:t>
        <a:bodyPr/>
        <a:lstStyle/>
        <a:p>
          <a:endParaRPr lang="en-US"/>
        </a:p>
      </dgm:t>
    </dgm:pt>
    <dgm:pt modelId="{F362B0C2-203B-49C9-ABE7-497D02A13915}" type="pres">
      <dgm:prSet presAssocID="{731E1090-6F33-4F01-875A-ECD5D7A585C6}" presName="childShape" presStyleCnt="0"/>
      <dgm:spPr/>
    </dgm:pt>
    <dgm:pt modelId="{9547C12D-AAD4-41B2-840B-B7E7032B31B8}" type="pres">
      <dgm:prSet presAssocID="{5649C779-9A34-4487-95DB-144BD9CD5BFF}" presName="Name13" presStyleLbl="parChTrans1D2" presStyleIdx="0" presStyleCnt="3"/>
      <dgm:spPr/>
      <dgm:t>
        <a:bodyPr/>
        <a:lstStyle/>
        <a:p>
          <a:endParaRPr lang="en-US"/>
        </a:p>
      </dgm:t>
    </dgm:pt>
    <dgm:pt modelId="{B6410AA3-B016-471C-8A62-2A1A802A6304}" type="pres">
      <dgm:prSet presAssocID="{AF7486D0-3FE7-4821-97A7-43CA88D58D74}" presName="childText" presStyleLbl="bgAcc1" presStyleIdx="0" presStyleCnt="3">
        <dgm:presLayoutVars>
          <dgm:bulletEnabled val="1"/>
        </dgm:presLayoutVars>
      </dgm:prSet>
      <dgm:spPr/>
      <dgm:t>
        <a:bodyPr/>
        <a:lstStyle/>
        <a:p>
          <a:endParaRPr lang="en-US"/>
        </a:p>
      </dgm:t>
    </dgm:pt>
    <dgm:pt modelId="{8B446698-98FF-4F38-B67F-C90FA050BCB8}" type="pres">
      <dgm:prSet presAssocID="{8288F1F8-DB8A-4B71-8067-4D42E60AB5D9}" presName="Name13" presStyleLbl="parChTrans1D2" presStyleIdx="1" presStyleCnt="3"/>
      <dgm:spPr/>
      <dgm:t>
        <a:bodyPr/>
        <a:lstStyle/>
        <a:p>
          <a:endParaRPr lang="en-US"/>
        </a:p>
      </dgm:t>
    </dgm:pt>
    <dgm:pt modelId="{ABA3D6AE-B1B0-45CA-AA21-E3C1A575BC90}" type="pres">
      <dgm:prSet presAssocID="{342BEB94-F79D-4557-BE19-EA0A06E19E37}" presName="childText" presStyleLbl="bgAcc1" presStyleIdx="1" presStyleCnt="3">
        <dgm:presLayoutVars>
          <dgm:bulletEnabled val="1"/>
        </dgm:presLayoutVars>
      </dgm:prSet>
      <dgm:spPr/>
      <dgm:t>
        <a:bodyPr/>
        <a:lstStyle/>
        <a:p>
          <a:endParaRPr lang="en-US"/>
        </a:p>
      </dgm:t>
    </dgm:pt>
    <dgm:pt modelId="{5EAC4E1B-3F1D-4FB0-8B42-15C5B34F9781}" type="pres">
      <dgm:prSet presAssocID="{1EB1F860-9700-48C3-9F13-D2B90ADDEAA7}" presName="Name13" presStyleLbl="parChTrans1D2" presStyleIdx="2" presStyleCnt="3"/>
      <dgm:spPr/>
      <dgm:t>
        <a:bodyPr/>
        <a:lstStyle/>
        <a:p>
          <a:endParaRPr lang="en-US"/>
        </a:p>
      </dgm:t>
    </dgm:pt>
    <dgm:pt modelId="{0C1EE7EF-6D63-46F9-8BCA-012D5576A97D}" type="pres">
      <dgm:prSet presAssocID="{A6901FCC-6660-425F-9AEA-9067B2A9C4AA}" presName="childText" presStyleLbl="bgAcc1" presStyleIdx="2" presStyleCnt="3">
        <dgm:presLayoutVars>
          <dgm:bulletEnabled val="1"/>
        </dgm:presLayoutVars>
      </dgm:prSet>
      <dgm:spPr/>
      <dgm:t>
        <a:bodyPr/>
        <a:lstStyle/>
        <a:p>
          <a:endParaRPr lang="en-US"/>
        </a:p>
      </dgm:t>
    </dgm:pt>
  </dgm:ptLst>
  <dgm:cxnLst>
    <dgm:cxn modelId="{1034D5C7-94C1-4A87-A9F4-D789B9B33DD1}" srcId="{8717239F-4739-45B3-ACCA-6BA96FFB56E7}" destId="{731E1090-6F33-4F01-875A-ECD5D7A585C6}" srcOrd="0" destOrd="0" parTransId="{AC0F4F82-0D8E-4B14-B3EC-047BDA6A6E8F}" sibTransId="{09D3F7FE-0F5B-4F14-8472-F2FC14D5D7FC}"/>
    <dgm:cxn modelId="{ED0595E6-27D4-48D4-954E-B2A2F48B021F}" type="presOf" srcId="{5649C779-9A34-4487-95DB-144BD9CD5BFF}" destId="{9547C12D-AAD4-41B2-840B-B7E7032B31B8}" srcOrd="0" destOrd="0" presId="urn:microsoft.com/office/officeart/2005/8/layout/hierarchy3"/>
    <dgm:cxn modelId="{A29369C2-3BF4-4F03-8240-4B1A815B291B}" type="presOf" srcId="{731E1090-6F33-4F01-875A-ECD5D7A585C6}" destId="{C7C224BD-A862-4557-8D65-148F001704CE}" srcOrd="1" destOrd="0" presId="urn:microsoft.com/office/officeart/2005/8/layout/hierarchy3"/>
    <dgm:cxn modelId="{4BA9B89F-354B-45D8-8929-B11025811C98}" type="presOf" srcId="{A6901FCC-6660-425F-9AEA-9067B2A9C4AA}" destId="{0C1EE7EF-6D63-46F9-8BCA-012D5576A97D}" srcOrd="0" destOrd="0" presId="urn:microsoft.com/office/officeart/2005/8/layout/hierarchy3"/>
    <dgm:cxn modelId="{EF2F7043-6EDD-48D3-B360-EE717B4AB08C}" srcId="{731E1090-6F33-4F01-875A-ECD5D7A585C6}" destId="{A6901FCC-6660-425F-9AEA-9067B2A9C4AA}" srcOrd="2" destOrd="0" parTransId="{1EB1F860-9700-48C3-9F13-D2B90ADDEAA7}" sibTransId="{E9D731F1-6484-48BA-A4CE-85AA724DEFD1}"/>
    <dgm:cxn modelId="{62EE1541-67CE-4981-AEF4-58D7049BD64A}" srcId="{731E1090-6F33-4F01-875A-ECD5D7A585C6}" destId="{AF7486D0-3FE7-4821-97A7-43CA88D58D74}" srcOrd="0" destOrd="0" parTransId="{5649C779-9A34-4487-95DB-144BD9CD5BFF}" sibTransId="{6EB3E9DB-C056-49F5-A30B-70E6D8F9AF35}"/>
    <dgm:cxn modelId="{0DE829F6-CF63-463E-9F2F-68262FF2A4D8}" type="presOf" srcId="{1EB1F860-9700-48C3-9F13-D2B90ADDEAA7}" destId="{5EAC4E1B-3F1D-4FB0-8B42-15C5B34F9781}" srcOrd="0" destOrd="0" presId="urn:microsoft.com/office/officeart/2005/8/layout/hierarchy3"/>
    <dgm:cxn modelId="{DA70ABAD-8AC8-4A86-A6F2-F653B3F56B61}" type="presOf" srcId="{342BEB94-F79D-4557-BE19-EA0A06E19E37}" destId="{ABA3D6AE-B1B0-45CA-AA21-E3C1A575BC90}" srcOrd="0" destOrd="0" presId="urn:microsoft.com/office/officeart/2005/8/layout/hierarchy3"/>
    <dgm:cxn modelId="{B90B69DC-5C5C-46F7-BA81-C32829089DC4}" type="presOf" srcId="{AF7486D0-3FE7-4821-97A7-43CA88D58D74}" destId="{B6410AA3-B016-471C-8A62-2A1A802A6304}" srcOrd="0" destOrd="0" presId="urn:microsoft.com/office/officeart/2005/8/layout/hierarchy3"/>
    <dgm:cxn modelId="{F64E9997-F7C9-4DFD-B4D3-8468493A93BA}" type="presOf" srcId="{8288F1F8-DB8A-4B71-8067-4D42E60AB5D9}" destId="{8B446698-98FF-4F38-B67F-C90FA050BCB8}" srcOrd="0" destOrd="0" presId="urn:microsoft.com/office/officeart/2005/8/layout/hierarchy3"/>
    <dgm:cxn modelId="{F3BFE82E-8046-4AC5-906D-B44A5BE3F075}" type="presOf" srcId="{731E1090-6F33-4F01-875A-ECD5D7A585C6}" destId="{883140EB-5288-44C9-83AE-647FB1087E90}" srcOrd="0" destOrd="0" presId="urn:microsoft.com/office/officeart/2005/8/layout/hierarchy3"/>
    <dgm:cxn modelId="{C0F8E814-4915-4C3F-AA08-8EEF984AAA65}" type="presOf" srcId="{8717239F-4739-45B3-ACCA-6BA96FFB56E7}" destId="{14349E65-CB3F-44CC-A21A-1900C67A5E05}" srcOrd="0" destOrd="0" presId="urn:microsoft.com/office/officeart/2005/8/layout/hierarchy3"/>
    <dgm:cxn modelId="{F716D270-023C-42E6-BF72-28A714C810A2}" srcId="{731E1090-6F33-4F01-875A-ECD5D7A585C6}" destId="{342BEB94-F79D-4557-BE19-EA0A06E19E37}" srcOrd="1" destOrd="0" parTransId="{8288F1F8-DB8A-4B71-8067-4D42E60AB5D9}" sibTransId="{1169A0E2-3362-4F6E-B641-3A7BE2C91558}"/>
    <dgm:cxn modelId="{FC5AA63D-194E-4F2B-A534-DE4A79C6A387}" type="presParOf" srcId="{14349E65-CB3F-44CC-A21A-1900C67A5E05}" destId="{1AFCC83E-61BF-4C26-B642-7056E8420741}" srcOrd="0" destOrd="0" presId="urn:microsoft.com/office/officeart/2005/8/layout/hierarchy3"/>
    <dgm:cxn modelId="{B837F3FC-98BB-4A7C-B98A-34D037891B79}" type="presParOf" srcId="{1AFCC83E-61BF-4C26-B642-7056E8420741}" destId="{E924740D-16F0-4B1F-9053-3B496986C663}" srcOrd="0" destOrd="0" presId="urn:microsoft.com/office/officeart/2005/8/layout/hierarchy3"/>
    <dgm:cxn modelId="{53CBB963-9AC5-48ED-A283-41940F4F809D}" type="presParOf" srcId="{E924740D-16F0-4B1F-9053-3B496986C663}" destId="{883140EB-5288-44C9-83AE-647FB1087E90}" srcOrd="0" destOrd="0" presId="urn:microsoft.com/office/officeart/2005/8/layout/hierarchy3"/>
    <dgm:cxn modelId="{89CF503E-EB13-4A5B-8568-2D92FD23BA17}" type="presParOf" srcId="{E924740D-16F0-4B1F-9053-3B496986C663}" destId="{C7C224BD-A862-4557-8D65-148F001704CE}" srcOrd="1" destOrd="0" presId="urn:microsoft.com/office/officeart/2005/8/layout/hierarchy3"/>
    <dgm:cxn modelId="{9E9099A9-76DD-4B47-928D-C379471DF9DC}" type="presParOf" srcId="{1AFCC83E-61BF-4C26-B642-7056E8420741}" destId="{F362B0C2-203B-49C9-ABE7-497D02A13915}" srcOrd="1" destOrd="0" presId="urn:microsoft.com/office/officeart/2005/8/layout/hierarchy3"/>
    <dgm:cxn modelId="{18CD40F4-9E29-43A8-9F5C-A6681CB5700E}" type="presParOf" srcId="{F362B0C2-203B-49C9-ABE7-497D02A13915}" destId="{9547C12D-AAD4-41B2-840B-B7E7032B31B8}" srcOrd="0" destOrd="0" presId="urn:microsoft.com/office/officeart/2005/8/layout/hierarchy3"/>
    <dgm:cxn modelId="{4A182D06-E692-413E-8DE2-BF8A6FE69A91}" type="presParOf" srcId="{F362B0C2-203B-49C9-ABE7-497D02A13915}" destId="{B6410AA3-B016-471C-8A62-2A1A802A6304}" srcOrd="1" destOrd="0" presId="urn:microsoft.com/office/officeart/2005/8/layout/hierarchy3"/>
    <dgm:cxn modelId="{7962046A-C156-44E9-8869-5E8525DC3D23}" type="presParOf" srcId="{F362B0C2-203B-49C9-ABE7-497D02A13915}" destId="{8B446698-98FF-4F38-B67F-C90FA050BCB8}" srcOrd="2" destOrd="0" presId="urn:microsoft.com/office/officeart/2005/8/layout/hierarchy3"/>
    <dgm:cxn modelId="{59C97DAD-BA5B-409A-B474-1FAF901C4426}" type="presParOf" srcId="{F362B0C2-203B-49C9-ABE7-497D02A13915}" destId="{ABA3D6AE-B1B0-45CA-AA21-E3C1A575BC90}" srcOrd="3" destOrd="0" presId="urn:microsoft.com/office/officeart/2005/8/layout/hierarchy3"/>
    <dgm:cxn modelId="{11A59919-4C11-46F2-A4E2-A123AC64171E}" type="presParOf" srcId="{F362B0C2-203B-49C9-ABE7-497D02A13915}" destId="{5EAC4E1B-3F1D-4FB0-8B42-15C5B34F9781}" srcOrd="4" destOrd="0" presId="urn:microsoft.com/office/officeart/2005/8/layout/hierarchy3"/>
    <dgm:cxn modelId="{E43FFCFF-F9B0-4B1A-B244-A76396B5BD56}" type="presParOf" srcId="{F362B0C2-203B-49C9-ABE7-497D02A13915}" destId="{0C1EE7EF-6D63-46F9-8BCA-012D5576A97D}"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40EB-5288-44C9-83AE-647FB1087E90}">
      <dsp:nvSpPr>
        <dsp:cNvPr id="0" name=""/>
        <dsp:cNvSpPr/>
      </dsp:nvSpPr>
      <dsp:spPr>
        <a:xfrm>
          <a:off x="2193726" y="3100"/>
          <a:ext cx="1708546" cy="854273"/>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2">
                  <a:lumMod val="25000"/>
                </a:schemeClr>
              </a:solidFill>
            </a:rPr>
            <a:t>Group</a:t>
          </a:r>
        </a:p>
        <a:p>
          <a:pPr lvl="0" algn="ctr" defTabSz="1022350">
            <a:lnSpc>
              <a:spcPct val="90000"/>
            </a:lnSpc>
            <a:spcBef>
              <a:spcPct val="0"/>
            </a:spcBef>
            <a:spcAft>
              <a:spcPct val="35000"/>
            </a:spcAft>
          </a:pPr>
          <a:r>
            <a:rPr lang="en-US" sz="2300" kern="1200" dirty="0" smtClean="0">
              <a:solidFill>
                <a:schemeClr val="accent2">
                  <a:lumMod val="25000"/>
                </a:schemeClr>
              </a:solidFill>
            </a:rPr>
            <a:t>Formation</a:t>
          </a:r>
          <a:endParaRPr lang="en-US" sz="2300" kern="1200" dirty="0">
            <a:solidFill>
              <a:schemeClr val="accent2">
                <a:lumMod val="25000"/>
              </a:schemeClr>
            </a:solidFill>
          </a:endParaRPr>
        </a:p>
      </dsp:txBody>
      <dsp:txXfrm>
        <a:off x="2218747" y="28121"/>
        <a:ext cx="1658504" cy="804231"/>
      </dsp:txXfrm>
    </dsp:sp>
    <dsp:sp modelId="{9547C12D-AAD4-41B2-840B-B7E7032B31B8}">
      <dsp:nvSpPr>
        <dsp:cNvPr id="0" name=""/>
        <dsp:cNvSpPr/>
      </dsp:nvSpPr>
      <dsp:spPr>
        <a:xfrm>
          <a:off x="2364581" y="857374"/>
          <a:ext cx="170854" cy="640705"/>
        </a:xfrm>
        <a:custGeom>
          <a:avLst/>
          <a:gdLst/>
          <a:ahLst/>
          <a:cxnLst/>
          <a:rect l="0" t="0" r="0" b="0"/>
          <a:pathLst>
            <a:path>
              <a:moveTo>
                <a:pt x="0" y="0"/>
              </a:moveTo>
              <a:lnTo>
                <a:pt x="0" y="640705"/>
              </a:lnTo>
              <a:lnTo>
                <a:pt x="170854" y="640705"/>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6410AA3-B016-471C-8A62-2A1A802A6304}">
      <dsp:nvSpPr>
        <dsp:cNvPr id="0" name=""/>
        <dsp:cNvSpPr/>
      </dsp:nvSpPr>
      <dsp:spPr>
        <a:xfrm>
          <a:off x="2535435" y="1070942"/>
          <a:ext cx="1366837"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Who Joins Groups?</a:t>
          </a:r>
          <a:endParaRPr lang="en-US" sz="1700" kern="1200" dirty="0"/>
        </a:p>
      </dsp:txBody>
      <dsp:txXfrm>
        <a:off x="2560456" y="1095963"/>
        <a:ext cx="1316795" cy="804231"/>
      </dsp:txXfrm>
    </dsp:sp>
    <dsp:sp modelId="{8B446698-98FF-4F38-B67F-C90FA050BCB8}">
      <dsp:nvSpPr>
        <dsp:cNvPr id="0" name=""/>
        <dsp:cNvSpPr/>
      </dsp:nvSpPr>
      <dsp:spPr>
        <a:xfrm>
          <a:off x="2364581" y="857374"/>
          <a:ext cx="170854" cy="1708546"/>
        </a:xfrm>
        <a:custGeom>
          <a:avLst/>
          <a:gdLst/>
          <a:ahLst/>
          <a:cxnLst/>
          <a:rect l="0" t="0" r="0" b="0"/>
          <a:pathLst>
            <a:path>
              <a:moveTo>
                <a:pt x="0" y="0"/>
              </a:moveTo>
              <a:lnTo>
                <a:pt x="0" y="1708546"/>
              </a:lnTo>
              <a:lnTo>
                <a:pt x="170854" y="1708546"/>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A3D6AE-B1B0-45CA-AA21-E3C1A575BC90}">
      <dsp:nvSpPr>
        <dsp:cNvPr id="0" name=""/>
        <dsp:cNvSpPr/>
      </dsp:nvSpPr>
      <dsp:spPr>
        <a:xfrm>
          <a:off x="2535435" y="2138784"/>
          <a:ext cx="1366837"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When Do People Seek Membership</a:t>
          </a:r>
          <a:endParaRPr lang="en-US" sz="1700" kern="1200" dirty="0"/>
        </a:p>
      </dsp:txBody>
      <dsp:txXfrm>
        <a:off x="2560456" y="2163805"/>
        <a:ext cx="1316795" cy="804231"/>
      </dsp:txXfrm>
    </dsp:sp>
    <dsp:sp modelId="{5EAC4E1B-3F1D-4FB0-8B42-15C5B34F9781}">
      <dsp:nvSpPr>
        <dsp:cNvPr id="0" name=""/>
        <dsp:cNvSpPr/>
      </dsp:nvSpPr>
      <dsp:spPr>
        <a:xfrm>
          <a:off x="2364581" y="857374"/>
          <a:ext cx="170854" cy="2776388"/>
        </a:xfrm>
        <a:custGeom>
          <a:avLst/>
          <a:gdLst/>
          <a:ahLst/>
          <a:cxnLst/>
          <a:rect l="0" t="0" r="0" b="0"/>
          <a:pathLst>
            <a:path>
              <a:moveTo>
                <a:pt x="0" y="0"/>
              </a:moveTo>
              <a:lnTo>
                <a:pt x="0" y="2776388"/>
              </a:lnTo>
              <a:lnTo>
                <a:pt x="170854" y="2776388"/>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C1EE7EF-6D63-46F9-8BCA-012D5576A97D}">
      <dsp:nvSpPr>
        <dsp:cNvPr id="0" name=""/>
        <dsp:cNvSpPr/>
      </dsp:nvSpPr>
      <dsp:spPr>
        <a:xfrm>
          <a:off x="2535435" y="3206625"/>
          <a:ext cx="1366837" cy="85427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Group Attraction</a:t>
          </a:r>
          <a:endParaRPr lang="en-US" sz="1700" kern="1200" dirty="0"/>
        </a:p>
      </dsp:txBody>
      <dsp:txXfrm>
        <a:off x="2560456" y="3231646"/>
        <a:ext cx="1316795" cy="804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40EB-5288-44C9-83AE-647FB1087E90}">
      <dsp:nvSpPr>
        <dsp:cNvPr id="0" name=""/>
        <dsp:cNvSpPr/>
      </dsp:nvSpPr>
      <dsp:spPr>
        <a:xfrm>
          <a:off x="272355" y="2319"/>
          <a:ext cx="1741289" cy="87064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lumMod val="25000"/>
                </a:schemeClr>
              </a:solidFill>
            </a:rPr>
            <a:t>Group</a:t>
          </a:r>
        </a:p>
        <a:p>
          <a:pPr lvl="0" algn="ctr" defTabSz="1066800">
            <a:lnSpc>
              <a:spcPct val="90000"/>
            </a:lnSpc>
            <a:spcBef>
              <a:spcPct val="0"/>
            </a:spcBef>
            <a:spcAft>
              <a:spcPct val="35000"/>
            </a:spcAft>
          </a:pPr>
          <a:r>
            <a:rPr lang="en-US" sz="2400" kern="1200" dirty="0" smtClean="0">
              <a:solidFill>
                <a:schemeClr val="accent2">
                  <a:lumMod val="25000"/>
                </a:schemeClr>
              </a:solidFill>
            </a:rPr>
            <a:t>Formation</a:t>
          </a:r>
          <a:endParaRPr lang="en-US" sz="2400" kern="1200" dirty="0">
            <a:solidFill>
              <a:schemeClr val="accent2">
                <a:lumMod val="25000"/>
              </a:schemeClr>
            </a:solidFill>
          </a:endParaRPr>
        </a:p>
      </dsp:txBody>
      <dsp:txXfrm>
        <a:off x="297855" y="27819"/>
        <a:ext cx="1690289" cy="819644"/>
      </dsp:txXfrm>
    </dsp:sp>
    <dsp:sp modelId="{9547C12D-AAD4-41B2-840B-B7E7032B31B8}">
      <dsp:nvSpPr>
        <dsp:cNvPr id="0" name=""/>
        <dsp:cNvSpPr/>
      </dsp:nvSpPr>
      <dsp:spPr>
        <a:xfrm>
          <a:off x="446484" y="872963"/>
          <a:ext cx="174128" cy="652983"/>
        </a:xfrm>
        <a:custGeom>
          <a:avLst/>
          <a:gdLst/>
          <a:ahLst/>
          <a:cxnLst/>
          <a:rect l="0" t="0" r="0" b="0"/>
          <a:pathLst>
            <a:path>
              <a:moveTo>
                <a:pt x="0" y="0"/>
              </a:moveTo>
              <a:lnTo>
                <a:pt x="0" y="652983"/>
              </a:lnTo>
              <a:lnTo>
                <a:pt x="174128" y="652983"/>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6410AA3-B016-471C-8A62-2A1A802A6304}">
      <dsp:nvSpPr>
        <dsp:cNvPr id="0" name=""/>
        <dsp:cNvSpPr/>
      </dsp:nvSpPr>
      <dsp:spPr>
        <a:xfrm>
          <a:off x="620613" y="1090624"/>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Who </a:t>
          </a:r>
          <a:r>
            <a:rPr lang="en-US" sz="1700" kern="1200" baseline="0" dirty="0" smtClean="0">
              <a:solidFill>
                <a:schemeClr val="tx1"/>
              </a:solidFill>
            </a:rPr>
            <a:t>Joins</a:t>
          </a:r>
          <a:r>
            <a:rPr lang="en-US" sz="1700" kern="1200" dirty="0" smtClean="0">
              <a:solidFill>
                <a:schemeClr val="tx1"/>
              </a:solidFill>
            </a:rPr>
            <a:t> Groups?</a:t>
          </a:r>
          <a:endParaRPr lang="en-US" sz="1700" kern="1200" dirty="0">
            <a:solidFill>
              <a:schemeClr val="tx1"/>
            </a:solidFill>
          </a:endParaRPr>
        </a:p>
      </dsp:txBody>
      <dsp:txXfrm>
        <a:off x="646113" y="1116124"/>
        <a:ext cx="1342031" cy="819644"/>
      </dsp:txXfrm>
    </dsp:sp>
    <dsp:sp modelId="{8B446698-98FF-4F38-B67F-C90FA050BCB8}">
      <dsp:nvSpPr>
        <dsp:cNvPr id="0" name=""/>
        <dsp:cNvSpPr/>
      </dsp:nvSpPr>
      <dsp:spPr>
        <a:xfrm>
          <a:off x="446484" y="872963"/>
          <a:ext cx="174128" cy="1741289"/>
        </a:xfrm>
        <a:custGeom>
          <a:avLst/>
          <a:gdLst/>
          <a:ahLst/>
          <a:cxnLst/>
          <a:rect l="0" t="0" r="0" b="0"/>
          <a:pathLst>
            <a:path>
              <a:moveTo>
                <a:pt x="0" y="0"/>
              </a:moveTo>
              <a:lnTo>
                <a:pt x="0" y="1741289"/>
              </a:lnTo>
              <a:lnTo>
                <a:pt x="174128" y="1741289"/>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A3D6AE-B1B0-45CA-AA21-E3C1A575BC90}">
      <dsp:nvSpPr>
        <dsp:cNvPr id="0" name=""/>
        <dsp:cNvSpPr/>
      </dsp:nvSpPr>
      <dsp:spPr>
        <a:xfrm>
          <a:off x="620613" y="217893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When Do People Seek Membership</a:t>
          </a:r>
          <a:endParaRPr lang="en-US" sz="1700" kern="1200" dirty="0"/>
        </a:p>
      </dsp:txBody>
      <dsp:txXfrm>
        <a:off x="646113" y="2204430"/>
        <a:ext cx="1342031" cy="819644"/>
      </dsp:txXfrm>
    </dsp:sp>
    <dsp:sp modelId="{5EAC4E1B-3F1D-4FB0-8B42-15C5B34F9781}">
      <dsp:nvSpPr>
        <dsp:cNvPr id="0" name=""/>
        <dsp:cNvSpPr/>
      </dsp:nvSpPr>
      <dsp:spPr>
        <a:xfrm>
          <a:off x="446484" y="872963"/>
          <a:ext cx="174128" cy="2829594"/>
        </a:xfrm>
        <a:custGeom>
          <a:avLst/>
          <a:gdLst/>
          <a:ahLst/>
          <a:cxnLst/>
          <a:rect l="0" t="0" r="0" b="0"/>
          <a:pathLst>
            <a:path>
              <a:moveTo>
                <a:pt x="0" y="0"/>
              </a:moveTo>
              <a:lnTo>
                <a:pt x="0" y="2829594"/>
              </a:lnTo>
              <a:lnTo>
                <a:pt x="174128" y="2829594"/>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C1EE7EF-6D63-46F9-8BCA-012D5576A97D}">
      <dsp:nvSpPr>
        <dsp:cNvPr id="0" name=""/>
        <dsp:cNvSpPr/>
      </dsp:nvSpPr>
      <dsp:spPr>
        <a:xfrm>
          <a:off x="620613" y="3267236"/>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Group Attraction</a:t>
          </a:r>
          <a:endParaRPr lang="en-US" sz="1700" kern="1200" dirty="0"/>
        </a:p>
      </dsp:txBody>
      <dsp:txXfrm>
        <a:off x="646113" y="3292736"/>
        <a:ext cx="1342031" cy="819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FFD2-2A21-4F2E-9E1C-87ECE3AF7ABE}">
      <dsp:nvSpPr>
        <dsp:cNvPr id="0" name=""/>
        <dsp:cNvSpPr/>
      </dsp:nvSpPr>
      <dsp:spPr>
        <a:xfrm rot="10800000">
          <a:off x="1630257" y="0"/>
          <a:ext cx="5574030" cy="774659"/>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03" tIns="140970" rIns="263144" bIns="140970" numCol="1" spcCol="1270" anchor="ctr" anchorCtr="0">
          <a:noAutofit/>
        </a:bodyPr>
        <a:lstStyle/>
        <a:p>
          <a:pPr lvl="0" algn="ctr" defTabSz="1644650" rtl="0">
            <a:lnSpc>
              <a:spcPct val="90000"/>
            </a:lnSpc>
            <a:spcBef>
              <a:spcPct val="0"/>
            </a:spcBef>
            <a:spcAft>
              <a:spcPct val="35000"/>
            </a:spcAft>
          </a:pPr>
          <a:r>
            <a:rPr lang="en-US" sz="3700" kern="1200" dirty="0" smtClean="0"/>
            <a:t>Belonging</a:t>
          </a:r>
          <a:endParaRPr lang="en-US" sz="3700" kern="1200" dirty="0"/>
        </a:p>
      </dsp:txBody>
      <dsp:txXfrm rot="10800000">
        <a:off x="1823922" y="0"/>
        <a:ext cx="5380365" cy="774659"/>
      </dsp:txXfrm>
    </dsp:sp>
    <dsp:sp modelId="{75339067-DBD4-489E-9B10-850CAC5D9C55}">
      <dsp:nvSpPr>
        <dsp:cNvPr id="0" name=""/>
        <dsp:cNvSpPr/>
      </dsp:nvSpPr>
      <dsp:spPr>
        <a:xfrm>
          <a:off x="1210320" y="1167"/>
          <a:ext cx="774659" cy="77465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48173-8FA6-40E4-A9B7-A830E10A72F7}">
      <dsp:nvSpPr>
        <dsp:cNvPr id="0" name=""/>
        <dsp:cNvSpPr/>
      </dsp:nvSpPr>
      <dsp:spPr>
        <a:xfrm rot="10800000">
          <a:off x="1597649" y="1007068"/>
          <a:ext cx="5574030" cy="774659"/>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03" tIns="140970" rIns="263144" bIns="140970" numCol="1" spcCol="1270" anchor="ctr" anchorCtr="0">
          <a:noAutofit/>
        </a:bodyPr>
        <a:lstStyle/>
        <a:p>
          <a:pPr lvl="0" algn="ctr" defTabSz="1644650" rtl="0">
            <a:lnSpc>
              <a:spcPct val="90000"/>
            </a:lnSpc>
            <a:spcBef>
              <a:spcPct val="0"/>
            </a:spcBef>
            <a:spcAft>
              <a:spcPct val="35000"/>
            </a:spcAft>
          </a:pPr>
          <a:r>
            <a:rPr lang="en-US" sz="3700" kern="1200" dirty="0" smtClean="0"/>
            <a:t>Emotional support</a:t>
          </a:r>
          <a:endParaRPr lang="en-US" sz="3700" kern="1200" dirty="0"/>
        </a:p>
      </dsp:txBody>
      <dsp:txXfrm rot="10800000">
        <a:off x="1791314" y="1007068"/>
        <a:ext cx="5380365" cy="774659"/>
      </dsp:txXfrm>
    </dsp:sp>
    <dsp:sp modelId="{8220BE5F-40A0-483E-B6B7-8ED8BA41E32E}">
      <dsp:nvSpPr>
        <dsp:cNvPr id="0" name=""/>
        <dsp:cNvSpPr/>
      </dsp:nvSpPr>
      <dsp:spPr>
        <a:xfrm>
          <a:off x="1210320" y="1007068"/>
          <a:ext cx="774659" cy="77465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9B48A-FDB6-4775-BB84-D8EF04851411}">
      <dsp:nvSpPr>
        <dsp:cNvPr id="0" name=""/>
        <dsp:cNvSpPr/>
      </dsp:nvSpPr>
      <dsp:spPr>
        <a:xfrm rot="10800000">
          <a:off x="1549657" y="2044196"/>
          <a:ext cx="5574030" cy="774659"/>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03" tIns="140970" rIns="263144" bIns="140970" numCol="1" spcCol="1270" anchor="ctr" anchorCtr="0">
          <a:noAutofit/>
        </a:bodyPr>
        <a:lstStyle/>
        <a:p>
          <a:pPr lvl="0" algn="ctr" defTabSz="1644650" rtl="0">
            <a:lnSpc>
              <a:spcPct val="90000"/>
            </a:lnSpc>
            <a:spcBef>
              <a:spcPct val="0"/>
            </a:spcBef>
            <a:spcAft>
              <a:spcPct val="35000"/>
            </a:spcAft>
          </a:pPr>
          <a:r>
            <a:rPr lang="en-US" sz="3700" kern="1200" dirty="0" smtClean="0"/>
            <a:t>Informational support</a:t>
          </a:r>
          <a:endParaRPr lang="en-US" sz="3700" kern="1200" dirty="0"/>
        </a:p>
      </dsp:txBody>
      <dsp:txXfrm rot="10800000">
        <a:off x="1743322" y="2044196"/>
        <a:ext cx="5380365" cy="774659"/>
      </dsp:txXfrm>
    </dsp:sp>
    <dsp:sp modelId="{D55EA06F-EBB5-49AD-AAA4-8916637B38BC}">
      <dsp:nvSpPr>
        <dsp:cNvPr id="0" name=""/>
        <dsp:cNvSpPr/>
      </dsp:nvSpPr>
      <dsp:spPr>
        <a:xfrm>
          <a:off x="1210320" y="2012970"/>
          <a:ext cx="774659" cy="77465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D8076-25CA-4E6D-B500-7ADA567DF4DB}">
      <dsp:nvSpPr>
        <dsp:cNvPr id="0" name=""/>
        <dsp:cNvSpPr/>
      </dsp:nvSpPr>
      <dsp:spPr>
        <a:xfrm rot="10800000">
          <a:off x="1597649" y="3018871"/>
          <a:ext cx="5574030" cy="774659"/>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03" tIns="140970" rIns="263144" bIns="140970" numCol="1" spcCol="1270" anchor="ctr" anchorCtr="0">
          <a:noAutofit/>
        </a:bodyPr>
        <a:lstStyle/>
        <a:p>
          <a:pPr lvl="0" algn="ctr" defTabSz="1644650" rtl="0">
            <a:lnSpc>
              <a:spcPct val="90000"/>
            </a:lnSpc>
            <a:spcBef>
              <a:spcPct val="0"/>
            </a:spcBef>
            <a:spcAft>
              <a:spcPct val="35000"/>
            </a:spcAft>
          </a:pPr>
          <a:r>
            <a:rPr lang="en-US" sz="3700" kern="1200" dirty="0" smtClean="0"/>
            <a:t>Instrumental support</a:t>
          </a:r>
          <a:endParaRPr lang="en-US" sz="3700" kern="1200" dirty="0"/>
        </a:p>
      </dsp:txBody>
      <dsp:txXfrm rot="10800000">
        <a:off x="1791314" y="3018871"/>
        <a:ext cx="5380365" cy="774659"/>
      </dsp:txXfrm>
    </dsp:sp>
    <dsp:sp modelId="{BA4CDE4A-0A37-4697-856E-C569DEDAA8A5}">
      <dsp:nvSpPr>
        <dsp:cNvPr id="0" name=""/>
        <dsp:cNvSpPr/>
      </dsp:nvSpPr>
      <dsp:spPr>
        <a:xfrm>
          <a:off x="1210320" y="3018871"/>
          <a:ext cx="774659" cy="774659"/>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DB389-0D4A-46A9-8405-B37104CE7BB9}">
      <dsp:nvSpPr>
        <dsp:cNvPr id="0" name=""/>
        <dsp:cNvSpPr/>
      </dsp:nvSpPr>
      <dsp:spPr>
        <a:xfrm rot="10800000">
          <a:off x="1597649" y="4024772"/>
          <a:ext cx="5574030" cy="774659"/>
        </a:xfrm>
        <a:prstGeom prst="homePlat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03" tIns="140970" rIns="263144" bIns="140970" numCol="1" spcCol="1270" anchor="ctr" anchorCtr="0">
          <a:noAutofit/>
        </a:bodyPr>
        <a:lstStyle/>
        <a:p>
          <a:pPr lvl="0" algn="ctr" defTabSz="1644650" rtl="0">
            <a:lnSpc>
              <a:spcPct val="90000"/>
            </a:lnSpc>
            <a:spcBef>
              <a:spcPct val="0"/>
            </a:spcBef>
            <a:spcAft>
              <a:spcPct val="35000"/>
            </a:spcAft>
          </a:pPr>
          <a:r>
            <a:rPr lang="en-US" sz="3700" kern="1200" dirty="0" smtClean="0"/>
            <a:t>Spiritual support</a:t>
          </a:r>
          <a:endParaRPr lang="en-US" sz="3700" kern="1200" dirty="0"/>
        </a:p>
      </dsp:txBody>
      <dsp:txXfrm rot="10800000">
        <a:off x="1791314" y="4024772"/>
        <a:ext cx="5380365" cy="774659"/>
      </dsp:txXfrm>
    </dsp:sp>
    <dsp:sp modelId="{5F050497-72E1-45FA-A4F3-247FD1A9A9B8}">
      <dsp:nvSpPr>
        <dsp:cNvPr id="0" name=""/>
        <dsp:cNvSpPr/>
      </dsp:nvSpPr>
      <dsp:spPr>
        <a:xfrm>
          <a:off x="1210320" y="4024772"/>
          <a:ext cx="774659" cy="77465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140EB-5288-44C9-83AE-647FB1087E90}">
      <dsp:nvSpPr>
        <dsp:cNvPr id="0" name=""/>
        <dsp:cNvSpPr/>
      </dsp:nvSpPr>
      <dsp:spPr>
        <a:xfrm>
          <a:off x="272355" y="2319"/>
          <a:ext cx="1741289" cy="870644"/>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2">
                  <a:lumMod val="25000"/>
                </a:schemeClr>
              </a:solidFill>
            </a:rPr>
            <a:t>Group</a:t>
          </a:r>
        </a:p>
        <a:p>
          <a:pPr lvl="0" algn="ctr" defTabSz="1066800">
            <a:lnSpc>
              <a:spcPct val="90000"/>
            </a:lnSpc>
            <a:spcBef>
              <a:spcPct val="0"/>
            </a:spcBef>
            <a:spcAft>
              <a:spcPct val="35000"/>
            </a:spcAft>
          </a:pPr>
          <a:r>
            <a:rPr lang="en-US" sz="2400" kern="1200" dirty="0" smtClean="0">
              <a:solidFill>
                <a:schemeClr val="accent2">
                  <a:lumMod val="25000"/>
                </a:schemeClr>
              </a:solidFill>
            </a:rPr>
            <a:t>Formation</a:t>
          </a:r>
          <a:endParaRPr lang="en-US" sz="2400" kern="1200" dirty="0">
            <a:solidFill>
              <a:schemeClr val="accent2">
                <a:lumMod val="25000"/>
              </a:schemeClr>
            </a:solidFill>
          </a:endParaRPr>
        </a:p>
      </dsp:txBody>
      <dsp:txXfrm>
        <a:off x="297855" y="27819"/>
        <a:ext cx="1690289" cy="819644"/>
      </dsp:txXfrm>
    </dsp:sp>
    <dsp:sp modelId="{9547C12D-AAD4-41B2-840B-B7E7032B31B8}">
      <dsp:nvSpPr>
        <dsp:cNvPr id="0" name=""/>
        <dsp:cNvSpPr/>
      </dsp:nvSpPr>
      <dsp:spPr>
        <a:xfrm>
          <a:off x="446484" y="872963"/>
          <a:ext cx="174128" cy="652983"/>
        </a:xfrm>
        <a:custGeom>
          <a:avLst/>
          <a:gdLst/>
          <a:ahLst/>
          <a:cxnLst/>
          <a:rect l="0" t="0" r="0" b="0"/>
          <a:pathLst>
            <a:path>
              <a:moveTo>
                <a:pt x="0" y="0"/>
              </a:moveTo>
              <a:lnTo>
                <a:pt x="0" y="652983"/>
              </a:lnTo>
              <a:lnTo>
                <a:pt x="174128" y="652983"/>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6410AA3-B016-471C-8A62-2A1A802A6304}">
      <dsp:nvSpPr>
        <dsp:cNvPr id="0" name=""/>
        <dsp:cNvSpPr/>
      </dsp:nvSpPr>
      <dsp:spPr>
        <a:xfrm>
          <a:off x="620613" y="1090624"/>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Who </a:t>
          </a:r>
          <a:r>
            <a:rPr lang="en-US" sz="1700" kern="1200" baseline="0" dirty="0" smtClean="0">
              <a:solidFill>
                <a:schemeClr val="tx1"/>
              </a:solidFill>
            </a:rPr>
            <a:t>Joins</a:t>
          </a:r>
          <a:r>
            <a:rPr lang="en-US" sz="1700" kern="1200" dirty="0" smtClean="0">
              <a:solidFill>
                <a:schemeClr val="tx1"/>
              </a:solidFill>
            </a:rPr>
            <a:t> Groups?</a:t>
          </a:r>
          <a:endParaRPr lang="en-US" sz="1700" kern="1200" dirty="0">
            <a:solidFill>
              <a:schemeClr val="tx1"/>
            </a:solidFill>
          </a:endParaRPr>
        </a:p>
      </dsp:txBody>
      <dsp:txXfrm>
        <a:off x="646113" y="1116124"/>
        <a:ext cx="1342031" cy="819644"/>
      </dsp:txXfrm>
    </dsp:sp>
    <dsp:sp modelId="{8B446698-98FF-4F38-B67F-C90FA050BCB8}">
      <dsp:nvSpPr>
        <dsp:cNvPr id="0" name=""/>
        <dsp:cNvSpPr/>
      </dsp:nvSpPr>
      <dsp:spPr>
        <a:xfrm>
          <a:off x="446484" y="872963"/>
          <a:ext cx="174128" cy="1741289"/>
        </a:xfrm>
        <a:custGeom>
          <a:avLst/>
          <a:gdLst/>
          <a:ahLst/>
          <a:cxnLst/>
          <a:rect l="0" t="0" r="0" b="0"/>
          <a:pathLst>
            <a:path>
              <a:moveTo>
                <a:pt x="0" y="0"/>
              </a:moveTo>
              <a:lnTo>
                <a:pt x="0" y="1741289"/>
              </a:lnTo>
              <a:lnTo>
                <a:pt x="174128" y="1741289"/>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BA3D6AE-B1B0-45CA-AA21-E3C1A575BC90}">
      <dsp:nvSpPr>
        <dsp:cNvPr id="0" name=""/>
        <dsp:cNvSpPr/>
      </dsp:nvSpPr>
      <dsp:spPr>
        <a:xfrm>
          <a:off x="620613" y="2178930"/>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When Do People Seek Membership</a:t>
          </a:r>
          <a:endParaRPr lang="en-US" sz="1700" kern="1200" dirty="0"/>
        </a:p>
      </dsp:txBody>
      <dsp:txXfrm>
        <a:off x="646113" y="2204430"/>
        <a:ext cx="1342031" cy="819644"/>
      </dsp:txXfrm>
    </dsp:sp>
    <dsp:sp modelId="{5EAC4E1B-3F1D-4FB0-8B42-15C5B34F9781}">
      <dsp:nvSpPr>
        <dsp:cNvPr id="0" name=""/>
        <dsp:cNvSpPr/>
      </dsp:nvSpPr>
      <dsp:spPr>
        <a:xfrm>
          <a:off x="446484" y="872963"/>
          <a:ext cx="174128" cy="2829594"/>
        </a:xfrm>
        <a:custGeom>
          <a:avLst/>
          <a:gdLst/>
          <a:ahLst/>
          <a:cxnLst/>
          <a:rect l="0" t="0" r="0" b="0"/>
          <a:pathLst>
            <a:path>
              <a:moveTo>
                <a:pt x="0" y="0"/>
              </a:moveTo>
              <a:lnTo>
                <a:pt x="0" y="2829594"/>
              </a:lnTo>
              <a:lnTo>
                <a:pt x="174128" y="2829594"/>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C1EE7EF-6D63-46F9-8BCA-012D5576A97D}">
      <dsp:nvSpPr>
        <dsp:cNvPr id="0" name=""/>
        <dsp:cNvSpPr/>
      </dsp:nvSpPr>
      <dsp:spPr>
        <a:xfrm>
          <a:off x="620613" y="3267236"/>
          <a:ext cx="1393031" cy="87064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Group Attraction</a:t>
          </a:r>
          <a:endParaRPr lang="en-US" sz="1700" kern="1200" dirty="0"/>
        </a:p>
      </dsp:txBody>
      <dsp:txXfrm>
        <a:off x="646113" y="3292736"/>
        <a:ext cx="1342031" cy="8196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55370E0E-DB3F-4A37-A80F-B5AAF3DB3B82}" type="slidenum">
              <a:rPr lang="en-US"/>
              <a:pPr>
                <a:defRPr/>
              </a:pPr>
              <a:t>‹#›</a:t>
            </a:fld>
            <a:endParaRPr lang="en-US"/>
          </a:p>
        </p:txBody>
      </p:sp>
    </p:spTree>
    <p:extLst>
      <p:ext uri="{BB962C8B-B14F-4D97-AF65-F5344CB8AC3E}">
        <p14:creationId xmlns:p14="http://schemas.microsoft.com/office/powerpoint/2010/main" val="343661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39093-49F3-407F-9886-C96DF0F5C057}" type="slidenum">
              <a:rPr lang="en-US"/>
              <a:pPr/>
              <a:t>10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A588E-A73A-437F-A53B-457355AC3FE1}" type="slidenum">
              <a:rPr lang="en-US"/>
              <a:pPr/>
              <a:t>11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BFEC0-FA10-478B-B120-2A8BF91AEB31}" type="slidenum">
              <a:rPr lang="en-US"/>
              <a:pPr/>
              <a:t>12</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B60B0-D363-4B4A-815F-5DCC6E95C1C3}"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5A0FA-26D8-4FA9-A077-1D392B152351}" type="slidenum">
              <a:rPr lang="en-US"/>
              <a:pPr/>
              <a:t>15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98E94-4CA5-4CCC-9748-CD669F0A46CD}" type="slidenum">
              <a:rPr lang="en-US"/>
              <a:pPr/>
              <a:t>16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041C9-AFCD-412A-8967-C71EC0635956}" type="slidenum">
              <a:rPr lang="en-US"/>
              <a:pPr/>
              <a:t>17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041C9-AFCD-412A-8967-C71EC0635956}" type="slidenum">
              <a:rPr lang="en-US"/>
              <a:pPr/>
              <a:t>18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786A0-C9B9-46AC-A460-A0C6CBF0D652}" type="slidenum">
              <a:rPr lang="en-US"/>
              <a:pPr/>
              <a:t>19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AEA22-A1FC-4B31-BFD6-4705657220BD}" type="slidenum">
              <a:rPr lang="en-US"/>
              <a:pPr/>
              <a:t>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5370E0E-DB3F-4A37-A80F-B5AAF3DB3B8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AB5C3-CB51-48FD-A784-3D6FA6FBE6FE}" type="slidenum">
              <a:rPr lang="en-US"/>
              <a:pPr/>
              <a:t>21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AB5C3-CB51-48FD-A784-3D6FA6FBE6FE}" type="slidenum">
              <a:rPr lang="en-US"/>
              <a:pPr/>
              <a:t>22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68415-8A22-472C-BC7F-4882541B5237}" type="slidenum">
              <a:rPr lang="en-US"/>
              <a:pPr/>
              <a:t>23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82F1A-7ED6-48F1-A2CD-A6371193900D}" type="slidenum">
              <a:rPr lang="en-US"/>
              <a:pPr/>
              <a:t>24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AEA22-A1FC-4B31-BFD6-4705657220BD}" type="slidenum">
              <a:rPr lang="en-US"/>
              <a:pPr/>
              <a:t>25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65A76-0E14-4C13-AC93-0C8BEC7845B7}" type="slidenum">
              <a:rPr lang="en-US"/>
              <a:pPr/>
              <a:t>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3C9AC-E786-4271-A4F8-2C780F4D5D32}" type="slidenum">
              <a:rPr lang="en-US"/>
              <a:pPr/>
              <a:t>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7A5FD-2F28-4782-ADAE-546A12DEA55B}"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A46D5-7B18-4854-AC73-62A3B602CA51}" type="slidenum">
              <a:rPr lang="en-US"/>
              <a:pPr/>
              <a:t>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32572-E60F-4187-9D56-B5BBD0B998FD}" type="slidenum">
              <a:rPr lang="en-US"/>
              <a:pPr/>
              <a:t>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54F41-1142-47D4-BE73-2E64490528AC}" type="slidenum">
              <a:rPr lang="en-US"/>
              <a:pPr/>
              <a:t>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783F2-562C-47A6-91AD-228D0F829FB7}"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228600" y="2057400"/>
            <a:ext cx="7772400" cy="3810000"/>
          </a:xfrm>
          <a:prstGeom prst="roundRect">
            <a:avLst>
              <a:gd name="adj" fmla="val 1666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4"/>
          <p:cNvSpPr>
            <a:spLocks noChangeArrowheads="1"/>
          </p:cNvSpPr>
          <p:nvPr/>
        </p:nvSpPr>
        <p:spPr bwMode="blackWhite">
          <a:xfrm>
            <a:off x="228600" y="533400"/>
            <a:ext cx="7696200" cy="1371600"/>
          </a:xfrm>
          <a:prstGeom prst="rect">
            <a:avLst/>
          </a:prstGeom>
          <a:solidFill>
            <a:schemeClr val="bg1"/>
          </a:solidFill>
          <a:ln w="57150">
            <a:solidFill>
              <a:schemeClr val="bg2"/>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AutoShape 5"/>
          <p:cNvSpPr>
            <a:spLocks noChangeArrowheads="1"/>
          </p:cNvSpPr>
          <p:nvPr/>
        </p:nvSpPr>
        <p:spPr bwMode="blackWhite">
          <a:xfrm>
            <a:off x="0" y="1371600"/>
            <a:ext cx="8991600" cy="1828800"/>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Line 6"/>
          <p:cNvSpPr>
            <a:spLocks noChangeShapeType="1"/>
          </p:cNvSpPr>
          <p:nvPr/>
        </p:nvSpPr>
        <p:spPr bwMode="auto">
          <a:xfrm>
            <a:off x="0" y="3048000"/>
            <a:ext cx="8305800" cy="0"/>
          </a:xfrm>
          <a:prstGeom prst="line">
            <a:avLst/>
          </a:prstGeom>
          <a:noFill/>
          <a:ln w="50800">
            <a:solidFill>
              <a:schemeClr val="bg1"/>
            </a:solidFill>
            <a:round/>
            <a:headEnd/>
            <a:tailEnd/>
          </a:ln>
          <a:effectLst/>
        </p:spPr>
        <p:txBody>
          <a:bodyPr/>
          <a:lstStyle/>
          <a:p>
            <a:pPr>
              <a:defRPr/>
            </a:pPr>
            <a:endParaRPr lang="en-US">
              <a:latin typeface="Arial" charset="0"/>
            </a:endParaRPr>
          </a:p>
        </p:txBody>
      </p:sp>
      <p:sp>
        <p:nvSpPr>
          <p:cNvPr id="2048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204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8"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9"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0"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EF4A2F80-138F-4140-A0EE-B4E4DCEF60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6D57AC-6167-4C79-A863-FCD3FD6FB9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FD7DA93-A153-4098-A1F7-A0FBD52807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AF1F25B-A7A9-4572-AFE7-2A79EA77E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72C9694-7308-4A34-AEE3-9726171F11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6D67A34-7067-414E-98DC-C08AEDC443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532C5D0-0F31-49C5-9580-E109B2DB88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8998DC40-198E-4BED-9082-0875C1B7B4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309B0351-6410-4D01-8C39-2815501459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D75EB82-CDA7-43C0-A514-3415305FD2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E8FCA7B-D2A5-47D3-97A1-0AEF9898EE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18"/>
          <p:cNvGrpSpPr>
            <a:grpSpLocks/>
          </p:cNvGrpSpPr>
          <p:nvPr userDrawn="1"/>
        </p:nvGrpSpPr>
        <p:grpSpPr bwMode="auto">
          <a:xfrm>
            <a:off x="0" y="152400"/>
            <a:ext cx="8534400" cy="1219200"/>
            <a:chOff x="0" y="96"/>
            <a:chExt cx="5376" cy="768"/>
          </a:xfrm>
        </p:grpSpPr>
        <p:sp>
          <p:nvSpPr>
            <p:cNvPr id="1946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bg2">
                <a:lumMod val="40000"/>
                <a:lumOff val="60000"/>
              </a:schemeClr>
            </a:solidFill>
            <a:ln w="9525">
              <a:noFill/>
              <a:miter lim="800000"/>
              <a:headEnd/>
              <a:tailEnd/>
            </a:ln>
          </p:spPr>
          <p:txBody>
            <a:bodyPr/>
            <a:lstStyle/>
            <a:p>
              <a:pPr eaLnBrk="1" hangingPunct="1">
                <a:defRPr/>
              </a:pPr>
              <a:endParaRPr lang="en-US" sz="2400">
                <a:latin typeface="Times New Roman" pitchFamily="18" charset="0"/>
              </a:endParaRPr>
            </a:p>
          </p:txBody>
        </p:sp>
        <p:sp>
          <p:nvSpPr>
            <p:cNvPr id="1946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latin typeface="Arial" charset="0"/>
              </a:endParaRPr>
            </a:p>
          </p:txBody>
        </p:sp>
      </p:grpSp>
      <p:sp>
        <p:nvSpPr>
          <p:cNvPr id="8195"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94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194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itchFamily="34" charset="0"/>
              </a:defRPr>
            </a:lvl1pPr>
          </a:lstStyle>
          <a:p>
            <a:pPr>
              <a:defRPr/>
            </a:pPr>
            <a:fld id="{FE0D9C44-9E0C-4996-A8AA-19C846710E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mages.google.com/imgres?imgurl=http://www.abstract-art.com/abstraction/l2_Grnfthrs_fldr/g0000_gr_inf_images/g014a_caillebot_flr_scrprs.jpg&amp;imgrefurl=http://www.abstract-art.com/abstraction/l2_Grnfthrs_fldr/g014a_caillebot_flr_scrprs.html&amp;h=414&amp;w=507&amp;sz=30&amp;tbnid=nliRJq-UzVUJ:&amp;tbnh=104&amp;tbnw=128&amp;prev=/images?q=caillebotte&amp;hl=en&amp;lr=&amp;oi=imagesr&amp;start=3"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artcyclopedia.com/scripts/rsc.pl?380291+10000425+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c.edu/schools/annenberg/asc/projects/comm544/library/images/468bg.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p:cNvSpPr/>
          <p:nvPr/>
        </p:nvSpPr>
        <p:spPr bwMode="auto">
          <a:xfrm>
            <a:off x="228600" y="2514600"/>
            <a:ext cx="8763000" cy="4114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a:xfrm>
            <a:off x="710808" y="263856"/>
            <a:ext cx="7696200" cy="1295400"/>
          </a:xfrm>
        </p:spPr>
        <p:txBody>
          <a:bodyPr>
            <a:normAutofit fontScale="90000"/>
          </a:bodyPr>
          <a:lstStyle/>
          <a:p>
            <a:r>
              <a:rPr lang="en-US" dirty="0" smtClean="0"/>
              <a:t>Chapter 3</a:t>
            </a:r>
            <a:br>
              <a:rPr lang="en-US" dirty="0" smtClean="0"/>
            </a:br>
            <a:r>
              <a:rPr lang="en-US" b="1" dirty="0" smtClean="0"/>
              <a:t>Inclusion and Identity</a:t>
            </a:r>
            <a:endParaRPr lang="en-US" b="1" dirty="0"/>
          </a:p>
        </p:txBody>
      </p:sp>
      <p:sp>
        <p:nvSpPr>
          <p:cNvPr id="6" name="TextBox 5"/>
          <p:cNvSpPr txBox="1"/>
          <p:nvPr/>
        </p:nvSpPr>
        <p:spPr>
          <a:xfrm>
            <a:off x="308430" y="2641602"/>
            <a:ext cx="4267200" cy="3970318"/>
          </a:xfrm>
          <a:prstGeom prst="rect">
            <a:avLst/>
          </a:prstGeom>
          <a:noFill/>
        </p:spPr>
        <p:txBody>
          <a:bodyPr wrap="square" rtlCol="0">
            <a:spAutoFit/>
          </a:bodyPr>
          <a:lstStyle/>
          <a:p>
            <a:r>
              <a:rPr lang="en-US" dirty="0" smtClean="0">
                <a:solidFill>
                  <a:schemeClr val="bg1">
                    <a:lumMod val="50000"/>
                  </a:schemeClr>
                </a:solidFill>
                <a:latin typeface="Georgia" pitchFamily="18" charset="0"/>
              </a:rPr>
              <a:t>Groups form through a combination of personal, situational, and interpersonal processes. Formation depends on the members ; some are more likely than others to join together, and when they do a group is born. Groups come into existence when environmental circumstances push people together rather than keeping them apart. They also spring up, often unexpectedly, when people discover that they like one another, and this attraction provides the foundation for the development of interpersonal bonds. </a:t>
            </a:r>
            <a:endParaRPr lang="en-US" dirty="0">
              <a:solidFill>
                <a:schemeClr val="bg1">
                  <a:lumMod val="50000"/>
                </a:schemeClr>
              </a:solidFill>
              <a:latin typeface="Georgia" pitchFamily="18" charset="0"/>
            </a:endParaRPr>
          </a:p>
        </p:txBody>
      </p:sp>
      <p:sp>
        <p:nvSpPr>
          <p:cNvPr id="7" name="TextBox 6"/>
          <p:cNvSpPr txBox="1"/>
          <p:nvPr/>
        </p:nvSpPr>
        <p:spPr>
          <a:xfrm>
            <a:off x="4724400" y="2619828"/>
            <a:ext cx="4267200" cy="3847207"/>
          </a:xfrm>
          <a:prstGeom prst="rect">
            <a:avLst/>
          </a:prstGeom>
          <a:noFill/>
        </p:spPr>
        <p:txBody>
          <a:bodyPr wrap="square" rtlCol="0">
            <a:spAutoFit/>
          </a:bodyPr>
          <a:lstStyle/>
          <a:p>
            <a:pPr marL="347663" lvl="0" indent="-347663">
              <a:spcBef>
                <a:spcPts val="1200"/>
              </a:spcBef>
              <a:buFont typeface="Wingdings" pitchFamily="2" charset="2"/>
              <a:buChar char="v"/>
            </a:pPr>
            <a:r>
              <a:rPr lang="en-US" sz="2800" dirty="0" smtClean="0">
                <a:latin typeface="Georgia" pitchFamily="18" charset="0"/>
              </a:rPr>
              <a:t>Who joins groups?</a:t>
            </a:r>
          </a:p>
          <a:p>
            <a:pPr marL="347663" lvl="0" indent="-347663">
              <a:spcBef>
                <a:spcPts val="1200"/>
              </a:spcBef>
              <a:buFont typeface="Wingdings" pitchFamily="2" charset="2"/>
              <a:buChar char="v"/>
            </a:pPr>
            <a:r>
              <a:rPr lang="en-US" sz="2800" dirty="0" smtClean="0">
                <a:latin typeface="Georgia" pitchFamily="18" charset="0"/>
              </a:rPr>
              <a:t>When do people seek out others?</a:t>
            </a:r>
          </a:p>
          <a:p>
            <a:pPr marL="347663" lvl="0" indent="-347663">
              <a:spcBef>
                <a:spcPts val="1200"/>
              </a:spcBef>
              <a:buFont typeface="Wingdings" pitchFamily="2" charset="2"/>
              <a:buChar char="v"/>
            </a:pPr>
            <a:r>
              <a:rPr lang="en-US" sz="2800" dirty="0" smtClean="0">
                <a:latin typeface="Georgia" pitchFamily="18" charset="0"/>
              </a:rPr>
              <a:t>What processes generate bonds of interpersonal attraction between members of groups?</a:t>
            </a:r>
            <a:endParaRPr lang="en-US" sz="2800" dirty="0">
              <a:latin typeface="Georgia" pitchFamily="18" charset="0"/>
            </a:endParaRPr>
          </a:p>
        </p:txBody>
      </p:sp>
      <p:sp>
        <p:nvSpPr>
          <p:cNvPr id="9" name="Rectangle 8"/>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1</a:t>
            </a:fld>
            <a:endParaRPr lang="en-US" dirty="0"/>
          </a:p>
        </p:txBody>
      </p:sp>
      <p:sp>
        <p:nvSpPr>
          <p:cNvPr id="18" name="Title 1"/>
          <p:cNvSpPr txBox="1">
            <a:spLocks/>
          </p:cNvSpPr>
          <p:nvPr/>
        </p:nvSpPr>
        <p:spPr bwMode="auto">
          <a:xfrm>
            <a:off x="3657600" y="416256"/>
            <a:ext cx="4901808"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0" cap="none" spc="0" normalizeH="0" baseline="0" noProof="0" dirty="0" smtClean="0">
                <a:ln>
                  <a:noFill/>
                </a:ln>
                <a:effectLst/>
                <a:uLnTx/>
                <a:uFillTx/>
                <a:latin typeface="+mj-lt"/>
                <a:ea typeface="+mj-ea"/>
                <a:cs typeface="+mj-cs"/>
              </a:rPr>
              <a:t>Chapter 4</a:t>
            </a:r>
            <a:r>
              <a:rPr kumimoji="0" lang="en-US" sz="4600" b="1" i="0" u="none" strike="noStrike" kern="0" cap="none" spc="0" normalizeH="0" baseline="0" noProof="0" dirty="0" smtClean="0">
                <a:ln>
                  <a:noFill/>
                </a:ln>
                <a:effectLst/>
                <a:uLnTx/>
                <a:uFillTx/>
                <a:latin typeface="+mj-lt"/>
                <a:ea typeface="+mj-ea"/>
                <a:cs typeface="+mj-cs"/>
              </a:rPr>
              <a:t/>
            </a:r>
            <a:br>
              <a:rPr kumimoji="0" lang="en-US" sz="4600" b="1" i="0" u="none" strike="noStrike" kern="0" cap="none" spc="0" normalizeH="0" baseline="0" noProof="0" dirty="0" smtClean="0">
                <a:ln>
                  <a:noFill/>
                </a:ln>
                <a:effectLst/>
                <a:uLnTx/>
                <a:uFillTx/>
                <a:latin typeface="+mj-lt"/>
                <a:ea typeface="+mj-ea"/>
                <a:cs typeface="+mj-cs"/>
              </a:rPr>
            </a:br>
            <a:r>
              <a:rPr kumimoji="0" lang="en-US" sz="4600" b="1" i="0" u="none" strike="noStrike" kern="0" cap="none" spc="0" normalizeH="0" baseline="0" noProof="0" dirty="0" smtClean="0">
                <a:ln>
                  <a:noFill/>
                </a:ln>
                <a:effectLst/>
                <a:uLnTx/>
                <a:uFillTx/>
                <a:latin typeface="+mj-lt"/>
                <a:ea typeface="+mj-ea"/>
                <a:cs typeface="+mj-cs"/>
              </a:rPr>
              <a:t>Formation</a:t>
            </a:r>
            <a:endParaRPr kumimoji="0" lang="en-US" sz="4600" b="1" i="0" u="none" strike="noStrike" kern="0" cap="none" spc="0" normalizeH="0" baseline="0" noProof="0" dirty="0">
              <a:ln>
                <a:noFill/>
              </a:ln>
              <a:effectLst/>
              <a:uLnTx/>
              <a:uFillTx/>
              <a:latin typeface="+mj-lt"/>
              <a:ea typeface="+mj-ea"/>
              <a:cs typeface="+mj-cs"/>
            </a:endParaRPr>
          </a:p>
        </p:txBody>
      </p:sp>
      <p:pic>
        <p:nvPicPr>
          <p:cNvPr id="12" name="Picture 7" descr="monet"/>
          <p:cNvPicPr>
            <a:picLocks noChangeAspect="1" noChangeArrowheads="1"/>
          </p:cNvPicPr>
          <p:nvPr/>
        </p:nvPicPr>
        <p:blipFill>
          <a:blip r:embed="rId3" cstate="print"/>
          <a:srcRect/>
          <a:stretch>
            <a:fillRect/>
          </a:stretch>
        </p:blipFill>
        <p:spPr bwMode="auto">
          <a:xfrm>
            <a:off x="185058" y="185059"/>
            <a:ext cx="3243942" cy="20961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eileenbrown.files.wordpress.com/2010/01/image.png"/>
          <p:cNvPicPr>
            <a:picLocks noChangeAspect="1" noChangeArrowheads="1"/>
          </p:cNvPicPr>
          <p:nvPr/>
        </p:nvPicPr>
        <p:blipFill>
          <a:blip r:embed="rId3" cstate="print"/>
          <a:srcRect/>
          <a:stretch>
            <a:fillRect/>
          </a:stretch>
        </p:blipFill>
        <p:spPr bwMode="auto">
          <a:xfrm>
            <a:off x="4800600" y="2895600"/>
            <a:ext cx="4019550" cy="3705225"/>
          </a:xfrm>
          <a:prstGeom prst="rect">
            <a:avLst/>
          </a:prstGeom>
          <a:noFill/>
        </p:spPr>
      </p:pic>
      <p:sp>
        <p:nvSpPr>
          <p:cNvPr id="4098" name="Rectangle 2"/>
          <p:cNvSpPr>
            <a:spLocks noGrp="1" noChangeArrowheads="1"/>
          </p:cNvSpPr>
          <p:nvPr>
            <p:ph type="title"/>
          </p:nvPr>
        </p:nvSpPr>
        <p:spPr/>
        <p:txBody>
          <a:bodyPr/>
          <a:lstStyle/>
          <a:p>
            <a:r>
              <a:rPr lang="en-US" sz="2800" b="1" dirty="0">
                <a:solidFill>
                  <a:schemeClr val="tx1"/>
                </a:solidFill>
                <a:cs typeface="Times New Roman" pitchFamily="18" charset="0"/>
              </a:rPr>
              <a:t>Who Joins </a:t>
            </a:r>
            <a:r>
              <a:rPr lang="en-US" sz="2800" b="1" dirty="0" smtClean="0">
                <a:solidFill>
                  <a:schemeClr val="tx1"/>
                </a:solidFill>
                <a:cs typeface="Times New Roman" pitchFamily="18" charset="0"/>
              </a:rPr>
              <a:t>Groups?</a:t>
            </a:r>
            <a:r>
              <a:rPr lang="en-US" dirty="0" smtClean="0">
                <a:solidFill>
                  <a:schemeClr val="tx1"/>
                </a:solidFill>
                <a:cs typeface="Times New Roman" pitchFamily="18" charset="0"/>
              </a:rPr>
              <a:t> </a:t>
            </a:r>
            <a:endParaRPr lang="en-US" dirty="0">
              <a:solidFill>
                <a:schemeClr val="tx1"/>
              </a:solidFill>
              <a:cs typeface="Times New Roman" pitchFamily="18" charset="0"/>
            </a:endParaRPr>
          </a:p>
        </p:txBody>
      </p:sp>
      <p:sp>
        <p:nvSpPr>
          <p:cNvPr id="4099" name="Rectangle 3"/>
          <p:cNvSpPr>
            <a:spLocks noGrp="1" noChangeArrowheads="1"/>
          </p:cNvSpPr>
          <p:nvPr>
            <p:ph type="body" idx="1"/>
          </p:nvPr>
        </p:nvSpPr>
        <p:spPr>
          <a:xfrm>
            <a:off x="228600" y="1676400"/>
            <a:ext cx="7924800" cy="2209800"/>
          </a:xfrm>
        </p:spPr>
        <p:txBody>
          <a:bodyPr/>
          <a:lstStyle/>
          <a:p>
            <a:pPr lvl="1"/>
            <a:r>
              <a:rPr lang="en-US" dirty="0" err="1" smtClean="0">
                <a:cs typeface="Times New Roman" pitchFamily="18" charset="0"/>
              </a:rPr>
              <a:t>Relationality</a:t>
            </a:r>
            <a:r>
              <a:rPr lang="en-US" dirty="0">
                <a:cs typeface="Times New Roman" pitchFamily="18" charset="0"/>
              </a:rPr>
              <a:t>: </a:t>
            </a:r>
            <a:r>
              <a:rPr lang="en-US" dirty="0" smtClean="0">
                <a:cs typeface="Times New Roman" pitchFamily="18" charset="0"/>
              </a:rPr>
              <a:t>some individuals adopt </a:t>
            </a:r>
            <a:r>
              <a:rPr lang="en-US" dirty="0">
                <a:cs typeface="Times New Roman" pitchFamily="18" charset="0"/>
              </a:rPr>
              <a:t>values, attitudes, and outlooks that emphasize and facilitate connections with others seek out group memberships</a:t>
            </a:r>
            <a:r>
              <a:rPr lang="en-US" dirty="0"/>
              <a:t> </a:t>
            </a:r>
          </a:p>
        </p:txBody>
      </p:sp>
      <p:sp>
        <p:nvSpPr>
          <p:cNvPr id="6" name="TextBox 5"/>
          <p:cNvSpPr txBox="1"/>
          <p:nvPr/>
        </p:nvSpPr>
        <p:spPr>
          <a:xfrm>
            <a:off x="2743200" y="3962400"/>
            <a:ext cx="2475999" cy="369332"/>
          </a:xfrm>
          <a:prstGeom prst="rect">
            <a:avLst/>
          </a:prstGeom>
          <a:noFill/>
        </p:spPr>
        <p:txBody>
          <a:bodyPr wrap="none" rtlCol="0">
            <a:spAutoFit/>
          </a:bodyPr>
          <a:lstStyle/>
          <a:p>
            <a:r>
              <a:rPr lang="en-US" dirty="0" err="1" smtClean="0"/>
              <a:t>Gladwell’s</a:t>
            </a:r>
            <a:r>
              <a:rPr lang="en-US" dirty="0" smtClean="0"/>
              <a:t> Connectors</a:t>
            </a:r>
            <a:endParaRPr lang="en-US" dirty="0"/>
          </a:p>
        </p:txBody>
      </p:sp>
      <p:sp>
        <p:nvSpPr>
          <p:cNvPr id="8" name="Rectangle 3"/>
          <p:cNvSpPr txBox="1">
            <a:spLocks noChangeArrowheads="1"/>
          </p:cNvSpPr>
          <p:nvPr/>
        </p:nvSpPr>
        <p:spPr bwMode="auto">
          <a:xfrm>
            <a:off x="228600" y="4953000"/>
            <a:ext cx="3810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Sex differences? </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800" b="1" dirty="0">
                <a:solidFill>
                  <a:schemeClr val="tx1"/>
                </a:solidFill>
                <a:cs typeface="Times New Roman" pitchFamily="18" charset="0"/>
              </a:rPr>
              <a:t>Who Joins </a:t>
            </a:r>
            <a:r>
              <a:rPr lang="en-US" sz="2800" b="1" dirty="0" smtClean="0">
                <a:solidFill>
                  <a:schemeClr val="tx1"/>
                </a:solidFill>
                <a:cs typeface="Times New Roman" pitchFamily="18" charset="0"/>
              </a:rPr>
              <a:t>Groups?</a:t>
            </a:r>
            <a:endParaRPr lang="en-US" sz="2800" b="1" dirty="0">
              <a:solidFill>
                <a:schemeClr val="tx1"/>
              </a:solidFill>
              <a:cs typeface="Times New Roman" pitchFamily="18" charset="0"/>
            </a:endParaRPr>
          </a:p>
        </p:txBody>
      </p:sp>
      <p:sp>
        <p:nvSpPr>
          <p:cNvPr id="5123" name="Rectangle 3"/>
          <p:cNvSpPr>
            <a:spLocks noGrp="1" noChangeArrowheads="1"/>
          </p:cNvSpPr>
          <p:nvPr>
            <p:ph type="body" idx="1"/>
          </p:nvPr>
        </p:nvSpPr>
        <p:spPr>
          <a:xfrm>
            <a:off x="609600" y="1600200"/>
            <a:ext cx="7924800" cy="2057400"/>
          </a:xfrm>
        </p:spPr>
        <p:txBody>
          <a:bodyPr/>
          <a:lstStyle/>
          <a:p>
            <a:r>
              <a:rPr lang="en-US" dirty="0">
                <a:cs typeface="Times New Roman" pitchFamily="18" charset="0"/>
              </a:rPr>
              <a:t>Social motivation</a:t>
            </a:r>
            <a:r>
              <a:rPr lang="en-US" dirty="0"/>
              <a:t> </a:t>
            </a:r>
          </a:p>
          <a:p>
            <a:pPr lvl="1"/>
            <a:r>
              <a:rPr lang="en-US" dirty="0">
                <a:cs typeface="Times New Roman" pitchFamily="18" charset="0"/>
              </a:rPr>
              <a:t>Need for affiliation</a:t>
            </a:r>
          </a:p>
          <a:p>
            <a:pPr lvl="1"/>
            <a:r>
              <a:rPr lang="en-US" dirty="0">
                <a:cs typeface="Times New Roman" pitchFamily="18" charset="0"/>
              </a:rPr>
              <a:t>Need for intimacy</a:t>
            </a:r>
          </a:p>
          <a:p>
            <a:pPr lvl="1"/>
            <a:r>
              <a:rPr lang="en-US" dirty="0">
                <a:cs typeface="Times New Roman" pitchFamily="18" charset="0"/>
              </a:rPr>
              <a:t>Need for </a:t>
            </a:r>
            <a:r>
              <a:rPr lang="en-US" dirty="0" smtClean="0">
                <a:cs typeface="Times New Roman" pitchFamily="18" charset="0"/>
              </a:rPr>
              <a:t>power</a:t>
            </a:r>
            <a:endParaRPr lang="en-US" dirty="0">
              <a:cs typeface="Times New Roman" pitchFamily="18" charset="0"/>
            </a:endParaRPr>
          </a:p>
        </p:txBody>
      </p:sp>
      <p:pic>
        <p:nvPicPr>
          <p:cNvPr id="72706" name="Picture 2" descr="http://www.epsyme.com/web/images/stories/mo469fd.gif"/>
          <p:cNvPicPr>
            <a:picLocks noChangeAspect="1" noChangeArrowheads="1"/>
          </p:cNvPicPr>
          <p:nvPr/>
        </p:nvPicPr>
        <p:blipFill>
          <a:blip r:embed="rId3" cstate="print"/>
          <a:srcRect/>
          <a:stretch>
            <a:fillRect/>
          </a:stretch>
        </p:blipFill>
        <p:spPr bwMode="auto">
          <a:xfrm>
            <a:off x="4800600" y="1524000"/>
            <a:ext cx="2219325" cy="2910590"/>
          </a:xfrm>
          <a:prstGeom prst="rect">
            <a:avLst/>
          </a:prstGeom>
          <a:noFill/>
        </p:spPr>
      </p:pic>
      <p:sp>
        <p:nvSpPr>
          <p:cNvPr id="5" name="Rectangle 3"/>
          <p:cNvSpPr txBox="1">
            <a:spLocks noChangeArrowheads="1"/>
          </p:cNvSpPr>
          <p:nvPr/>
        </p:nvSpPr>
        <p:spPr bwMode="auto">
          <a:xfrm>
            <a:off x="0" y="4724400"/>
            <a:ext cx="8458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Fundamental Interpersonal Relations Orientation (FIRO) theory: Individuals’ need to receive and express inclusion, control, and affection influences group-seeking tendencies</a:t>
            </a:r>
            <a:r>
              <a:rPr kumimoji="0" lang="en-US" sz="2800" b="0" i="0" u="none" strike="noStrike" kern="0" cap="none" spc="0" normalizeH="0" baseline="0" noProof="0" dirty="0" smtClean="0">
                <a:ln>
                  <a:noFill/>
                </a:ln>
                <a:solidFill>
                  <a:schemeClr val="tx1"/>
                </a:solidFill>
                <a:effectLst/>
                <a:uLnTx/>
                <a:uFillTx/>
                <a:latin typeface="+mn-lt"/>
              </a:rPr>
              <a:t> </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b="1" dirty="0">
                <a:solidFill>
                  <a:schemeClr val="tx1"/>
                </a:solidFill>
                <a:cs typeface="Times New Roman" pitchFamily="18" charset="0"/>
              </a:rPr>
              <a:t>Who Joins </a:t>
            </a:r>
            <a:r>
              <a:rPr lang="en-US" sz="2800" b="1" dirty="0" smtClean="0">
                <a:solidFill>
                  <a:schemeClr val="tx1"/>
                </a:solidFill>
                <a:cs typeface="Times New Roman" pitchFamily="18" charset="0"/>
              </a:rPr>
              <a:t>Groups?</a:t>
            </a:r>
            <a:endParaRPr lang="en-US" sz="2800" b="1" dirty="0">
              <a:solidFill>
                <a:schemeClr val="tx1"/>
              </a:solidFill>
              <a:cs typeface="Times New Roman" pitchFamily="18" charset="0"/>
            </a:endParaRPr>
          </a:p>
        </p:txBody>
      </p:sp>
      <p:pic>
        <p:nvPicPr>
          <p:cNvPr id="6148" name="Picture 4"/>
          <p:cNvPicPr>
            <a:picLocks noChangeAspect="1" noChangeArrowheads="1"/>
          </p:cNvPicPr>
          <p:nvPr/>
        </p:nvPicPr>
        <p:blipFill>
          <a:blip r:embed="rId3" cstate="print"/>
          <a:srcRect/>
          <a:stretch>
            <a:fillRect/>
          </a:stretch>
        </p:blipFill>
        <p:spPr bwMode="auto">
          <a:xfrm>
            <a:off x="3200400" y="1524000"/>
            <a:ext cx="5777496" cy="4953000"/>
          </a:xfrm>
          <a:prstGeom prst="rect">
            <a:avLst/>
          </a:prstGeom>
          <a:noFill/>
          <a:ln w="9525">
            <a:noFill/>
            <a:miter lim="800000"/>
            <a:headEnd/>
            <a:tailEnd/>
          </a:ln>
          <a:effectLst/>
        </p:spPr>
      </p:pic>
      <p:sp>
        <p:nvSpPr>
          <p:cNvPr id="6147" name="Rectangle 3"/>
          <p:cNvSpPr>
            <a:spLocks noGrp="1" noChangeArrowheads="1"/>
          </p:cNvSpPr>
          <p:nvPr>
            <p:ph type="body" idx="1"/>
          </p:nvPr>
        </p:nvSpPr>
        <p:spPr>
          <a:xfrm>
            <a:off x="381000" y="1676400"/>
            <a:ext cx="4114800" cy="4038600"/>
          </a:xfrm>
        </p:spPr>
        <p:txBody>
          <a:bodyPr>
            <a:normAutofit/>
          </a:bodyPr>
          <a:lstStyle/>
          <a:p>
            <a:r>
              <a:rPr lang="en-US" sz="2800" dirty="0">
                <a:cs typeface="Times New Roman" pitchFamily="18" charset="0"/>
              </a:rPr>
              <a:t>Prior experiences in groups</a:t>
            </a:r>
            <a:r>
              <a:rPr lang="en-US" sz="2800" dirty="0"/>
              <a:t> </a:t>
            </a:r>
          </a:p>
          <a:p>
            <a:r>
              <a:rPr lang="en-US" sz="2800" dirty="0">
                <a:cs typeface="Times New Roman" pitchFamily="18" charset="0"/>
              </a:rPr>
              <a:t>Attachment style</a:t>
            </a:r>
          </a:p>
          <a:p>
            <a:pPr lvl="1"/>
            <a:r>
              <a:rPr lang="en-US" sz="2400" dirty="0">
                <a:cs typeface="Times New Roman" pitchFamily="18" charset="0"/>
              </a:rPr>
              <a:t>Secure</a:t>
            </a:r>
          </a:p>
          <a:p>
            <a:pPr lvl="1"/>
            <a:r>
              <a:rPr lang="en-US" sz="2400" dirty="0">
                <a:cs typeface="Times New Roman" pitchFamily="18" charset="0"/>
              </a:rPr>
              <a:t>Avoidant</a:t>
            </a:r>
          </a:p>
          <a:p>
            <a:pPr lvl="1"/>
            <a:r>
              <a:rPr lang="en-US" sz="2400" dirty="0">
                <a:cs typeface="Times New Roman" pitchFamily="18" charset="0"/>
              </a:rPr>
              <a:t>Anxious</a:t>
            </a:r>
          </a:p>
          <a:p>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Times New Roman" pitchFamily="18" charset="0"/>
              </a:rPr>
              <a:t>When Do People Seek Out Others?</a:t>
            </a:r>
            <a:r>
              <a:rPr kumimoji="0" lang="en-US" sz="4200" b="0" i="0" u="none" strike="noStrike" kern="0" cap="none" spc="0" normalizeH="0" baseline="0" noProof="0" dirty="0" smtClean="0">
                <a:ln>
                  <a:noFill/>
                </a:ln>
                <a:solidFill>
                  <a:schemeClr val="tx1"/>
                </a:solidFill>
                <a:effectLst/>
                <a:uLnTx/>
                <a:uFillTx/>
                <a:latin typeface="+mj-lt"/>
                <a:ea typeface="+mj-ea"/>
                <a:cs typeface="+mj-cs"/>
              </a:rPr>
              <a:t> </a:t>
            </a:r>
            <a:endParaRPr kumimoji="0" lang="en-US" sz="4200" b="0" i="0" u="none" strike="noStrike" kern="0" cap="none" spc="0" normalizeH="0" baseline="0" noProof="0" dirty="0">
              <a:ln>
                <a:noFill/>
              </a:ln>
              <a:solidFill>
                <a:schemeClr val="tx1"/>
              </a:solidFill>
              <a:effectLst/>
              <a:uLnTx/>
              <a:uFillTx/>
              <a:latin typeface="+mj-lt"/>
              <a:ea typeface="+mj-ea"/>
              <a:cs typeface="+mj-cs"/>
            </a:endParaRPr>
          </a:p>
        </p:txBody>
      </p:sp>
      <p:graphicFrame>
        <p:nvGraphicFramePr>
          <p:cNvPr id="7" name="Diagram 6"/>
          <p:cNvGraphicFramePr/>
          <p:nvPr/>
        </p:nvGraphicFramePr>
        <p:xfrm>
          <a:off x="762000" y="1905000"/>
          <a:ext cx="22860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bwMode="auto">
          <a:xfrm>
            <a:off x="1393368" y="4056744"/>
            <a:ext cx="1371600" cy="914400"/>
          </a:xfrm>
          <a:prstGeom prst="roundRect">
            <a:avLst/>
          </a:prstGeom>
          <a:solidFill>
            <a:srgbClr val="FFFF0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1" name="Group 20"/>
          <p:cNvGrpSpPr/>
          <p:nvPr/>
        </p:nvGrpSpPr>
        <p:grpSpPr>
          <a:xfrm>
            <a:off x="1143000" y="4191000"/>
            <a:ext cx="7239000" cy="1693863"/>
            <a:chOff x="2815770" y="5164137"/>
            <a:chExt cx="7239000" cy="1693863"/>
          </a:xfrm>
        </p:grpSpPr>
        <p:sp>
          <p:nvSpPr>
            <p:cNvPr id="10" name="Rectangle 4"/>
            <p:cNvSpPr>
              <a:spLocks noChangeArrowheads="1"/>
            </p:cNvSpPr>
            <p:nvPr/>
          </p:nvSpPr>
          <p:spPr bwMode="auto">
            <a:xfrm>
              <a:off x="2815770" y="5591175"/>
              <a:ext cx="1936750" cy="868362"/>
            </a:xfrm>
            <a:prstGeom prst="rect">
              <a:avLst/>
            </a:prstGeom>
            <a:solidFill>
              <a:srgbClr val="FFFFFF"/>
            </a:solidFill>
            <a:ln w="9525">
              <a:solidFill>
                <a:srgbClr val="000000"/>
              </a:solidFill>
              <a:miter lim="800000"/>
              <a:headEnd/>
              <a:tailEnd/>
            </a:ln>
          </p:spPr>
          <p:txBody>
            <a:bodyPr/>
            <a:lstStyle/>
            <a:p>
              <a:r>
                <a:rPr lang="en-US" sz="1600" dirty="0">
                  <a:latin typeface="Times New Roman" pitchFamily="18" charset="0"/>
                </a:rPr>
                <a:t>Ambiguous, confusing circumstances</a:t>
              </a:r>
              <a:endParaRPr lang="en-US" sz="3200" dirty="0">
                <a:latin typeface="Times New Roman" pitchFamily="18" charset="0"/>
              </a:endParaRPr>
            </a:p>
          </p:txBody>
        </p:sp>
        <p:sp>
          <p:nvSpPr>
            <p:cNvPr id="11" name="Rectangle 5"/>
            <p:cNvSpPr>
              <a:spLocks noChangeArrowheads="1"/>
            </p:cNvSpPr>
            <p:nvPr/>
          </p:nvSpPr>
          <p:spPr bwMode="auto">
            <a:xfrm>
              <a:off x="5025570" y="5316537"/>
              <a:ext cx="1281113" cy="1541463"/>
            </a:xfrm>
            <a:prstGeom prst="rect">
              <a:avLst/>
            </a:prstGeom>
            <a:solidFill>
              <a:srgbClr val="FFFFFF"/>
            </a:solidFill>
            <a:ln w="9525">
              <a:solidFill>
                <a:srgbClr val="000000"/>
              </a:solidFill>
              <a:miter lim="800000"/>
              <a:headEnd/>
              <a:tailEnd/>
            </a:ln>
          </p:spPr>
          <p:txBody>
            <a:bodyPr/>
            <a:lstStyle/>
            <a:p>
              <a:pPr algn="ctr"/>
              <a:r>
                <a:rPr lang="en-US" sz="1200" dirty="0">
                  <a:latin typeface="Times New Roman" pitchFamily="18" charset="0"/>
                </a:rPr>
                <a:t>Psychological reaction</a:t>
              </a:r>
            </a:p>
            <a:p>
              <a:endParaRPr lang="en-US" sz="1200" dirty="0">
                <a:latin typeface="Times New Roman" pitchFamily="18" charset="0"/>
              </a:endParaRPr>
            </a:p>
            <a:p>
              <a:pPr marL="117475" lvl="1">
                <a:buFont typeface="Symbol" pitchFamily="18" charset="2"/>
                <a:buChar char="·"/>
              </a:pPr>
              <a:r>
                <a:rPr lang="en-US" sz="1200" dirty="0">
                  <a:latin typeface="Times New Roman" pitchFamily="18" charset="0"/>
                </a:rPr>
                <a:t>Negative emotions</a:t>
              </a:r>
            </a:p>
            <a:p>
              <a:pPr marL="117475" lvl="1">
                <a:buFont typeface="Symbol" pitchFamily="18" charset="2"/>
                <a:buChar char="·"/>
              </a:pPr>
              <a:r>
                <a:rPr lang="en-US" sz="1200" dirty="0">
                  <a:latin typeface="Times New Roman" pitchFamily="18" charset="0"/>
                </a:rPr>
                <a:t>Uncertainty</a:t>
              </a:r>
            </a:p>
            <a:p>
              <a:pPr marL="117475" lvl="1">
                <a:buFont typeface="Symbol" pitchFamily="18" charset="2"/>
                <a:buChar char="·"/>
              </a:pPr>
              <a:r>
                <a:rPr lang="en-US" sz="1200" dirty="0">
                  <a:latin typeface="Times New Roman" pitchFamily="18" charset="0"/>
                </a:rPr>
                <a:t>Need for information</a:t>
              </a:r>
              <a:endParaRPr lang="en-US" sz="2400" dirty="0">
                <a:latin typeface="Times New Roman" pitchFamily="18" charset="0"/>
              </a:endParaRPr>
            </a:p>
          </p:txBody>
        </p:sp>
        <p:sp>
          <p:nvSpPr>
            <p:cNvPr id="12" name="Line 6"/>
            <p:cNvSpPr>
              <a:spLocks noChangeShapeType="1"/>
            </p:cNvSpPr>
            <p:nvPr/>
          </p:nvSpPr>
          <p:spPr bwMode="auto">
            <a:xfrm>
              <a:off x="5025570" y="5740400"/>
              <a:ext cx="1281113" cy="0"/>
            </a:xfrm>
            <a:prstGeom prst="line">
              <a:avLst/>
            </a:prstGeom>
            <a:noFill/>
            <a:ln w="9525" cap="rnd">
              <a:solidFill>
                <a:srgbClr val="000000"/>
              </a:solidFill>
              <a:prstDash val="sysDot"/>
              <a:round/>
              <a:headEnd/>
              <a:tailEnd/>
            </a:ln>
            <a:effectLst/>
          </p:spPr>
          <p:txBody>
            <a:bodyPr/>
            <a:lstStyle/>
            <a:p>
              <a:endParaRPr lang="en-US"/>
            </a:p>
          </p:txBody>
        </p:sp>
        <p:sp>
          <p:nvSpPr>
            <p:cNvPr id="13" name="Rectangle 7"/>
            <p:cNvSpPr>
              <a:spLocks noChangeArrowheads="1"/>
            </p:cNvSpPr>
            <p:nvPr/>
          </p:nvSpPr>
          <p:spPr bwMode="auto">
            <a:xfrm>
              <a:off x="6763883" y="5499100"/>
              <a:ext cx="1004887" cy="809625"/>
            </a:xfrm>
            <a:prstGeom prst="rect">
              <a:avLst/>
            </a:prstGeom>
            <a:solidFill>
              <a:srgbClr val="FFFFFF"/>
            </a:solidFill>
            <a:ln w="9525">
              <a:solidFill>
                <a:srgbClr val="000000"/>
              </a:solidFill>
              <a:miter lim="800000"/>
              <a:headEnd/>
              <a:tailEnd/>
            </a:ln>
          </p:spPr>
          <p:txBody>
            <a:bodyPr/>
            <a:lstStyle/>
            <a:p>
              <a:r>
                <a:rPr lang="en-US" sz="1200" dirty="0">
                  <a:latin typeface="Times New Roman" pitchFamily="18" charset="0"/>
                </a:rPr>
                <a:t>Affiliation and social comparison with others</a:t>
              </a:r>
              <a:endParaRPr lang="en-US" sz="2400" dirty="0">
                <a:latin typeface="Times New Roman" pitchFamily="18" charset="0"/>
              </a:endParaRPr>
            </a:p>
          </p:txBody>
        </p:sp>
        <p:sp>
          <p:nvSpPr>
            <p:cNvPr id="14" name="Oval 8"/>
            <p:cNvSpPr>
              <a:spLocks noChangeArrowheads="1"/>
            </p:cNvSpPr>
            <p:nvPr/>
          </p:nvSpPr>
          <p:spPr bwMode="auto">
            <a:xfrm>
              <a:off x="8225970" y="5164137"/>
              <a:ext cx="1828800" cy="1341438"/>
            </a:xfrm>
            <a:prstGeom prst="ellipse">
              <a:avLst/>
            </a:prstGeom>
            <a:solidFill>
              <a:srgbClr val="FFFFFF"/>
            </a:solidFill>
            <a:ln w="9525">
              <a:solidFill>
                <a:srgbClr val="000000"/>
              </a:solidFill>
              <a:round/>
              <a:headEnd/>
              <a:tailEnd/>
            </a:ln>
            <a:effectLst/>
          </p:spPr>
          <p:txBody>
            <a:bodyPr/>
            <a:lstStyle/>
            <a:p>
              <a:endParaRPr lang="en-US" sz="1200" dirty="0">
                <a:latin typeface="Times New Roman" pitchFamily="18" charset="0"/>
              </a:endParaRPr>
            </a:p>
            <a:p>
              <a:pPr algn="ctr"/>
              <a:r>
                <a:rPr lang="en-US" dirty="0">
                  <a:latin typeface="Times New Roman" pitchFamily="18" charset="0"/>
                </a:rPr>
                <a:t>Cognitive Clarity</a:t>
              </a:r>
            </a:p>
          </p:txBody>
        </p:sp>
        <p:sp>
          <p:nvSpPr>
            <p:cNvPr id="15" name="Line 9"/>
            <p:cNvSpPr>
              <a:spLocks noChangeShapeType="1"/>
            </p:cNvSpPr>
            <p:nvPr/>
          </p:nvSpPr>
          <p:spPr bwMode="auto">
            <a:xfrm>
              <a:off x="4752520" y="5865812"/>
              <a:ext cx="273050" cy="0"/>
            </a:xfrm>
            <a:prstGeom prst="line">
              <a:avLst/>
            </a:prstGeom>
            <a:noFill/>
            <a:ln w="9525">
              <a:solidFill>
                <a:srgbClr val="000000"/>
              </a:solidFill>
              <a:round/>
              <a:headEnd/>
              <a:tailEnd type="triangle" w="med" len="med"/>
            </a:ln>
            <a:effectLst/>
          </p:spPr>
          <p:txBody>
            <a:bodyPr/>
            <a:lstStyle/>
            <a:p>
              <a:endParaRPr lang="en-US"/>
            </a:p>
          </p:txBody>
        </p:sp>
        <p:sp>
          <p:nvSpPr>
            <p:cNvPr id="16" name="Line 10"/>
            <p:cNvSpPr>
              <a:spLocks noChangeShapeType="1"/>
            </p:cNvSpPr>
            <p:nvPr/>
          </p:nvSpPr>
          <p:spPr bwMode="auto">
            <a:xfrm>
              <a:off x="6306683" y="5865812"/>
              <a:ext cx="457200" cy="0"/>
            </a:xfrm>
            <a:prstGeom prst="line">
              <a:avLst/>
            </a:prstGeom>
            <a:noFill/>
            <a:ln w="9525">
              <a:solidFill>
                <a:srgbClr val="000000"/>
              </a:solidFill>
              <a:round/>
              <a:headEnd/>
              <a:tailEnd type="triangle" w="med" len="med"/>
            </a:ln>
            <a:effectLst/>
          </p:spPr>
          <p:txBody>
            <a:bodyPr/>
            <a:lstStyle/>
            <a:p>
              <a:endParaRPr lang="en-US"/>
            </a:p>
          </p:txBody>
        </p:sp>
        <p:sp>
          <p:nvSpPr>
            <p:cNvPr id="17" name="Line 11"/>
            <p:cNvSpPr>
              <a:spLocks noChangeShapeType="1"/>
            </p:cNvSpPr>
            <p:nvPr/>
          </p:nvSpPr>
          <p:spPr bwMode="auto">
            <a:xfrm>
              <a:off x="7768770" y="5865812"/>
              <a:ext cx="457200" cy="0"/>
            </a:xfrm>
            <a:prstGeom prst="line">
              <a:avLst/>
            </a:prstGeom>
            <a:noFill/>
            <a:ln w="9525">
              <a:solidFill>
                <a:srgbClr val="000000"/>
              </a:solidFill>
              <a:round/>
              <a:headEnd/>
              <a:tailEnd type="triangle" w="med" len="med"/>
            </a:ln>
            <a:effectLst/>
          </p:spPr>
          <p:txBody>
            <a:bodyPr/>
            <a:lstStyle/>
            <a:p>
              <a:endParaRPr lang="en-US"/>
            </a:p>
          </p:txBody>
        </p:sp>
      </p:grpSp>
      <p:grpSp>
        <p:nvGrpSpPr>
          <p:cNvPr id="19" name="Group 18"/>
          <p:cNvGrpSpPr/>
          <p:nvPr/>
        </p:nvGrpSpPr>
        <p:grpSpPr>
          <a:xfrm>
            <a:off x="3352800" y="1752600"/>
            <a:ext cx="5562600" cy="1990130"/>
            <a:chOff x="3352800" y="1752600"/>
            <a:chExt cx="5562600" cy="1990130"/>
          </a:xfrm>
        </p:grpSpPr>
        <p:sp>
          <p:nvSpPr>
            <p:cNvPr id="9" name="Rectangle 3"/>
            <p:cNvSpPr txBox="1">
              <a:spLocks noChangeArrowheads="1"/>
            </p:cNvSpPr>
            <p:nvPr/>
          </p:nvSpPr>
          <p:spPr bwMode="auto">
            <a:xfrm>
              <a:off x="3352800" y="1752600"/>
              <a:ext cx="5562600" cy="1125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80000"/>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Times New Roman" pitchFamily="18" charset="0"/>
                </a:rPr>
                <a:t>Affiliation</a:t>
              </a:r>
              <a:r>
                <a:rPr kumimoji="0" lang="en-US" sz="2800" b="0" i="0" u="none" strike="noStrike" kern="0" cap="none" spc="0" normalizeH="0" baseline="0" noProof="0" dirty="0" smtClean="0">
                  <a:ln>
                    <a:noFill/>
                  </a:ln>
                  <a:solidFill>
                    <a:schemeClr val="tx1"/>
                  </a:solidFill>
                  <a:effectLst/>
                  <a:uLnTx/>
                  <a:uFillTx/>
                  <a:latin typeface="+mn-lt"/>
                  <a:ea typeface="+mn-ea"/>
                  <a:cs typeface="+mn-cs"/>
                </a:rPr>
                <a:t> and social comparison</a:t>
              </a: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8" name="Rectangle 12"/>
            <p:cNvSpPr>
              <a:spLocks noChangeArrowheads="1"/>
            </p:cNvSpPr>
            <p:nvPr/>
          </p:nvSpPr>
          <p:spPr bwMode="auto">
            <a:xfrm>
              <a:off x="3429000" y="2819400"/>
              <a:ext cx="5010150" cy="923330"/>
            </a:xfrm>
            <a:prstGeom prst="rect">
              <a:avLst/>
            </a:prstGeom>
            <a:noFill/>
            <a:ln w="9525">
              <a:noFill/>
              <a:miter lim="800000"/>
              <a:headEnd/>
              <a:tailEnd/>
            </a:ln>
            <a:effectLst/>
          </p:spPr>
          <p:txBody>
            <a:bodyPr wrap="square">
              <a:spAutoFit/>
            </a:bodyPr>
            <a:lstStyle/>
            <a:p>
              <a:r>
                <a:rPr lang="en-US" b="1" dirty="0">
                  <a:solidFill>
                    <a:schemeClr val="bg2"/>
                  </a:solidFill>
                </a:rPr>
                <a:t>Social comparison: gaining information from other people’s reactions </a:t>
              </a:r>
            </a:p>
            <a:p>
              <a:r>
                <a:rPr lang="en-US" b="1" dirty="0">
                  <a:solidFill>
                    <a:schemeClr val="bg2"/>
                  </a:solidFill>
                </a:rPr>
                <a:t>(</a:t>
              </a:r>
              <a:r>
                <a:rPr lang="en-US" b="1" dirty="0" err="1">
                  <a:solidFill>
                    <a:schemeClr val="bg2"/>
                  </a:solidFill>
                </a:rPr>
                <a:t>Festinger</a:t>
              </a:r>
              <a:r>
                <a:rPr lang="en-US" b="1" dirty="0">
                  <a:solidFill>
                    <a:schemeClr val="bg2"/>
                  </a:solidFill>
                </a:rPr>
                <a:t>, 1954)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8"/>
                                        </p:tgtEl>
                                      </p:cBhvr>
                                    </p:animEffect>
                                    <p:set>
                                      <p:cBhvr>
                                        <p:cTn id="18" dur="1" fill="hold">
                                          <p:stCondLst>
                                            <p:cond delay="999"/>
                                          </p:stCondLst>
                                        </p:cTn>
                                        <p:tgtEl>
                                          <p:spTgt spid="8"/>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b="1" dirty="0" err="1" smtClean="0">
                <a:solidFill>
                  <a:schemeClr val="tx1"/>
                </a:solidFill>
                <a:cs typeface="Times New Roman" pitchFamily="18" charset="0"/>
              </a:rPr>
              <a:t>Schachter’s</a:t>
            </a:r>
            <a:r>
              <a:rPr lang="en-US" sz="2800" b="1" dirty="0" smtClean="0">
                <a:solidFill>
                  <a:schemeClr val="tx1"/>
                </a:solidFill>
                <a:cs typeface="Times New Roman" pitchFamily="18" charset="0"/>
              </a:rPr>
              <a:t> studies of affiliation</a:t>
            </a:r>
            <a:endParaRPr lang="en-US" dirty="0">
              <a:solidFill>
                <a:schemeClr val="tx1"/>
              </a:solidFill>
            </a:endParaRPr>
          </a:p>
        </p:txBody>
      </p:sp>
      <p:sp>
        <p:nvSpPr>
          <p:cNvPr id="17411" name="Rectangle 3"/>
          <p:cNvSpPr>
            <a:spLocks noGrp="1" noChangeArrowheads="1"/>
          </p:cNvSpPr>
          <p:nvPr>
            <p:ph type="body" idx="1"/>
          </p:nvPr>
        </p:nvSpPr>
        <p:spPr>
          <a:xfrm>
            <a:off x="381000" y="1676400"/>
            <a:ext cx="5334000" cy="4419600"/>
          </a:xfrm>
        </p:spPr>
        <p:txBody>
          <a:bodyPr/>
          <a:lstStyle/>
          <a:p>
            <a:r>
              <a:rPr lang="en-US" dirty="0" smtClean="0">
                <a:cs typeface="Times New Roman" pitchFamily="18" charset="0"/>
              </a:rPr>
              <a:t>How </a:t>
            </a:r>
            <a:r>
              <a:rPr lang="en-US" dirty="0">
                <a:cs typeface="Times New Roman" pitchFamily="18" charset="0"/>
              </a:rPr>
              <a:t>do people react in an ambiguous, frightening situation</a:t>
            </a:r>
            <a:r>
              <a:rPr lang="en-US" dirty="0" smtClean="0">
                <a:cs typeface="Times New Roman" pitchFamily="18" charset="0"/>
              </a:rPr>
              <a:t>?</a:t>
            </a:r>
            <a:endParaRPr lang="en-US" dirty="0">
              <a:cs typeface="Times New Roman" pitchFamily="18" charset="0"/>
            </a:endParaRPr>
          </a:p>
        </p:txBody>
      </p:sp>
      <p:pic>
        <p:nvPicPr>
          <p:cNvPr id="77826" name="Picture 2" descr="http://bks3.books.google.com/books?id=pG2mAAAAIAAJ&amp;printsec=frontcover&amp;img=1&amp;zoom=1&amp;sig=ACfU3U3GkkHeQCTBhBGKE0Ipk9np73LqcA&amp;h=160"/>
          <p:cNvPicPr>
            <a:picLocks noChangeAspect="1" noChangeArrowheads="1"/>
          </p:cNvPicPr>
          <p:nvPr/>
        </p:nvPicPr>
        <p:blipFill>
          <a:blip r:embed="rId3" cstate="print"/>
          <a:srcRect/>
          <a:stretch>
            <a:fillRect/>
          </a:stretch>
        </p:blipFill>
        <p:spPr bwMode="auto">
          <a:xfrm>
            <a:off x="6324600" y="304800"/>
            <a:ext cx="2362200" cy="3634156"/>
          </a:xfrm>
          <a:prstGeom prst="rect">
            <a:avLst/>
          </a:prstGeom>
          <a:noFill/>
        </p:spPr>
      </p:pic>
      <p:sp>
        <p:nvSpPr>
          <p:cNvPr id="5" name="Rectangle 3"/>
          <p:cNvSpPr txBox="1">
            <a:spLocks noChangeArrowheads="1"/>
          </p:cNvSpPr>
          <p:nvPr/>
        </p:nvSpPr>
        <p:spPr bwMode="auto">
          <a:xfrm>
            <a:off x="838200" y="3429000"/>
            <a:ext cx="7467600" cy="3124200"/>
          </a:xfrm>
          <a:prstGeom prst="rect">
            <a:avLst/>
          </a:prstGeom>
          <a:solidFill>
            <a:schemeClr val="tx2">
              <a:lumMod val="8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3200" b="1" i="0" u="none" strike="noStrike" kern="0" cap="none" spc="0" normalizeH="0" baseline="0" noProof="0" dirty="0" smtClean="0">
                <a:ln>
                  <a:noFill/>
                </a:ln>
                <a:solidFill>
                  <a:schemeClr val="bg2"/>
                </a:solidFill>
                <a:effectLst/>
                <a:uLnTx/>
                <a:uFillTx/>
                <a:latin typeface="+mn-lt"/>
                <a:cs typeface="Times New Roman" pitchFamily="18" charset="0"/>
              </a:rPr>
              <a:t>Misery loves company: </a:t>
            </a:r>
            <a:r>
              <a:rPr kumimoji="0" lang="en-US" sz="3200" b="1" i="0" u="none" strike="noStrike" kern="0" cap="none" spc="0" normalizeH="0" baseline="0" noProof="0" dirty="0" smtClean="0">
                <a:ln>
                  <a:noFill/>
                </a:ln>
                <a:solidFill>
                  <a:schemeClr val="bg1"/>
                </a:solidFill>
                <a:effectLst/>
                <a:uLnTx/>
                <a:uFillTx/>
                <a:latin typeface="+mn-lt"/>
                <a:cs typeface="Times New Roman" pitchFamily="18" charset="0"/>
              </a:rPr>
              <a:t> </a:t>
            </a:r>
            <a:r>
              <a:rPr kumimoji="0" lang="en-US" sz="3200" b="0" i="0" u="none" strike="noStrike" kern="0" cap="none" spc="0" normalizeH="0" baseline="0" noProof="0" dirty="0" smtClean="0">
                <a:ln>
                  <a:noFill/>
                </a:ln>
                <a:effectLst/>
                <a:uLnTx/>
                <a:uFillTx/>
                <a:latin typeface="+mn-lt"/>
                <a:cs typeface="Times New Roman" pitchFamily="18" charset="0"/>
              </a:rPr>
              <a:t>People</a:t>
            </a:r>
            <a:r>
              <a:rPr kumimoji="0" lang="en-US" sz="3200" b="0" i="0" u="none" strike="noStrike" kern="0" cap="none" spc="0" normalizeH="0" baseline="0" noProof="0" dirty="0" smtClean="0">
                <a:ln>
                  <a:noFill/>
                </a:ln>
                <a:solidFill>
                  <a:schemeClr val="bg1"/>
                </a:solidFill>
                <a:effectLst/>
                <a:uLnTx/>
                <a:uFillTx/>
                <a:latin typeface="+mn-lt"/>
                <a:cs typeface="Times New Roman" pitchFamily="18" charset="0"/>
              </a:rPr>
              <a:t> </a:t>
            </a:r>
            <a:r>
              <a:rPr kumimoji="0" lang="en-US" sz="3200" b="0" i="0" u="none" strike="noStrike" kern="0" cap="none" spc="0" normalizeH="0" baseline="0" noProof="0" dirty="0" smtClean="0">
                <a:ln>
                  <a:noFill/>
                </a:ln>
                <a:solidFill>
                  <a:schemeClr val="tx1"/>
                </a:solidFill>
                <a:effectLst/>
                <a:uLnTx/>
                <a:uFillTx/>
                <a:latin typeface="+mn-lt"/>
                <a:cs typeface="Times New Roman" pitchFamily="18" charset="0"/>
              </a:rPr>
              <a:t>affiliate with others</a:t>
            </a:r>
          </a:p>
          <a:p>
            <a:pPr marL="742950" marR="0" lvl="1" indent="-285750" algn="l" defTabSz="914400" rtl="0" eaLnBrk="0" fontAlgn="base" latinLnBrk="0" hangingPunct="0">
              <a:lnSpc>
                <a:spcPct val="100000"/>
              </a:lnSpc>
              <a:spcBef>
                <a:spcPct val="20000"/>
              </a:spcBef>
              <a:spcAft>
                <a:spcPct val="0"/>
              </a:spcAft>
              <a:buClr>
                <a:schemeClr val="accent1"/>
              </a:buClr>
              <a:buSzPct val="70000"/>
              <a:buFont typeface="Wingdings" pitchFamily="2" charset="2"/>
              <a:buChar char="l"/>
              <a:tabLst/>
              <a:defRPr/>
            </a:pPr>
            <a:r>
              <a:rPr kumimoji="0" lang="en-US" sz="3200" b="1" i="0" u="none" strike="noStrike" kern="0" cap="none" spc="0" normalizeH="0" baseline="0" noProof="0" dirty="0" smtClean="0">
                <a:ln>
                  <a:noFill/>
                </a:ln>
                <a:solidFill>
                  <a:schemeClr val="bg2"/>
                </a:solidFill>
                <a:effectLst/>
                <a:uLnTx/>
                <a:uFillTx/>
                <a:latin typeface="+mn-lt"/>
                <a:cs typeface="Times New Roman" pitchFamily="18" charset="0"/>
              </a:rPr>
              <a:t>Misery loves miserable company:  </a:t>
            </a:r>
            <a:r>
              <a:rPr kumimoji="0" lang="en-US" sz="3200" b="0" i="0" u="none" strike="noStrike" kern="0" cap="none" spc="0" normalizeH="0" baseline="0" noProof="0" dirty="0" err="1" smtClean="0">
                <a:ln>
                  <a:noFill/>
                </a:ln>
                <a:solidFill>
                  <a:schemeClr val="tx1"/>
                </a:solidFill>
                <a:effectLst/>
                <a:uLnTx/>
                <a:uFillTx/>
                <a:latin typeface="+mn-lt"/>
                <a:cs typeface="Times New Roman" pitchFamily="18" charset="0"/>
              </a:rPr>
              <a:t>Schachter</a:t>
            </a:r>
            <a:r>
              <a:rPr kumimoji="0" lang="en-US" sz="3200" b="0" i="0" u="none" strike="noStrike" kern="0" cap="none" spc="0" normalizeH="0" baseline="0" noProof="0" dirty="0" smtClean="0">
                <a:ln>
                  <a:noFill/>
                </a:ln>
                <a:solidFill>
                  <a:schemeClr val="tx1"/>
                </a:solidFill>
                <a:effectLst/>
                <a:uLnTx/>
                <a:uFillTx/>
                <a:latin typeface="+mn-lt"/>
                <a:cs typeface="Times New Roman" pitchFamily="18" charset="0"/>
              </a:rPr>
              <a:t> found people prefer to wait with others facing a similar experience.</a:t>
            </a: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2800" dirty="0">
                <a:solidFill>
                  <a:schemeClr val="tx1"/>
                </a:solidFill>
              </a:rPr>
              <a:t>Other Motives May Reduce Affiliation</a:t>
            </a:r>
          </a:p>
        </p:txBody>
      </p:sp>
      <p:pic>
        <p:nvPicPr>
          <p:cNvPr id="59396" name="Picture 4"/>
          <p:cNvPicPr>
            <a:picLocks noChangeAspect="1" noChangeArrowheads="1"/>
          </p:cNvPicPr>
          <p:nvPr/>
        </p:nvPicPr>
        <p:blipFill>
          <a:blip r:embed="rId3" cstate="print"/>
          <a:srcRect/>
          <a:stretch>
            <a:fillRect/>
          </a:stretch>
        </p:blipFill>
        <p:spPr bwMode="auto">
          <a:xfrm>
            <a:off x="609600" y="1676400"/>
            <a:ext cx="7772400" cy="3797300"/>
          </a:xfrm>
          <a:prstGeom prst="rect">
            <a:avLst/>
          </a:prstGeom>
          <a:noFill/>
          <a:ln w="9525">
            <a:noFill/>
            <a:miter lim="800000"/>
            <a:headEnd/>
            <a:tailEnd/>
          </a:ln>
          <a:effectLst/>
        </p:spPr>
      </p:pic>
      <p:sp>
        <p:nvSpPr>
          <p:cNvPr id="4" name="Rectangle 3"/>
          <p:cNvSpPr txBox="1">
            <a:spLocks noChangeArrowheads="1"/>
          </p:cNvSpPr>
          <p:nvPr/>
        </p:nvSpPr>
        <p:spPr bwMode="auto">
          <a:xfrm>
            <a:off x="533400" y="5486400"/>
            <a:ext cx="7924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Times New Roman" pitchFamily="18" charset="0"/>
              </a:rPr>
              <a:t>Morris and his colleagues studied</a:t>
            </a:r>
            <a:r>
              <a:rPr kumimoji="0" lang="en-US" sz="2400" b="0" i="0" u="none" strike="noStrike" kern="0" cap="none" spc="0" normalizeH="0" noProof="0" dirty="0" smtClean="0">
                <a:ln>
                  <a:noFill/>
                </a:ln>
                <a:solidFill>
                  <a:schemeClr val="tx1"/>
                </a:solidFill>
                <a:effectLst/>
                <a:uLnTx/>
                <a:uFillTx/>
                <a:latin typeface="+mn-lt"/>
                <a:ea typeface="+mn-ea"/>
                <a:cs typeface="Times New Roman" pitchFamily="18" charset="0"/>
              </a:rPr>
              <a:t> what people actually do when they affiliate in 3 types of situations</a:t>
            </a:r>
            <a:endParaRPr kumimoji="0" lang="en-US" sz="2400" b="0" i="0" u="none" strike="noStrike" kern="0" cap="none" spc="0" normalizeH="0" baseline="0" noProof="0" dirty="0" smtClean="0">
              <a:ln>
                <a:noFill/>
              </a:ln>
              <a:solidFill>
                <a:schemeClr val="tx1"/>
              </a:solidFill>
              <a:effectLst/>
              <a:uLnTx/>
              <a:uFillTx/>
              <a:latin typeface="+mn-lt"/>
              <a:cs typeface="Times New Roman" pitchFamily="18" charset="0"/>
            </a:endParaRPr>
          </a:p>
          <a:p>
            <a:pPr marL="742950" marR="0" lvl="1" indent="-285750" algn="l" defTabSz="914400" rtl="0" eaLnBrk="0" fontAlgn="base" latinLnBrk="0" hangingPunct="0">
              <a:lnSpc>
                <a:spcPct val="100000"/>
              </a:lnSpc>
              <a:spcBef>
                <a:spcPct val="20000"/>
              </a:spcBef>
              <a:spcAft>
                <a:spcPct val="0"/>
              </a:spcAft>
              <a:buClr>
                <a:schemeClr val="accent1"/>
              </a:buClr>
              <a:buSzPct val="70000"/>
              <a:buFontTx/>
              <a:buNone/>
              <a:tabLst/>
              <a:defRPr/>
            </a:pP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800" b="1" dirty="0" smtClean="0">
                <a:solidFill>
                  <a:schemeClr val="tx1"/>
                </a:solidFill>
                <a:cs typeface="Times New Roman" pitchFamily="18" charset="0"/>
              </a:rPr>
              <a:t>Directional Comparison</a:t>
            </a:r>
            <a:endParaRPr lang="en-US" sz="2800" b="1" dirty="0">
              <a:solidFill>
                <a:schemeClr val="tx1"/>
              </a:solidFill>
              <a:cs typeface="Times New Roman" pitchFamily="18" charset="0"/>
            </a:endParaRPr>
          </a:p>
        </p:txBody>
      </p:sp>
      <p:sp>
        <p:nvSpPr>
          <p:cNvPr id="8195" name="Rectangle 3"/>
          <p:cNvSpPr>
            <a:spLocks noGrp="1" noChangeArrowheads="1"/>
          </p:cNvSpPr>
          <p:nvPr>
            <p:ph type="body" idx="1"/>
          </p:nvPr>
        </p:nvSpPr>
        <p:spPr/>
        <p:txBody>
          <a:bodyPr/>
          <a:lstStyle/>
          <a:p>
            <a:pPr lvl="1">
              <a:lnSpc>
                <a:spcPct val="90000"/>
              </a:lnSpc>
            </a:pPr>
            <a:r>
              <a:rPr lang="en-US" sz="3200" dirty="0" smtClean="0">
                <a:cs typeface="Times New Roman" pitchFamily="18" charset="0"/>
              </a:rPr>
              <a:t>downward </a:t>
            </a:r>
            <a:r>
              <a:rPr lang="en-US" sz="3200" dirty="0">
                <a:cs typeface="Times New Roman" pitchFamily="18" charset="0"/>
              </a:rPr>
              <a:t>social comparison: bolsters sense of competence</a:t>
            </a:r>
          </a:p>
          <a:p>
            <a:pPr lvl="1">
              <a:lnSpc>
                <a:spcPct val="90000"/>
              </a:lnSpc>
            </a:pPr>
            <a:r>
              <a:rPr lang="en-US" sz="3200" dirty="0">
                <a:cs typeface="Times New Roman" pitchFamily="18" charset="0"/>
              </a:rPr>
              <a:t>upward social comparison: hope and </a:t>
            </a:r>
            <a:r>
              <a:rPr lang="en-US" sz="3200" dirty="0" smtClean="0">
                <a:cs typeface="Times New Roman" pitchFamily="18" charset="0"/>
              </a:rPr>
              <a:t>motivation</a:t>
            </a:r>
          </a:p>
          <a:p>
            <a:pPr lvl="1">
              <a:lnSpc>
                <a:spcPct val="90000"/>
              </a:lnSpc>
              <a:buNone/>
            </a:pPr>
            <a:endParaRPr lang="en-US" sz="3200" dirty="0">
              <a:cs typeface="Times New Roman" pitchFamily="18" charset="0"/>
            </a:endParaRPr>
          </a:p>
          <a:p>
            <a:pPr lvl="1">
              <a:lnSpc>
                <a:spcPct val="90000"/>
              </a:lnSpc>
            </a:pPr>
            <a:r>
              <a:rPr lang="en-US" dirty="0">
                <a:cs typeface="Times New Roman" pitchFamily="18" charset="0"/>
              </a:rPr>
              <a:t>The self-evaluation maintenance (SEM) model:  people affiliate with individuals who do not outperform them in areas that are very relevant to their self-esteem.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800" b="1" dirty="0" smtClean="0">
                <a:solidFill>
                  <a:schemeClr val="tx1"/>
                </a:solidFill>
                <a:cs typeface="Times New Roman" pitchFamily="18" charset="0"/>
              </a:rPr>
              <a:t>Social Support</a:t>
            </a:r>
            <a:endParaRPr lang="en-US" sz="2800" b="1" dirty="0">
              <a:solidFill>
                <a:schemeClr val="tx1"/>
              </a:solidFill>
              <a:cs typeface="Times New Roman" pitchFamily="18" charset="0"/>
            </a:endParaRPr>
          </a:p>
        </p:txBody>
      </p:sp>
      <p:graphicFrame>
        <p:nvGraphicFramePr>
          <p:cNvPr id="60417" name="Object 1"/>
          <p:cNvGraphicFramePr>
            <a:graphicFrameLocks noChangeAspect="1"/>
          </p:cNvGraphicFramePr>
          <p:nvPr/>
        </p:nvGraphicFramePr>
        <p:xfrm>
          <a:off x="762000" y="1524000"/>
          <a:ext cx="6662738" cy="4953000"/>
        </p:xfrm>
        <a:graphic>
          <a:graphicData uri="http://schemas.openxmlformats.org/presentationml/2006/ole">
            <mc:AlternateContent xmlns:mc="http://schemas.openxmlformats.org/markup-compatibility/2006">
              <mc:Choice xmlns:v="urn:schemas-microsoft-com:vml" Requires="v">
                <p:oleObj spid="_x0000_s60418" name="Paint Shop Pro Image" r:id="rId4" imgW="6663415" imgH="5297561" progId="">
                  <p:embed/>
                </p:oleObj>
              </mc:Choice>
              <mc:Fallback>
                <p:oleObj name="Paint Shop Pro Image" r:id="rId4" imgW="6663415" imgH="5297561"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b="7941"/>
                      <a:stretch>
                        <a:fillRect/>
                      </a:stretch>
                    </p:blipFill>
                    <p:spPr bwMode="auto">
                      <a:xfrm>
                        <a:off x="762000" y="1524000"/>
                        <a:ext cx="66627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800" b="1" dirty="0" smtClean="0">
                <a:solidFill>
                  <a:schemeClr val="tx1"/>
                </a:solidFill>
                <a:cs typeface="Times New Roman" pitchFamily="18" charset="0"/>
              </a:rPr>
              <a:t>Types of Social Support</a:t>
            </a:r>
            <a:endParaRPr lang="en-US" sz="2800" b="1" dirty="0">
              <a:solidFill>
                <a:schemeClr val="tx1"/>
              </a:solidFill>
              <a:cs typeface="Times New Roman" pitchFamily="18" charset="0"/>
            </a:endParaRPr>
          </a:p>
        </p:txBody>
      </p:sp>
      <p:graphicFrame>
        <p:nvGraphicFramePr>
          <p:cNvPr id="4" name="Diagram 3"/>
          <p:cNvGraphicFramePr/>
          <p:nvPr/>
        </p:nvGraphicFramePr>
        <p:xfrm>
          <a:off x="0" y="16002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0" y="457200"/>
            <a:ext cx="8382000" cy="1143000"/>
          </a:xfrm>
        </p:spPr>
        <p:txBody>
          <a:bodyPr/>
          <a:lstStyle/>
          <a:p>
            <a:pPr lvl="1">
              <a:lnSpc>
                <a:spcPct val="90000"/>
              </a:lnSpc>
              <a:buNone/>
            </a:pPr>
            <a:r>
              <a:rPr lang="en-US" b="1" dirty="0" smtClean="0">
                <a:cs typeface="Times New Roman" pitchFamily="18" charset="0"/>
              </a:rPr>
              <a:t>Emotional </a:t>
            </a:r>
            <a:r>
              <a:rPr lang="en-US" b="1" dirty="0">
                <a:cs typeface="Times New Roman" pitchFamily="18" charset="0"/>
              </a:rPr>
              <a:t>and </a:t>
            </a:r>
            <a:r>
              <a:rPr lang="en-US" b="1" dirty="0" smtClean="0">
                <a:cs typeface="Times New Roman" pitchFamily="18" charset="0"/>
              </a:rPr>
              <a:t>social loneliness</a:t>
            </a:r>
            <a:endParaRPr lang="en-US" b="1" dirty="0">
              <a:cs typeface="Times New Roman" pitchFamily="18" charset="0"/>
            </a:endParaRPr>
          </a:p>
        </p:txBody>
      </p:sp>
      <p:pic>
        <p:nvPicPr>
          <p:cNvPr id="58372" name="Picture 4"/>
          <p:cNvPicPr>
            <a:picLocks noChangeAspect="1" noChangeArrowheads="1"/>
          </p:cNvPicPr>
          <p:nvPr/>
        </p:nvPicPr>
        <p:blipFill>
          <a:blip r:embed="rId3" cstate="email"/>
          <a:srcRect/>
          <a:stretch>
            <a:fillRect/>
          </a:stretch>
        </p:blipFill>
        <p:spPr bwMode="auto">
          <a:xfrm>
            <a:off x="533400" y="1677988"/>
            <a:ext cx="8001000" cy="4646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437293" y="1295400"/>
          <a:ext cx="8273173" cy="5257800"/>
        </p:xfrm>
        <a:graphic>
          <a:graphicData uri="http://schemas.openxmlformats.org/presentationml/2006/ole">
            <mc:AlternateContent xmlns:mc="http://schemas.openxmlformats.org/markup-compatibility/2006">
              <mc:Choice xmlns:v="urn:schemas-microsoft-com:vml" Requires="v">
                <p:oleObj spid="_x0000_s97283" name="Organization Chart" r:id="rId4" imgW="6089400" imgH="2622240" progId="OrgPlusWOPX.4">
                  <p:embed followColorScheme="full"/>
                </p:oleObj>
              </mc:Choice>
              <mc:Fallback>
                <p:oleObj name="Organization Chart" r:id="rId4" imgW="6089400" imgH="262224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93" y="1295400"/>
                        <a:ext cx="8273173"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US" sz="3600" dirty="0" smtClean="0">
                <a:solidFill>
                  <a:schemeClr val="accent4">
                    <a:lumMod val="75000"/>
                    <a:lumOff val="25000"/>
                  </a:schemeClr>
                </a:solidFill>
                <a:latin typeface="Times New Roman" pitchFamily="18" charset="0"/>
                <a:cs typeface="Times New Roman" pitchFamily="18" charset="0"/>
              </a:rPr>
              <a:t>Preview</a:t>
            </a:r>
            <a:endParaRPr lang="en-US" sz="3600" dirty="0">
              <a:solidFill>
                <a:schemeClr val="accent4">
                  <a:lumMod val="75000"/>
                  <a:lumOff val="2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anim calcmode="lin" valueType="num">
                                      <p:cBhvr>
                                        <p:cTn id="9" dur="2000" fill="hold"/>
                                        <p:tgtEl>
                                          <p:spTgt spid="57346"/>
                                        </p:tgtEl>
                                        <p:attrNameLst>
                                          <p:attrName>style.rotation</p:attrName>
                                        </p:attrNameLst>
                                      </p:cBhvr>
                                      <p:tavLst>
                                        <p:tav tm="0">
                                          <p:val>
                                            <p:fltVal val="360"/>
                                          </p:val>
                                        </p:tav>
                                        <p:tav tm="100000">
                                          <p:val>
                                            <p:fltVal val="0"/>
                                          </p:val>
                                        </p:tav>
                                      </p:tavLst>
                                    </p:anim>
                                    <p:animEffect transition="in" filter="fade">
                                      <p:cBhvr>
                                        <p:cTn id="10"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Users\Valued Customer\Documents\Don Forsyth\BEAHIT.jpg"/>
          <p:cNvPicPr>
            <a:picLocks noChangeAspect="1" noChangeArrowheads="1"/>
          </p:cNvPicPr>
          <p:nvPr/>
        </p:nvPicPr>
        <p:blipFill>
          <a:blip r:embed="rId3" cstate="print"/>
          <a:srcRect t="4122" r="795" b="3688"/>
          <a:stretch>
            <a:fillRect/>
          </a:stretch>
        </p:blipFill>
        <p:spPr bwMode="auto">
          <a:xfrm>
            <a:off x="203202" y="1333500"/>
            <a:ext cx="8839200" cy="5524500"/>
          </a:xfrm>
          <a:prstGeom prst="rect">
            <a:avLst/>
          </a:prstGeom>
          <a:noFill/>
        </p:spPr>
      </p:pic>
      <p:sp>
        <p:nvSpPr>
          <p:cNvPr id="3" name="Rectangle 2"/>
          <p:cNvSpPr txBox="1">
            <a:spLocks noChangeArrowheads="1"/>
          </p:cNvSpPr>
          <p:nvPr/>
        </p:nvSpPr>
        <p:spPr>
          <a:xfrm>
            <a:off x="195263" y="228600"/>
            <a:ext cx="8015287" cy="9144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j-lt"/>
                <a:ea typeface="+mj-ea"/>
                <a:cs typeface="Times New Roman" pitchFamily="18" charset="0"/>
              </a:rPr>
              <a:t>When Do Processes of Interpersonal Attraction Between Individuals Contribute to Group Formation?</a:t>
            </a:r>
            <a:endParaRPr kumimoji="0" lang="en-US" sz="2000" b="1" i="0" u="none" strike="noStrike" kern="0" cap="none" spc="0" normalizeH="0" baseline="0" noProof="0" dirty="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b="1" dirty="0">
                <a:solidFill>
                  <a:schemeClr val="tx1"/>
                </a:solidFill>
                <a:cs typeface="Times New Roman" pitchFamily="18" charset="0"/>
              </a:rPr>
              <a:t>When Do Processes of Interpersonal Attraction Between Individuals Contribute to Group Formation?</a:t>
            </a:r>
          </a:p>
        </p:txBody>
      </p:sp>
      <p:sp>
        <p:nvSpPr>
          <p:cNvPr id="13315" name="Rectangle 3"/>
          <p:cNvSpPr>
            <a:spLocks noGrp="1" noChangeArrowheads="1"/>
          </p:cNvSpPr>
          <p:nvPr>
            <p:ph type="body" idx="1"/>
          </p:nvPr>
        </p:nvSpPr>
        <p:spPr>
          <a:xfrm>
            <a:off x="6096000" y="1981200"/>
            <a:ext cx="2590800" cy="1371600"/>
          </a:xfrm>
        </p:spPr>
        <p:txBody>
          <a:bodyPr/>
          <a:lstStyle/>
          <a:p>
            <a:pPr>
              <a:lnSpc>
                <a:spcPct val="80000"/>
              </a:lnSpc>
              <a:buNone/>
            </a:pPr>
            <a:r>
              <a:rPr lang="en-US" sz="2400" dirty="0">
                <a:cs typeface="Times New Roman" pitchFamily="18" charset="0"/>
              </a:rPr>
              <a:t>Newcomb: </a:t>
            </a:r>
            <a:r>
              <a:rPr lang="en-US" sz="2400" dirty="0" smtClean="0">
                <a:cs typeface="Times New Roman" pitchFamily="18" charset="0"/>
              </a:rPr>
              <a:t>Study of group formation in a dorm</a:t>
            </a:r>
            <a:endParaRPr lang="en-US" sz="2400" dirty="0"/>
          </a:p>
        </p:txBody>
      </p:sp>
      <p:pic>
        <p:nvPicPr>
          <p:cNvPr id="108548" name="Picture 4" descr="Front Cover"/>
          <p:cNvPicPr>
            <a:picLocks noChangeAspect="1" noChangeArrowheads="1"/>
          </p:cNvPicPr>
          <p:nvPr/>
        </p:nvPicPr>
        <p:blipFill>
          <a:blip r:embed="rId3" cstate="print"/>
          <a:srcRect/>
          <a:stretch>
            <a:fillRect/>
          </a:stretch>
        </p:blipFill>
        <p:spPr bwMode="auto">
          <a:xfrm>
            <a:off x="3505200" y="1652954"/>
            <a:ext cx="2438400" cy="2157046"/>
          </a:xfrm>
          <a:prstGeom prst="rect">
            <a:avLst/>
          </a:prstGeom>
          <a:noFill/>
          <a:ln>
            <a:solidFill>
              <a:schemeClr val="tx1"/>
            </a:solidFill>
          </a:ln>
        </p:spPr>
      </p:pic>
      <p:graphicFrame>
        <p:nvGraphicFramePr>
          <p:cNvPr id="8" name="Diagram 7"/>
          <p:cNvGraphicFramePr/>
          <p:nvPr/>
        </p:nvGraphicFramePr>
        <p:xfrm>
          <a:off x="762000" y="1752600"/>
          <a:ext cx="2286000" cy="414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bwMode="auto">
          <a:xfrm>
            <a:off x="1415142" y="4990344"/>
            <a:ext cx="1371600" cy="914400"/>
          </a:xfrm>
          <a:prstGeom prst="roundRect">
            <a:avLst/>
          </a:prstGeom>
          <a:solidFill>
            <a:srgbClr val="FFFF0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ounded Rectangle 9"/>
          <p:cNvSpPr/>
          <p:nvPr/>
        </p:nvSpPr>
        <p:spPr bwMode="auto">
          <a:xfrm>
            <a:off x="3124200" y="1524000"/>
            <a:ext cx="5791200" cy="2667000"/>
          </a:xfrm>
          <a:prstGeom prst="roundRect">
            <a:avLst/>
          </a:prstGeom>
          <a:solidFill>
            <a:schemeClr val="tx2">
              <a:lumMod val="85000"/>
              <a:alpha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62000" y="4637314"/>
            <a:ext cx="4876800" cy="1938992"/>
          </a:xfrm>
          <a:prstGeom prst="rect">
            <a:avLst/>
          </a:prstGeom>
          <a:noFill/>
        </p:spPr>
        <p:txBody>
          <a:bodyPr wrap="square" rtlCol="0">
            <a:spAutoFit/>
          </a:bodyPr>
          <a:lstStyle/>
          <a:p>
            <a:pPr marL="0" lvl="1"/>
            <a:r>
              <a:rPr lang="en-US" sz="2400" dirty="0" smtClean="0"/>
              <a:t>Social Exchange Theory of Attraction: </a:t>
            </a:r>
            <a:r>
              <a:rPr lang="en-US" sz="2400" dirty="0" smtClean="0">
                <a:cs typeface="Times New Roman" pitchFamily="18" charset="0"/>
              </a:rPr>
              <a:t>Relationships are like economic exchanges, bargains where maximum outcomes sought with minimum investment</a:t>
            </a:r>
          </a:p>
        </p:txBody>
      </p:sp>
      <p:sp>
        <p:nvSpPr>
          <p:cNvPr id="12" name="TextBox 11"/>
          <p:cNvSpPr txBox="1"/>
          <p:nvPr/>
        </p:nvSpPr>
        <p:spPr>
          <a:xfrm>
            <a:off x="6096000" y="4648200"/>
            <a:ext cx="2362200" cy="1569660"/>
          </a:xfrm>
          <a:prstGeom prst="rect">
            <a:avLst/>
          </a:prstGeom>
          <a:noFill/>
        </p:spPr>
        <p:txBody>
          <a:bodyPr wrap="square" rtlCol="0">
            <a:spAutoFit/>
          </a:bodyPr>
          <a:lstStyle/>
          <a:p>
            <a:endParaRPr lang="en-US" sz="2400" dirty="0" smtClean="0"/>
          </a:p>
          <a:p>
            <a:pPr>
              <a:buFont typeface="Wingdings" pitchFamily="2" charset="2"/>
              <a:buChar char="v"/>
            </a:pPr>
            <a:r>
              <a:rPr lang="en-US" sz="2400" dirty="0" smtClean="0"/>
              <a:t>Rewards</a:t>
            </a:r>
          </a:p>
          <a:p>
            <a:pPr>
              <a:buFont typeface="Wingdings" pitchFamily="2" charset="2"/>
              <a:buChar char="v"/>
            </a:pPr>
            <a:r>
              <a:rPr lang="en-US" sz="2400" dirty="0" smtClean="0"/>
              <a:t>Costs</a:t>
            </a:r>
          </a:p>
          <a:p>
            <a:pPr>
              <a:buFont typeface="Wingdings" pitchFamily="2" charset="2"/>
              <a:buChar char="v"/>
            </a:pPr>
            <a:r>
              <a:rPr lang="en-US" sz="2400" dirty="0" smtClean="0"/>
              <a:t>Commitment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 presetClass="exit" presetSubtype="0" fill="hold" grpId="1"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P spid="9"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b="1" dirty="0" smtClean="0">
                <a:solidFill>
                  <a:schemeClr val="tx1"/>
                </a:solidFill>
                <a:cs typeface="Times New Roman" pitchFamily="18" charset="0"/>
              </a:rPr>
              <a:t>Principles of Attraction</a:t>
            </a:r>
            <a:endParaRPr lang="en-US" sz="2400" b="1" dirty="0">
              <a:solidFill>
                <a:schemeClr val="tx1"/>
              </a:solidFill>
              <a:cs typeface="Times New Roman" pitchFamily="18" charset="0"/>
            </a:endParaRPr>
          </a:p>
        </p:txBody>
      </p:sp>
      <p:sp>
        <p:nvSpPr>
          <p:cNvPr id="6" name="Rectangle 3"/>
          <p:cNvSpPr txBox="1">
            <a:spLocks noChangeArrowheads="1"/>
          </p:cNvSpPr>
          <p:nvPr/>
        </p:nvSpPr>
        <p:spPr bwMode="auto">
          <a:xfrm>
            <a:off x="533400" y="1676400"/>
            <a:ext cx="7391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nSpc>
                <a:spcPct val="80000"/>
              </a:lnSpc>
              <a:spcBef>
                <a:spcPts val="600"/>
              </a:spcBef>
              <a:spcAft>
                <a:spcPts val="1200"/>
              </a:spcAft>
              <a:buClr>
                <a:schemeClr val="accent1"/>
              </a:buClr>
              <a:buSzPct val="70000"/>
              <a:buFont typeface="Wingdings" pitchFamily="2" charset="2"/>
              <a:buChar char="l"/>
            </a:pPr>
            <a:r>
              <a:rPr kumimoji="0" lang="en-US" sz="2800" b="1" i="0" u="none" strike="noStrike" kern="0" cap="none" spc="0" normalizeH="0" baseline="0" noProof="0" dirty="0" smtClean="0">
                <a:ln>
                  <a:noFill/>
                </a:ln>
                <a:solidFill>
                  <a:schemeClr val="bg2"/>
                </a:solidFill>
                <a:effectLst/>
                <a:uLnTx/>
                <a:uFillTx/>
                <a:latin typeface="+mn-lt"/>
                <a:cs typeface="Times New Roman" pitchFamily="18" charset="0"/>
              </a:rPr>
              <a:t>proximity principle</a:t>
            </a:r>
            <a:r>
              <a:rPr kumimoji="0" lang="en-US" sz="2800" b="0" i="0" u="none" strike="noStrike" kern="0" cap="none" spc="0" normalizeH="0" baseline="0" noProof="0" dirty="0" smtClean="0">
                <a:ln>
                  <a:noFill/>
                </a:ln>
                <a:solidFill>
                  <a:schemeClr val="bg2"/>
                </a:solidFill>
                <a:effectLst/>
                <a:uLnTx/>
                <a:uFillTx/>
                <a:latin typeface="+mn-lt"/>
                <a:cs typeface="Times New Roman" pitchFamily="18" charset="0"/>
              </a:rPr>
              <a:t>: </a:t>
            </a: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People tend to like those who are situated near by.</a:t>
            </a:r>
          </a:p>
          <a:p>
            <a:pPr marL="285750" indent="-285750">
              <a:lnSpc>
                <a:spcPct val="80000"/>
              </a:lnSpc>
              <a:spcBef>
                <a:spcPct val="20000"/>
              </a:spcBef>
              <a:spcAft>
                <a:spcPts val="1200"/>
              </a:spcAft>
              <a:buClr>
                <a:schemeClr val="accent1"/>
              </a:buClr>
              <a:buSzPct val="70000"/>
              <a:buFont typeface="Wingdings" pitchFamily="2" charset="2"/>
              <a:buChar char="l"/>
            </a:pPr>
            <a:r>
              <a:rPr kumimoji="0" lang="en-US" sz="2800" b="1" i="0" u="none" strike="noStrike" kern="0" cap="none" spc="0" normalizeH="0" baseline="0" noProof="0" dirty="0" smtClean="0">
                <a:ln>
                  <a:noFill/>
                </a:ln>
                <a:solidFill>
                  <a:schemeClr val="bg2"/>
                </a:solidFill>
                <a:effectLst/>
                <a:uLnTx/>
                <a:uFillTx/>
                <a:latin typeface="+mn-lt"/>
                <a:cs typeface="Times New Roman" pitchFamily="18" charset="0"/>
              </a:rPr>
              <a:t>elaboration principle</a:t>
            </a:r>
            <a:r>
              <a:rPr kumimoji="0" lang="en-US" sz="2800" b="0" i="0" u="none" strike="noStrike" kern="0" cap="none" spc="0" normalizeH="0" baseline="0" noProof="0" dirty="0" smtClean="0">
                <a:ln>
                  <a:noFill/>
                </a:ln>
                <a:solidFill>
                  <a:schemeClr val="bg2"/>
                </a:solidFill>
                <a:effectLst/>
                <a:uLnTx/>
                <a:uFillTx/>
                <a:latin typeface="+mn-lt"/>
                <a:cs typeface="Times New Roman" pitchFamily="18" charset="0"/>
              </a:rPr>
              <a:t>: </a:t>
            </a: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Groups often emerge when groups, as complex system, grow as additional elements (people) become linked to original members. </a:t>
            </a:r>
          </a:p>
          <a:p>
            <a:pPr marL="285750" indent="-285750">
              <a:lnSpc>
                <a:spcPct val="80000"/>
              </a:lnSpc>
              <a:spcBef>
                <a:spcPct val="20000"/>
              </a:spcBef>
              <a:spcAft>
                <a:spcPts val="1200"/>
              </a:spcAft>
              <a:buClr>
                <a:schemeClr val="accent1"/>
              </a:buClr>
              <a:buSzPct val="70000"/>
              <a:buFont typeface="Wingdings" pitchFamily="2" charset="2"/>
              <a:buChar char="l"/>
            </a:pPr>
            <a:r>
              <a:rPr kumimoji="0" lang="en-US" sz="2800" b="1" i="0" u="none" strike="noStrike" kern="0" cap="none" spc="0" normalizeH="0" baseline="0" noProof="0" dirty="0" smtClean="0">
                <a:ln>
                  <a:noFill/>
                </a:ln>
                <a:solidFill>
                  <a:schemeClr val="bg2"/>
                </a:solidFill>
                <a:effectLst/>
                <a:uLnTx/>
                <a:uFillTx/>
                <a:latin typeface="+mn-lt"/>
                <a:cs typeface="Times New Roman" pitchFamily="18" charset="0"/>
              </a:rPr>
              <a:t>similarity principle</a:t>
            </a:r>
            <a:r>
              <a:rPr kumimoji="0" lang="en-US" sz="2800" b="0" i="0" u="none" strike="noStrike" kern="0" cap="none" spc="0" normalizeH="0" baseline="0" noProof="0" dirty="0" smtClean="0">
                <a:ln>
                  <a:noFill/>
                </a:ln>
                <a:solidFill>
                  <a:schemeClr val="bg2"/>
                </a:solidFill>
                <a:effectLst/>
                <a:uLnTx/>
                <a:uFillTx/>
                <a:latin typeface="+mn-lt"/>
                <a:cs typeface="Times New Roman" pitchFamily="18" charset="0"/>
              </a:rPr>
              <a:t>: </a:t>
            </a: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People like those who are similar to them in some way.  </a:t>
            </a:r>
          </a:p>
          <a:p>
            <a:pPr marL="685800" lvl="1" indent="-228600">
              <a:lnSpc>
                <a:spcPct val="80000"/>
              </a:lnSpc>
              <a:spcBef>
                <a:spcPct val="20000"/>
              </a:spcBef>
              <a:spcAft>
                <a:spcPts val="1200"/>
              </a:spcAft>
              <a:buClr>
                <a:schemeClr val="bg2"/>
              </a:buClr>
              <a:buSzPct val="65000"/>
              <a:buFont typeface="Wingdings" pitchFamily="2" charset="2"/>
              <a:buChar char="l"/>
            </a:pPr>
            <a:r>
              <a:rPr kumimoji="0" lang="en-US" sz="2800" b="0" i="0" u="none" strike="noStrike" kern="0" cap="none" spc="0" normalizeH="0" baseline="0" noProof="0" dirty="0" err="1" smtClean="0">
                <a:ln>
                  <a:noFill/>
                </a:ln>
                <a:solidFill>
                  <a:schemeClr val="tx1"/>
                </a:solidFill>
                <a:effectLst/>
                <a:uLnTx/>
                <a:uFillTx/>
                <a:latin typeface="+mn-lt"/>
                <a:cs typeface="Times New Roman" pitchFamily="18" charset="0"/>
              </a:rPr>
              <a:t>homophily</a:t>
            </a:r>
            <a:r>
              <a:rPr kumimoji="0" lang="en-US" sz="2800" b="0" i="0" u="none" strike="noStrike" kern="0" cap="none" spc="0" normalizeH="0" baseline="0" noProof="0" dirty="0" smtClean="0">
                <a:ln>
                  <a:noFill/>
                </a:ln>
                <a:solidFill>
                  <a:schemeClr val="tx1"/>
                </a:solidFill>
                <a:effectLst/>
                <a:uLnTx/>
                <a:uFillTx/>
                <a:latin typeface="+mn-lt"/>
                <a:cs typeface="Times New Roman" pitchFamily="18" charset="0"/>
              </a:rPr>
              <a:t>: similarity in attitudes, values, appearance, etc. </a:t>
            </a:r>
            <a:endParaRPr kumimoji="0" lang="en-US" sz="2800" b="0" i="0" u="none" strike="noStrike" kern="0" cap="none" spc="0" normalizeH="0" baseline="0" noProof="0" dirty="0">
              <a:ln>
                <a:noFill/>
              </a:ln>
              <a:solidFill>
                <a:schemeClr val="tx1"/>
              </a:solidFill>
              <a:effectLst/>
              <a:uLnTx/>
              <a:uFillTx/>
              <a:latin typeface="+mn-lt"/>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400" b="1" dirty="0" smtClean="0">
                <a:solidFill>
                  <a:schemeClr val="tx1"/>
                </a:solidFill>
                <a:cs typeface="Times New Roman" pitchFamily="18" charset="0"/>
              </a:rPr>
              <a:t>Principles</a:t>
            </a:r>
            <a:endParaRPr lang="en-US" sz="2400" b="1" dirty="0">
              <a:solidFill>
                <a:schemeClr val="tx1"/>
              </a:solidFill>
              <a:cs typeface="Times New Roman" pitchFamily="18" charset="0"/>
            </a:endParaRPr>
          </a:p>
        </p:txBody>
      </p:sp>
      <p:sp>
        <p:nvSpPr>
          <p:cNvPr id="14339" name="Rectangle 3"/>
          <p:cNvSpPr>
            <a:spLocks noGrp="1" noChangeArrowheads="1"/>
          </p:cNvSpPr>
          <p:nvPr>
            <p:ph type="body" idx="1"/>
          </p:nvPr>
        </p:nvSpPr>
        <p:spPr>
          <a:xfrm>
            <a:off x="533400" y="1828800"/>
            <a:ext cx="8153400" cy="4419600"/>
          </a:xfrm>
        </p:spPr>
        <p:txBody>
          <a:bodyPr/>
          <a:lstStyle/>
          <a:p>
            <a:pPr lvl="1"/>
            <a:r>
              <a:rPr lang="en-US" b="1" dirty="0" err="1">
                <a:solidFill>
                  <a:schemeClr val="bg2"/>
                </a:solidFill>
                <a:cs typeface="Times New Roman" pitchFamily="18" charset="0"/>
              </a:rPr>
              <a:t>complementarity</a:t>
            </a:r>
            <a:r>
              <a:rPr lang="en-US" b="1" dirty="0">
                <a:solidFill>
                  <a:schemeClr val="bg2"/>
                </a:solidFill>
                <a:cs typeface="Times New Roman" pitchFamily="18" charset="0"/>
              </a:rPr>
              <a:t> principle</a:t>
            </a:r>
            <a:r>
              <a:rPr lang="en-US" dirty="0">
                <a:cs typeface="Times New Roman" pitchFamily="18" charset="0"/>
              </a:rPr>
              <a:t>: People like others whose qualities complement their own qualities.</a:t>
            </a:r>
          </a:p>
          <a:p>
            <a:pPr lvl="1"/>
            <a:endParaRPr lang="en-US" dirty="0">
              <a:cs typeface="Times New Roman" pitchFamily="18" charset="0"/>
            </a:endParaRPr>
          </a:p>
          <a:p>
            <a:pPr lvl="1"/>
            <a:r>
              <a:rPr lang="en-US" b="1" dirty="0">
                <a:solidFill>
                  <a:schemeClr val="bg2"/>
                </a:solidFill>
                <a:cs typeface="Times New Roman" pitchFamily="18" charset="0"/>
              </a:rPr>
              <a:t>reciprocity principle</a:t>
            </a:r>
            <a:r>
              <a:rPr lang="en-US" dirty="0">
                <a:solidFill>
                  <a:schemeClr val="bg2"/>
                </a:solidFill>
                <a:cs typeface="Times New Roman" pitchFamily="18" charset="0"/>
              </a:rPr>
              <a:t>: </a:t>
            </a:r>
            <a:r>
              <a:rPr lang="en-US" dirty="0">
                <a:cs typeface="Times New Roman" pitchFamily="18" charset="0"/>
              </a:rPr>
              <a:t>Liking tends to be mutual</a:t>
            </a:r>
          </a:p>
          <a:p>
            <a:pPr lvl="1">
              <a:buFontTx/>
              <a:buNone/>
            </a:pPr>
            <a:endParaRPr lang="en-US" dirty="0">
              <a:cs typeface="Times New Roman" pitchFamily="18" charset="0"/>
            </a:endParaRPr>
          </a:p>
          <a:p>
            <a:pPr lvl="1"/>
            <a:r>
              <a:rPr lang="en-US" b="1" dirty="0" err="1">
                <a:solidFill>
                  <a:schemeClr val="bg2"/>
                </a:solidFill>
                <a:cs typeface="Times New Roman" pitchFamily="18" charset="0"/>
              </a:rPr>
              <a:t>minimax</a:t>
            </a:r>
            <a:r>
              <a:rPr lang="en-US" b="1" dirty="0">
                <a:solidFill>
                  <a:schemeClr val="bg2"/>
                </a:solidFill>
                <a:cs typeface="Times New Roman" pitchFamily="18" charset="0"/>
              </a:rPr>
              <a:t> principle:</a:t>
            </a:r>
            <a:r>
              <a:rPr lang="en-US" dirty="0">
                <a:solidFill>
                  <a:schemeClr val="bg2"/>
                </a:solidFill>
                <a:cs typeface="Times New Roman" pitchFamily="18" charset="0"/>
              </a:rPr>
              <a:t> </a:t>
            </a:r>
            <a:r>
              <a:rPr lang="en-US" dirty="0">
                <a:cs typeface="Times New Roman" pitchFamily="18" charset="0"/>
              </a:rPr>
              <a:t>Individuals are attracted to groups that offer them maximum rewards and minimal costs.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400" b="1" dirty="0" smtClean="0">
                <a:solidFill>
                  <a:schemeClr val="tx1"/>
                </a:solidFill>
                <a:cs typeface="Times New Roman" pitchFamily="18" charset="0"/>
              </a:rPr>
              <a:t>Joining and Leaving Groups</a:t>
            </a:r>
            <a:endParaRPr lang="en-US" sz="2400" b="1" dirty="0">
              <a:solidFill>
                <a:schemeClr val="tx1"/>
              </a:solidFill>
              <a:cs typeface="Times New Roman" pitchFamily="18" charset="0"/>
            </a:endParaRPr>
          </a:p>
        </p:txBody>
      </p:sp>
      <p:sp>
        <p:nvSpPr>
          <p:cNvPr id="15363" name="Rectangle 3"/>
          <p:cNvSpPr>
            <a:spLocks noGrp="1" noChangeArrowheads="1"/>
          </p:cNvSpPr>
          <p:nvPr>
            <p:ph type="body" idx="1"/>
          </p:nvPr>
        </p:nvSpPr>
        <p:spPr/>
        <p:txBody>
          <a:bodyPr/>
          <a:lstStyle/>
          <a:p>
            <a:pPr lvl="1"/>
            <a:r>
              <a:rPr lang="en-US" sz="2400" dirty="0" smtClean="0">
                <a:cs typeface="Times New Roman" pitchFamily="18" charset="0"/>
              </a:rPr>
              <a:t>Satisfaction </a:t>
            </a:r>
            <a:r>
              <a:rPr lang="en-US" sz="2400" dirty="0">
                <a:cs typeface="Times New Roman" pitchFamily="18" charset="0"/>
              </a:rPr>
              <a:t>is determined by comparison level (CL)</a:t>
            </a:r>
          </a:p>
          <a:p>
            <a:pPr lvl="1"/>
            <a:r>
              <a:rPr lang="en-US" sz="2400" dirty="0">
                <a:cs typeface="Times New Roman" pitchFamily="18" charset="0"/>
              </a:rPr>
              <a:t>Value of other groups determines comparison level for alternatives (</a:t>
            </a:r>
            <a:r>
              <a:rPr lang="en-US" sz="2400" dirty="0" err="1">
                <a:cs typeface="Times New Roman" pitchFamily="18" charset="0"/>
              </a:rPr>
              <a:t>CL</a:t>
            </a:r>
            <a:r>
              <a:rPr lang="en-US" sz="2400" baseline="-30000" dirty="0" err="1">
                <a:cs typeface="Times New Roman" pitchFamily="18" charset="0"/>
              </a:rPr>
              <a:t>alt</a:t>
            </a:r>
            <a:r>
              <a:rPr lang="en-US" sz="2400" dirty="0">
                <a:cs typeface="Times New Roman" pitchFamily="18" charset="0"/>
              </a:rPr>
              <a:t>) </a:t>
            </a:r>
          </a:p>
        </p:txBody>
      </p:sp>
      <p:pic>
        <p:nvPicPr>
          <p:cNvPr id="15364" name="Picture 4"/>
          <p:cNvPicPr>
            <a:picLocks noChangeAspect="1" noChangeArrowheads="1"/>
          </p:cNvPicPr>
          <p:nvPr/>
        </p:nvPicPr>
        <p:blipFill>
          <a:blip r:embed="rId3" cstate="print"/>
          <a:srcRect/>
          <a:stretch>
            <a:fillRect/>
          </a:stretch>
        </p:blipFill>
        <p:spPr bwMode="auto">
          <a:xfrm>
            <a:off x="609600" y="2895600"/>
            <a:ext cx="79248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437293" y="1295400"/>
          <a:ext cx="8273173" cy="5257800"/>
        </p:xfrm>
        <a:graphic>
          <a:graphicData uri="http://schemas.openxmlformats.org/presentationml/2006/ole">
            <mc:AlternateContent xmlns:mc="http://schemas.openxmlformats.org/markup-compatibility/2006">
              <mc:Choice xmlns:v="urn:schemas-microsoft-com:vml" Requires="v">
                <p:oleObj spid="_x0000_s98307" name="Organization Chart" r:id="rId4" imgW="6089400" imgH="2622240" progId="OrgPlusWOPX.4">
                  <p:embed followColorScheme="full"/>
                </p:oleObj>
              </mc:Choice>
              <mc:Fallback>
                <p:oleObj name="Organization Chart" r:id="rId4" imgW="6089400" imgH="2622240" progId="OrgPlusWOPX.4">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293" y="1295400"/>
                        <a:ext cx="8273173"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US" sz="3600" dirty="0" smtClean="0">
                <a:solidFill>
                  <a:schemeClr val="accent4">
                    <a:lumMod val="75000"/>
                    <a:lumOff val="25000"/>
                  </a:schemeClr>
                </a:solidFill>
                <a:latin typeface="Times New Roman" pitchFamily="18" charset="0"/>
                <a:cs typeface="Times New Roman" pitchFamily="18" charset="0"/>
              </a:rPr>
              <a:t>Review</a:t>
            </a:r>
            <a:endParaRPr lang="en-US" sz="3600" dirty="0">
              <a:solidFill>
                <a:schemeClr val="accent4">
                  <a:lumMod val="75000"/>
                  <a:lumOff val="25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anim calcmode="lin" valueType="num">
                                      <p:cBhvr>
                                        <p:cTn id="9" dur="2000" fill="hold"/>
                                        <p:tgtEl>
                                          <p:spTgt spid="57346"/>
                                        </p:tgtEl>
                                        <p:attrNameLst>
                                          <p:attrName>style.rotation</p:attrName>
                                        </p:attrNameLst>
                                      </p:cBhvr>
                                      <p:tavLst>
                                        <p:tav tm="0">
                                          <p:val>
                                            <p:fltVal val="360"/>
                                          </p:val>
                                        </p:tav>
                                        <p:tav tm="100000">
                                          <p:val>
                                            <p:fltVal val="0"/>
                                          </p:val>
                                        </p:tav>
                                      </p:tavLst>
                                    </p:anim>
                                    <p:animEffect transition="in" filter="fade">
                                      <p:cBhvr>
                                        <p:cTn id="10"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solidFill>
                  <a:schemeClr val="tx1"/>
                </a:solidFill>
              </a:rPr>
              <a:t>Case:  The Impressionists</a:t>
            </a:r>
            <a:endParaRPr lang="en-US" dirty="0">
              <a:solidFill>
                <a:schemeClr val="tx1"/>
              </a:solidFill>
            </a:endParaRPr>
          </a:p>
        </p:txBody>
      </p:sp>
      <p:graphicFrame>
        <p:nvGraphicFramePr>
          <p:cNvPr id="26630" name="Object 6"/>
          <p:cNvGraphicFramePr>
            <a:graphicFrameLocks noChangeAspect="1"/>
          </p:cNvGraphicFramePr>
          <p:nvPr/>
        </p:nvGraphicFramePr>
        <p:xfrm>
          <a:off x="609600" y="1676400"/>
          <a:ext cx="5562600" cy="4111625"/>
        </p:xfrm>
        <a:graphic>
          <a:graphicData uri="http://schemas.openxmlformats.org/presentationml/2006/ole">
            <mc:AlternateContent xmlns:mc="http://schemas.openxmlformats.org/markup-compatibility/2006">
              <mc:Choice xmlns:v="urn:schemas-microsoft-com:vml" Requires="v">
                <p:oleObj spid="_x0000_s40963" name="Paint Shop Pro Image" r:id="rId4" imgW="4448780" imgH="3287805" progId="">
                  <p:embed/>
                </p:oleObj>
              </mc:Choice>
              <mc:Fallback>
                <p:oleObj name="Paint Shop Pro Image" r:id="rId4" imgW="4448780" imgH="328780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55626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Text Box 7"/>
          <p:cNvSpPr txBox="1">
            <a:spLocks noChangeArrowheads="1"/>
          </p:cNvSpPr>
          <p:nvPr/>
        </p:nvSpPr>
        <p:spPr bwMode="auto">
          <a:xfrm>
            <a:off x="6553200" y="3657600"/>
            <a:ext cx="2133600" cy="2047875"/>
          </a:xfrm>
          <a:prstGeom prst="rect">
            <a:avLst/>
          </a:prstGeom>
          <a:solidFill>
            <a:schemeClr val="bg1"/>
          </a:solidFill>
          <a:ln w="9525">
            <a:noFill/>
            <a:miter lim="800000"/>
            <a:headEnd/>
            <a:tailEnd/>
          </a:ln>
          <a:effectLst/>
        </p:spPr>
        <p:txBody>
          <a:bodyPr>
            <a:spAutoFit/>
          </a:bodyPr>
          <a:lstStyle/>
          <a:p>
            <a:r>
              <a:rPr lang="en-US" sz="1600"/>
              <a:t>Henri Fantin-Latour’s </a:t>
            </a:r>
            <a:r>
              <a:rPr lang="en-US" sz="1600" i="1"/>
              <a:t>A Studio at Batignolles featuring Manet (seated), Renoir (framed), Zola, Bazille, and Monet (hidden in the back). </a:t>
            </a:r>
            <a:endParaRPr lang="en-US" sz="1600"/>
          </a:p>
        </p:txBody>
      </p:sp>
      <p:sp>
        <p:nvSpPr>
          <p:cNvPr id="26632" name="Oval 8"/>
          <p:cNvSpPr>
            <a:spLocks noChangeArrowheads="1"/>
          </p:cNvSpPr>
          <p:nvPr/>
        </p:nvSpPr>
        <p:spPr bwMode="auto">
          <a:xfrm>
            <a:off x="5638800" y="2057400"/>
            <a:ext cx="685800" cy="762000"/>
          </a:xfrm>
          <a:prstGeom prst="ellipse">
            <a:avLst/>
          </a:prstGeom>
          <a:solidFill>
            <a:schemeClr val="bg1">
              <a:alpha val="10001"/>
            </a:schemeClr>
          </a:solidFill>
          <a:ln w="9525">
            <a:solidFill>
              <a:schemeClr val="tx1"/>
            </a:solidFill>
            <a:round/>
            <a:headEnd/>
            <a:tailEnd/>
          </a:ln>
          <a:effectLst/>
        </p:spPr>
        <p:txBody>
          <a:bodyPr wrap="none" anchor="ctr"/>
          <a:lstStyle/>
          <a:p>
            <a:endParaRPr lang="en-US"/>
          </a:p>
        </p:txBody>
      </p:sp>
      <p:sp>
        <p:nvSpPr>
          <p:cNvPr id="26633" name="Oval 9"/>
          <p:cNvSpPr>
            <a:spLocks noChangeArrowheads="1"/>
          </p:cNvSpPr>
          <p:nvPr/>
        </p:nvSpPr>
        <p:spPr bwMode="auto">
          <a:xfrm>
            <a:off x="2819400" y="2895600"/>
            <a:ext cx="685800" cy="762000"/>
          </a:xfrm>
          <a:prstGeom prst="ellipse">
            <a:avLst/>
          </a:prstGeom>
          <a:solidFill>
            <a:schemeClr val="bg1">
              <a:alpha val="10001"/>
            </a:scheme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172200" y="1295400"/>
            <a:ext cx="2971800" cy="4572000"/>
          </a:xfrm>
        </p:spPr>
        <p:txBody>
          <a:bodyPr/>
          <a:lstStyle/>
          <a:p>
            <a:pPr>
              <a:lnSpc>
                <a:spcPct val="80000"/>
              </a:lnSpc>
            </a:pPr>
            <a:r>
              <a:rPr lang="en-US" sz="2000" dirty="0" err="1"/>
              <a:t>Frédéric</a:t>
            </a:r>
            <a:r>
              <a:rPr lang="en-US" sz="2000" dirty="0"/>
              <a:t> </a:t>
            </a:r>
            <a:r>
              <a:rPr lang="en-US" sz="2000" dirty="0" err="1"/>
              <a:t>Bazille</a:t>
            </a:r>
            <a:r>
              <a:rPr lang="en-US" sz="2000" dirty="0"/>
              <a:t> </a:t>
            </a:r>
          </a:p>
          <a:p>
            <a:pPr>
              <a:lnSpc>
                <a:spcPct val="80000"/>
              </a:lnSpc>
            </a:pPr>
            <a:r>
              <a:rPr lang="en-US" sz="2000" dirty="0"/>
              <a:t>Mary Cassatt </a:t>
            </a:r>
          </a:p>
          <a:p>
            <a:pPr>
              <a:lnSpc>
                <a:spcPct val="80000"/>
              </a:lnSpc>
            </a:pPr>
            <a:r>
              <a:rPr lang="en-US" sz="2000" dirty="0" err="1"/>
              <a:t>Gustave</a:t>
            </a:r>
            <a:r>
              <a:rPr lang="en-US" sz="2000" dirty="0"/>
              <a:t> </a:t>
            </a:r>
            <a:r>
              <a:rPr lang="en-US" sz="2000" dirty="0" err="1"/>
              <a:t>Caillebotte</a:t>
            </a:r>
            <a:r>
              <a:rPr lang="en-US" sz="2000" dirty="0"/>
              <a:t> </a:t>
            </a:r>
          </a:p>
          <a:p>
            <a:pPr>
              <a:lnSpc>
                <a:spcPct val="80000"/>
              </a:lnSpc>
            </a:pPr>
            <a:r>
              <a:rPr lang="en-US" sz="2000" dirty="0"/>
              <a:t>Paul Cezanne </a:t>
            </a:r>
          </a:p>
          <a:p>
            <a:pPr>
              <a:lnSpc>
                <a:spcPct val="80000"/>
              </a:lnSpc>
            </a:pPr>
            <a:r>
              <a:rPr lang="en-US" sz="2000" dirty="0"/>
              <a:t>Edgar Degas </a:t>
            </a:r>
          </a:p>
          <a:p>
            <a:pPr>
              <a:lnSpc>
                <a:spcPct val="80000"/>
              </a:lnSpc>
            </a:pPr>
            <a:r>
              <a:rPr lang="en-US" sz="2000" dirty="0"/>
              <a:t>Armand </a:t>
            </a:r>
            <a:r>
              <a:rPr lang="en-US" sz="2000" dirty="0" err="1"/>
              <a:t>Guillaumin</a:t>
            </a:r>
            <a:r>
              <a:rPr lang="en-US" sz="2000" dirty="0"/>
              <a:t> </a:t>
            </a:r>
          </a:p>
          <a:p>
            <a:pPr>
              <a:lnSpc>
                <a:spcPct val="80000"/>
              </a:lnSpc>
            </a:pPr>
            <a:r>
              <a:rPr lang="en-US" sz="2000" dirty="0" err="1"/>
              <a:t>Édouard</a:t>
            </a:r>
            <a:r>
              <a:rPr lang="en-US" sz="2000" dirty="0"/>
              <a:t> </a:t>
            </a:r>
            <a:r>
              <a:rPr lang="en-US" sz="2000" dirty="0" err="1"/>
              <a:t>Manet</a:t>
            </a:r>
            <a:endParaRPr lang="en-US" sz="2000" dirty="0"/>
          </a:p>
          <a:p>
            <a:pPr>
              <a:lnSpc>
                <a:spcPct val="80000"/>
              </a:lnSpc>
            </a:pPr>
            <a:r>
              <a:rPr lang="en-US" sz="2000" dirty="0"/>
              <a:t>Claude Monet </a:t>
            </a:r>
          </a:p>
          <a:p>
            <a:pPr>
              <a:lnSpc>
                <a:spcPct val="80000"/>
              </a:lnSpc>
            </a:pPr>
            <a:r>
              <a:rPr lang="en-US" sz="2000" dirty="0" err="1"/>
              <a:t>Berthe</a:t>
            </a:r>
            <a:r>
              <a:rPr lang="en-US" sz="2000" dirty="0"/>
              <a:t> Morisot </a:t>
            </a:r>
          </a:p>
          <a:p>
            <a:pPr>
              <a:lnSpc>
                <a:spcPct val="80000"/>
              </a:lnSpc>
            </a:pPr>
            <a:r>
              <a:rPr lang="en-US" sz="2000" dirty="0"/>
              <a:t>Camille Pissarro </a:t>
            </a:r>
          </a:p>
          <a:p>
            <a:pPr>
              <a:lnSpc>
                <a:spcPct val="80000"/>
              </a:lnSpc>
            </a:pPr>
            <a:r>
              <a:rPr lang="en-US" sz="2000" dirty="0"/>
              <a:t>Pierre-</a:t>
            </a:r>
            <a:r>
              <a:rPr lang="en-US" sz="2000" dirty="0" err="1"/>
              <a:t>Auguste</a:t>
            </a:r>
            <a:r>
              <a:rPr lang="en-US" sz="2000" dirty="0"/>
              <a:t> Renoir </a:t>
            </a:r>
          </a:p>
          <a:p>
            <a:pPr>
              <a:lnSpc>
                <a:spcPct val="80000"/>
              </a:lnSpc>
            </a:pPr>
            <a:r>
              <a:rPr lang="en-US" sz="2000" dirty="0"/>
              <a:t>Theodore Robinson </a:t>
            </a:r>
          </a:p>
          <a:p>
            <a:pPr>
              <a:lnSpc>
                <a:spcPct val="80000"/>
              </a:lnSpc>
            </a:pPr>
            <a:r>
              <a:rPr lang="en-US" sz="2000" dirty="0"/>
              <a:t>Alfred Sisley</a:t>
            </a:r>
          </a:p>
          <a:p>
            <a:pPr>
              <a:lnSpc>
                <a:spcPct val="80000"/>
              </a:lnSpc>
            </a:pPr>
            <a:r>
              <a:rPr lang="en-US" sz="2000" dirty="0"/>
              <a:t>Vincent Van Gogh </a:t>
            </a:r>
          </a:p>
          <a:p>
            <a:pPr>
              <a:lnSpc>
                <a:spcPct val="80000"/>
              </a:lnSpc>
            </a:pPr>
            <a:endParaRPr lang="en-US" sz="2000" dirty="0"/>
          </a:p>
        </p:txBody>
      </p:sp>
      <p:pic>
        <p:nvPicPr>
          <p:cNvPr id="30727" name="Picture 7" descr="Degas"/>
          <p:cNvPicPr>
            <a:picLocks noChangeAspect="1" noChangeArrowheads="1"/>
          </p:cNvPicPr>
          <p:nvPr/>
        </p:nvPicPr>
        <p:blipFill>
          <a:blip r:embed="rId3" cstate="print"/>
          <a:srcRect/>
          <a:stretch>
            <a:fillRect/>
          </a:stretch>
        </p:blipFill>
        <p:spPr bwMode="auto">
          <a:xfrm>
            <a:off x="457200" y="4191000"/>
            <a:ext cx="2971800" cy="2228850"/>
          </a:xfrm>
          <a:prstGeom prst="rect">
            <a:avLst/>
          </a:prstGeom>
          <a:noFill/>
        </p:spPr>
      </p:pic>
      <p:sp>
        <p:nvSpPr>
          <p:cNvPr id="30728" name="Text Box 8"/>
          <p:cNvSpPr txBox="1">
            <a:spLocks noChangeArrowheads="1"/>
          </p:cNvSpPr>
          <p:nvPr/>
        </p:nvSpPr>
        <p:spPr bwMode="auto">
          <a:xfrm>
            <a:off x="2133600" y="5943600"/>
            <a:ext cx="844550" cy="366713"/>
          </a:xfrm>
          <a:prstGeom prst="rect">
            <a:avLst/>
          </a:prstGeom>
          <a:noFill/>
          <a:ln w="9525">
            <a:noFill/>
            <a:miter lim="800000"/>
            <a:headEnd/>
            <a:tailEnd/>
          </a:ln>
          <a:effectLst/>
        </p:spPr>
        <p:txBody>
          <a:bodyPr wrap="none">
            <a:spAutoFit/>
          </a:bodyPr>
          <a:lstStyle/>
          <a:p>
            <a:r>
              <a:rPr lang="en-US"/>
              <a:t>Degas</a:t>
            </a:r>
          </a:p>
        </p:txBody>
      </p:sp>
      <p:pic>
        <p:nvPicPr>
          <p:cNvPr id="30731" name="Picture 11" descr="dejeuner_sur_lherbe"/>
          <p:cNvPicPr>
            <a:picLocks noChangeAspect="1" noChangeArrowheads="1"/>
          </p:cNvPicPr>
          <p:nvPr/>
        </p:nvPicPr>
        <p:blipFill>
          <a:blip r:embed="rId4" cstate="print"/>
          <a:srcRect/>
          <a:stretch>
            <a:fillRect/>
          </a:stretch>
        </p:blipFill>
        <p:spPr bwMode="auto">
          <a:xfrm>
            <a:off x="304800" y="1600200"/>
            <a:ext cx="3200400" cy="2533650"/>
          </a:xfrm>
          <a:prstGeom prst="rect">
            <a:avLst/>
          </a:prstGeom>
          <a:noFill/>
        </p:spPr>
      </p:pic>
      <p:sp>
        <p:nvSpPr>
          <p:cNvPr id="30732" name="Text Box 12"/>
          <p:cNvSpPr txBox="1">
            <a:spLocks noChangeArrowheads="1"/>
          </p:cNvSpPr>
          <p:nvPr/>
        </p:nvSpPr>
        <p:spPr bwMode="auto">
          <a:xfrm>
            <a:off x="381000" y="1676400"/>
            <a:ext cx="819150" cy="366713"/>
          </a:xfrm>
          <a:prstGeom prst="rect">
            <a:avLst/>
          </a:prstGeom>
          <a:noFill/>
          <a:ln w="9525">
            <a:noFill/>
            <a:miter lim="800000"/>
            <a:headEnd/>
            <a:tailEnd/>
          </a:ln>
          <a:effectLst/>
        </p:spPr>
        <p:txBody>
          <a:bodyPr wrap="none">
            <a:spAutoFit/>
          </a:bodyPr>
          <a:lstStyle/>
          <a:p>
            <a:r>
              <a:rPr lang="en-US">
                <a:solidFill>
                  <a:srgbClr val="FFFF99"/>
                </a:solidFill>
              </a:rPr>
              <a:t>Manet</a:t>
            </a:r>
          </a:p>
        </p:txBody>
      </p:sp>
      <p:pic>
        <p:nvPicPr>
          <p:cNvPr id="30734" name="Picture 14" descr="A Girl With a Watering Can by Pierre-Auguste Renoir"/>
          <p:cNvPicPr>
            <a:picLocks noChangeAspect="1" noChangeArrowheads="1"/>
          </p:cNvPicPr>
          <p:nvPr/>
        </p:nvPicPr>
        <p:blipFill>
          <a:blip r:embed="rId5" cstate="print"/>
          <a:srcRect/>
          <a:stretch>
            <a:fillRect/>
          </a:stretch>
        </p:blipFill>
        <p:spPr bwMode="auto">
          <a:xfrm>
            <a:off x="3657600" y="1371600"/>
            <a:ext cx="2184400" cy="2971800"/>
          </a:xfrm>
          <a:prstGeom prst="rect">
            <a:avLst/>
          </a:prstGeom>
          <a:noFill/>
        </p:spPr>
      </p:pic>
      <p:sp>
        <p:nvSpPr>
          <p:cNvPr id="30735" name="Text Box 15"/>
          <p:cNvSpPr txBox="1">
            <a:spLocks noChangeArrowheads="1"/>
          </p:cNvSpPr>
          <p:nvPr/>
        </p:nvSpPr>
        <p:spPr bwMode="auto">
          <a:xfrm>
            <a:off x="3657600" y="1447800"/>
            <a:ext cx="857250" cy="366713"/>
          </a:xfrm>
          <a:prstGeom prst="rect">
            <a:avLst/>
          </a:prstGeom>
          <a:noFill/>
          <a:ln w="9525">
            <a:noFill/>
            <a:miter lim="800000"/>
            <a:headEnd/>
            <a:tailEnd/>
          </a:ln>
          <a:effectLst/>
        </p:spPr>
        <p:txBody>
          <a:bodyPr wrap="none">
            <a:spAutoFit/>
          </a:bodyPr>
          <a:lstStyle/>
          <a:p>
            <a:r>
              <a:rPr lang="en-US">
                <a:solidFill>
                  <a:srgbClr val="FFFF99"/>
                </a:solidFill>
              </a:rPr>
              <a:t>Renoir</a:t>
            </a:r>
          </a:p>
        </p:txBody>
      </p:sp>
      <p:pic>
        <p:nvPicPr>
          <p:cNvPr id="30737" name="Picture 17" descr="http://www.abstract-art.com/abstraction/l2_Grnfthrs_fldr/g014a_caillebot_flr_scrprs.html">
            <a:hlinkClick r:id="rId6"/>
          </p:cNvPr>
          <p:cNvPicPr>
            <a:picLocks noChangeAspect="1" noChangeArrowheads="1"/>
          </p:cNvPicPr>
          <p:nvPr/>
        </p:nvPicPr>
        <p:blipFill>
          <a:blip r:embed="rId7" cstate="print"/>
          <a:srcRect/>
          <a:stretch>
            <a:fillRect/>
          </a:stretch>
        </p:blipFill>
        <p:spPr bwMode="auto">
          <a:xfrm>
            <a:off x="3657600" y="4419600"/>
            <a:ext cx="2438400" cy="1981200"/>
          </a:xfrm>
          <a:prstGeom prst="rect">
            <a:avLst/>
          </a:prstGeom>
          <a:noFill/>
        </p:spPr>
      </p:pic>
      <p:sp>
        <p:nvSpPr>
          <p:cNvPr id="30738" name="Text Box 18"/>
          <p:cNvSpPr txBox="1">
            <a:spLocks noChangeArrowheads="1"/>
          </p:cNvSpPr>
          <p:nvPr/>
        </p:nvSpPr>
        <p:spPr bwMode="auto">
          <a:xfrm>
            <a:off x="3733800" y="6019800"/>
            <a:ext cx="1263650" cy="366713"/>
          </a:xfrm>
          <a:prstGeom prst="rect">
            <a:avLst/>
          </a:prstGeom>
          <a:noFill/>
          <a:ln w="9525">
            <a:noFill/>
            <a:miter lim="800000"/>
            <a:headEnd/>
            <a:tailEnd/>
          </a:ln>
          <a:effectLst/>
        </p:spPr>
        <p:txBody>
          <a:bodyPr wrap="none">
            <a:spAutoFit/>
          </a:bodyPr>
          <a:lstStyle/>
          <a:p>
            <a:r>
              <a:rPr lang="en-US">
                <a:solidFill>
                  <a:srgbClr val="FFFF99"/>
                </a:solidFill>
              </a:rPr>
              <a:t>Caillebotte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wipe(left)">
                                      <p:cBhvr>
                                        <p:cTn id="7" dur="500"/>
                                        <p:tgtEl>
                                          <p:spTgt spid="307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35"/>
                                        </p:tgtEl>
                                        <p:attrNameLst>
                                          <p:attrName>style.visibility</p:attrName>
                                        </p:attrNameLst>
                                      </p:cBhvr>
                                      <p:to>
                                        <p:strVal val="visible"/>
                                      </p:to>
                                    </p:set>
                                    <p:animEffect transition="in" filter="wipe(left)">
                                      <p:cBhvr>
                                        <p:cTn id="10" dur="500"/>
                                        <p:tgtEl>
                                          <p:spTgt spid="3073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28"/>
                                        </p:tgtEl>
                                        <p:attrNameLst>
                                          <p:attrName>style.visibility</p:attrName>
                                        </p:attrNameLst>
                                      </p:cBhvr>
                                      <p:to>
                                        <p:strVal val="visible"/>
                                      </p:to>
                                    </p:set>
                                    <p:animEffect transition="in" filter="wipe(left)">
                                      <p:cBhvr>
                                        <p:cTn id="13" dur="500"/>
                                        <p:tgtEl>
                                          <p:spTgt spid="307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738"/>
                                        </p:tgtEl>
                                        <p:attrNameLst>
                                          <p:attrName>style.visibility</p:attrName>
                                        </p:attrNameLst>
                                      </p:cBhvr>
                                      <p:to>
                                        <p:strVal val="visible"/>
                                      </p:to>
                                    </p:set>
                                    <p:animEffect transition="in" filter="wipe(left)">
                                      <p:cBhvr>
                                        <p:cTn id="16" dur="5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P spid="30732" grpId="0"/>
      <p:bldP spid="30735" grpId="0"/>
      <p:bldP spid="307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starry_night_van_gogh">
            <a:hlinkClick r:id="rId3"/>
          </p:cNvPr>
          <p:cNvPicPr>
            <a:picLocks noChangeAspect="1" noChangeArrowheads="1"/>
          </p:cNvPicPr>
          <p:nvPr/>
        </p:nvPicPr>
        <p:blipFill>
          <a:blip r:embed="rId4" cstate="print"/>
          <a:srcRect/>
          <a:stretch>
            <a:fillRect/>
          </a:stretch>
        </p:blipFill>
        <p:spPr bwMode="auto">
          <a:xfrm>
            <a:off x="304800" y="304800"/>
            <a:ext cx="3657600" cy="2743200"/>
          </a:xfrm>
          <a:prstGeom prst="rect">
            <a:avLst/>
          </a:prstGeom>
          <a:noFill/>
        </p:spPr>
      </p:pic>
      <p:sp>
        <p:nvSpPr>
          <p:cNvPr id="28678" name="Text Box 6"/>
          <p:cNvSpPr txBox="1">
            <a:spLocks noChangeArrowheads="1"/>
          </p:cNvSpPr>
          <p:nvPr/>
        </p:nvSpPr>
        <p:spPr bwMode="auto">
          <a:xfrm>
            <a:off x="609600" y="2667000"/>
            <a:ext cx="1212850" cy="366713"/>
          </a:xfrm>
          <a:prstGeom prst="rect">
            <a:avLst/>
          </a:prstGeom>
          <a:noFill/>
          <a:ln w="9525">
            <a:noFill/>
            <a:miter lim="800000"/>
            <a:headEnd/>
            <a:tailEnd/>
          </a:ln>
          <a:effectLst/>
        </p:spPr>
        <p:txBody>
          <a:bodyPr wrap="none">
            <a:spAutoFit/>
          </a:bodyPr>
          <a:lstStyle/>
          <a:p>
            <a:r>
              <a:rPr lang="en-US">
                <a:solidFill>
                  <a:srgbClr val="FFFF99"/>
                </a:solidFill>
              </a:rPr>
              <a:t>Van Gogh</a:t>
            </a:r>
          </a:p>
        </p:txBody>
      </p:sp>
      <p:pic>
        <p:nvPicPr>
          <p:cNvPr id="28680" name="Picture 8" descr="pissarro-hoarfrost"/>
          <p:cNvPicPr>
            <a:picLocks noChangeAspect="1" noChangeArrowheads="1"/>
          </p:cNvPicPr>
          <p:nvPr/>
        </p:nvPicPr>
        <p:blipFill>
          <a:blip r:embed="rId5" cstate="print"/>
          <a:srcRect/>
          <a:stretch>
            <a:fillRect/>
          </a:stretch>
        </p:blipFill>
        <p:spPr bwMode="auto">
          <a:xfrm>
            <a:off x="1371600" y="3352800"/>
            <a:ext cx="4191000" cy="2955925"/>
          </a:xfrm>
          <a:prstGeom prst="rect">
            <a:avLst/>
          </a:prstGeom>
          <a:noFill/>
        </p:spPr>
      </p:pic>
      <p:sp>
        <p:nvSpPr>
          <p:cNvPr id="28681" name="Text Box 9"/>
          <p:cNvSpPr txBox="1">
            <a:spLocks noChangeArrowheads="1"/>
          </p:cNvSpPr>
          <p:nvPr/>
        </p:nvSpPr>
        <p:spPr bwMode="auto">
          <a:xfrm>
            <a:off x="3581400" y="3276600"/>
            <a:ext cx="1022350" cy="366713"/>
          </a:xfrm>
          <a:prstGeom prst="rect">
            <a:avLst/>
          </a:prstGeom>
          <a:noFill/>
          <a:ln w="9525">
            <a:noFill/>
            <a:miter lim="800000"/>
            <a:headEnd/>
            <a:tailEnd/>
          </a:ln>
          <a:effectLst/>
        </p:spPr>
        <p:txBody>
          <a:bodyPr wrap="none">
            <a:spAutoFit/>
          </a:bodyPr>
          <a:lstStyle/>
          <a:p>
            <a:r>
              <a:rPr lang="en-US">
                <a:solidFill>
                  <a:srgbClr val="FFFF99"/>
                </a:solidFill>
              </a:rPr>
              <a:t>Pissarro</a:t>
            </a:r>
          </a:p>
        </p:txBody>
      </p:sp>
      <p:pic>
        <p:nvPicPr>
          <p:cNvPr id="28683" name="Picture 11" descr="Berthe Morisot. The Harbor at Lorient."/>
          <p:cNvPicPr>
            <a:picLocks noChangeAspect="1" noChangeArrowheads="1"/>
          </p:cNvPicPr>
          <p:nvPr/>
        </p:nvPicPr>
        <p:blipFill>
          <a:blip r:embed="rId6" cstate="print"/>
          <a:srcRect/>
          <a:stretch>
            <a:fillRect/>
          </a:stretch>
        </p:blipFill>
        <p:spPr bwMode="auto">
          <a:xfrm>
            <a:off x="4191000" y="533400"/>
            <a:ext cx="4552950" cy="2628900"/>
          </a:xfrm>
          <a:prstGeom prst="rect">
            <a:avLst/>
          </a:prstGeom>
          <a:noFill/>
        </p:spPr>
      </p:pic>
      <p:sp>
        <p:nvSpPr>
          <p:cNvPr id="28684" name="Text Box 12"/>
          <p:cNvSpPr txBox="1">
            <a:spLocks noChangeArrowheads="1"/>
          </p:cNvSpPr>
          <p:nvPr/>
        </p:nvSpPr>
        <p:spPr bwMode="auto">
          <a:xfrm>
            <a:off x="4267200" y="457200"/>
            <a:ext cx="933450" cy="366713"/>
          </a:xfrm>
          <a:prstGeom prst="rect">
            <a:avLst/>
          </a:prstGeom>
          <a:noFill/>
          <a:ln w="9525">
            <a:noFill/>
            <a:miter lim="800000"/>
            <a:headEnd/>
            <a:tailEnd/>
          </a:ln>
          <a:effectLst/>
        </p:spPr>
        <p:txBody>
          <a:bodyPr wrap="none">
            <a:spAutoFit/>
          </a:bodyPr>
          <a:lstStyle/>
          <a:p>
            <a:r>
              <a:rPr lang="en-US"/>
              <a:t>Morisot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left)">
                                      <p:cBhvr>
                                        <p:cTn id="7" dur="500"/>
                                        <p:tgtEl>
                                          <p:spTgt spid="286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684"/>
                                        </p:tgtEl>
                                        <p:attrNameLst>
                                          <p:attrName>style.visibility</p:attrName>
                                        </p:attrNameLst>
                                      </p:cBhvr>
                                      <p:to>
                                        <p:strVal val="visible"/>
                                      </p:to>
                                    </p:set>
                                    <p:animEffect transition="in" filter="wipe(left)">
                                      <p:cBhvr>
                                        <p:cTn id="10" dur="500"/>
                                        <p:tgtEl>
                                          <p:spTgt spid="2868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681"/>
                                        </p:tgtEl>
                                        <p:attrNameLst>
                                          <p:attrName>style.visibility</p:attrName>
                                        </p:attrNameLst>
                                      </p:cBhvr>
                                      <p:to>
                                        <p:strVal val="visible"/>
                                      </p:to>
                                    </p:set>
                                    <p:animEffect transition="in" filter="wipe(left)">
                                      <p:cBhvr>
                                        <p:cTn id="13"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1" grpId="0"/>
      <p:bldP spid="286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monet"/>
          <p:cNvPicPr>
            <a:picLocks noChangeAspect="1" noChangeArrowheads="1"/>
          </p:cNvPicPr>
          <p:nvPr/>
        </p:nvPicPr>
        <p:blipFill>
          <a:blip r:embed="rId3" cstate="print"/>
          <a:srcRect/>
          <a:stretch>
            <a:fillRect/>
          </a:stretch>
        </p:blipFill>
        <p:spPr bwMode="auto">
          <a:xfrm>
            <a:off x="0" y="381000"/>
            <a:ext cx="9144000" cy="5908675"/>
          </a:xfrm>
          <a:prstGeom prst="rect">
            <a:avLst/>
          </a:prstGeom>
          <a:noFill/>
        </p:spPr>
      </p:pic>
      <p:sp>
        <p:nvSpPr>
          <p:cNvPr id="29698" name="Rectangle 2"/>
          <p:cNvSpPr>
            <a:spLocks noGrp="1" noChangeArrowheads="1"/>
          </p:cNvSpPr>
          <p:nvPr>
            <p:ph type="title"/>
          </p:nvPr>
        </p:nvSpPr>
        <p:spPr>
          <a:xfrm>
            <a:off x="7620000" y="3200400"/>
            <a:ext cx="1524000" cy="304800"/>
          </a:xfrm>
        </p:spPr>
        <p:txBody>
          <a:bodyPr/>
          <a:lstStyle/>
          <a:p>
            <a:r>
              <a:rPr lang="en-US" sz="2800" dirty="0">
                <a:solidFill>
                  <a:schemeClr val="bg1"/>
                </a:solidFill>
              </a:rPr>
              <a:t>Monet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81000"/>
            <a:ext cx="8077200" cy="762000"/>
          </a:xfrm>
        </p:spPr>
        <p:txBody>
          <a:bodyPr/>
          <a:lstStyle/>
          <a:p>
            <a:r>
              <a:rPr lang="en-US" dirty="0">
                <a:solidFill>
                  <a:schemeClr val="tx1"/>
                </a:solidFill>
              </a:rPr>
              <a:t>Impressionists</a:t>
            </a:r>
          </a:p>
        </p:txBody>
      </p:sp>
      <p:sp>
        <p:nvSpPr>
          <p:cNvPr id="27651" name="Rectangle 3"/>
          <p:cNvSpPr>
            <a:spLocks noGrp="1" noChangeArrowheads="1"/>
          </p:cNvSpPr>
          <p:nvPr>
            <p:ph type="body" idx="1"/>
          </p:nvPr>
        </p:nvSpPr>
        <p:spPr>
          <a:xfrm>
            <a:off x="5638800" y="1676400"/>
            <a:ext cx="2971800" cy="4572000"/>
          </a:xfrm>
        </p:spPr>
        <p:txBody>
          <a:bodyPr/>
          <a:lstStyle/>
          <a:p>
            <a:pPr>
              <a:lnSpc>
                <a:spcPct val="80000"/>
              </a:lnSpc>
            </a:pPr>
            <a:r>
              <a:rPr lang="en-US" sz="2000" dirty="0" err="1"/>
              <a:t>Frédéric</a:t>
            </a:r>
            <a:r>
              <a:rPr lang="en-US" sz="2000" dirty="0"/>
              <a:t> </a:t>
            </a:r>
            <a:r>
              <a:rPr lang="en-US" sz="2000" dirty="0" err="1"/>
              <a:t>Bazille</a:t>
            </a:r>
            <a:r>
              <a:rPr lang="en-US" sz="2000" dirty="0"/>
              <a:t> </a:t>
            </a:r>
          </a:p>
          <a:p>
            <a:pPr>
              <a:lnSpc>
                <a:spcPct val="80000"/>
              </a:lnSpc>
            </a:pPr>
            <a:r>
              <a:rPr lang="en-US" sz="2000" dirty="0"/>
              <a:t>Mary Cassatt </a:t>
            </a:r>
          </a:p>
          <a:p>
            <a:pPr>
              <a:lnSpc>
                <a:spcPct val="80000"/>
              </a:lnSpc>
            </a:pPr>
            <a:r>
              <a:rPr lang="en-US" sz="2000" dirty="0" err="1"/>
              <a:t>Gustave</a:t>
            </a:r>
            <a:r>
              <a:rPr lang="en-US" sz="2000" dirty="0"/>
              <a:t> </a:t>
            </a:r>
            <a:r>
              <a:rPr lang="en-US" sz="2000" dirty="0" err="1"/>
              <a:t>Caillebotte</a:t>
            </a:r>
            <a:r>
              <a:rPr lang="en-US" sz="2000" dirty="0"/>
              <a:t> </a:t>
            </a:r>
          </a:p>
          <a:p>
            <a:pPr>
              <a:lnSpc>
                <a:spcPct val="80000"/>
              </a:lnSpc>
            </a:pPr>
            <a:r>
              <a:rPr lang="en-US" sz="2000" dirty="0"/>
              <a:t>Paul Cezanne </a:t>
            </a:r>
          </a:p>
          <a:p>
            <a:pPr>
              <a:lnSpc>
                <a:spcPct val="80000"/>
              </a:lnSpc>
            </a:pPr>
            <a:r>
              <a:rPr lang="en-US" sz="2000" dirty="0"/>
              <a:t>Edgar Degas </a:t>
            </a:r>
          </a:p>
          <a:p>
            <a:pPr>
              <a:lnSpc>
                <a:spcPct val="80000"/>
              </a:lnSpc>
            </a:pPr>
            <a:r>
              <a:rPr lang="en-US" sz="2000" dirty="0"/>
              <a:t>Armand </a:t>
            </a:r>
            <a:r>
              <a:rPr lang="en-US" sz="2000" dirty="0" err="1"/>
              <a:t>Guillaumin</a:t>
            </a:r>
            <a:r>
              <a:rPr lang="en-US" sz="2000" dirty="0"/>
              <a:t> </a:t>
            </a:r>
          </a:p>
          <a:p>
            <a:pPr>
              <a:lnSpc>
                <a:spcPct val="80000"/>
              </a:lnSpc>
            </a:pPr>
            <a:r>
              <a:rPr lang="en-US" sz="2000" dirty="0" err="1"/>
              <a:t>Édouard</a:t>
            </a:r>
            <a:r>
              <a:rPr lang="en-US" sz="2000" dirty="0"/>
              <a:t> </a:t>
            </a:r>
            <a:r>
              <a:rPr lang="en-US" sz="2000" dirty="0" err="1"/>
              <a:t>Manet</a:t>
            </a:r>
            <a:endParaRPr lang="en-US" sz="2000" dirty="0"/>
          </a:p>
          <a:p>
            <a:pPr>
              <a:lnSpc>
                <a:spcPct val="80000"/>
              </a:lnSpc>
            </a:pPr>
            <a:r>
              <a:rPr lang="en-US" sz="2000" dirty="0"/>
              <a:t>Claude Monet </a:t>
            </a:r>
          </a:p>
          <a:p>
            <a:pPr>
              <a:lnSpc>
                <a:spcPct val="80000"/>
              </a:lnSpc>
            </a:pPr>
            <a:r>
              <a:rPr lang="en-US" sz="2000" dirty="0" err="1"/>
              <a:t>Berthe</a:t>
            </a:r>
            <a:r>
              <a:rPr lang="en-US" sz="2000" dirty="0"/>
              <a:t> Morisot </a:t>
            </a:r>
          </a:p>
          <a:p>
            <a:pPr>
              <a:lnSpc>
                <a:spcPct val="80000"/>
              </a:lnSpc>
            </a:pPr>
            <a:r>
              <a:rPr lang="en-US" sz="2000" dirty="0"/>
              <a:t>William McGregor Paxton </a:t>
            </a:r>
          </a:p>
          <a:p>
            <a:pPr>
              <a:lnSpc>
                <a:spcPct val="80000"/>
              </a:lnSpc>
            </a:pPr>
            <a:r>
              <a:rPr lang="en-US" sz="2000" dirty="0"/>
              <a:t>Camille Pissarro </a:t>
            </a:r>
          </a:p>
          <a:p>
            <a:pPr>
              <a:lnSpc>
                <a:spcPct val="80000"/>
              </a:lnSpc>
            </a:pPr>
            <a:r>
              <a:rPr lang="en-US" sz="2000" dirty="0"/>
              <a:t>Pierre-</a:t>
            </a:r>
            <a:r>
              <a:rPr lang="en-US" sz="2000" dirty="0" err="1"/>
              <a:t>Auguste</a:t>
            </a:r>
            <a:r>
              <a:rPr lang="en-US" sz="2000" dirty="0"/>
              <a:t> Renoir </a:t>
            </a:r>
          </a:p>
          <a:p>
            <a:pPr>
              <a:lnSpc>
                <a:spcPct val="80000"/>
              </a:lnSpc>
            </a:pPr>
            <a:r>
              <a:rPr lang="en-US" sz="2000" dirty="0"/>
              <a:t>Theodore Robinson </a:t>
            </a:r>
          </a:p>
          <a:p>
            <a:pPr>
              <a:lnSpc>
                <a:spcPct val="80000"/>
              </a:lnSpc>
            </a:pPr>
            <a:r>
              <a:rPr lang="en-US" sz="2000" dirty="0"/>
              <a:t>Alfred Sisley </a:t>
            </a:r>
          </a:p>
          <a:p>
            <a:pPr>
              <a:lnSpc>
                <a:spcPct val="80000"/>
              </a:lnSpc>
            </a:pPr>
            <a:endParaRPr lang="en-US" sz="2000" dirty="0"/>
          </a:p>
        </p:txBody>
      </p:sp>
      <p:pic>
        <p:nvPicPr>
          <p:cNvPr id="27653" name="Picture 5" descr="468tn">
            <a:hlinkClick r:id="rId3"/>
          </p:cNvPr>
          <p:cNvPicPr>
            <a:picLocks noChangeAspect="1" noChangeArrowheads="1"/>
          </p:cNvPicPr>
          <p:nvPr/>
        </p:nvPicPr>
        <p:blipFill>
          <a:blip r:embed="rId4" cstate="print">
            <a:lum bright="18000" contrast="12000"/>
          </a:blip>
          <a:srcRect/>
          <a:stretch>
            <a:fillRect/>
          </a:stretch>
        </p:blipFill>
        <p:spPr bwMode="auto">
          <a:xfrm>
            <a:off x="1295400" y="1371600"/>
            <a:ext cx="3414713" cy="4953000"/>
          </a:xfrm>
          <a:prstGeom prst="rect">
            <a:avLst/>
          </a:prstGeom>
          <a:noFill/>
          <a:ln w="38100">
            <a:solidFill>
              <a:schemeClr val="tx1"/>
            </a:solidFill>
            <a:miter lim="800000"/>
            <a:headEnd/>
            <a:tailEnd/>
          </a:ln>
        </p:spPr>
      </p:pic>
      <p:sp>
        <p:nvSpPr>
          <p:cNvPr id="27654" name="Text Box 6"/>
          <p:cNvSpPr txBox="1">
            <a:spLocks noChangeArrowheads="1"/>
          </p:cNvSpPr>
          <p:nvPr/>
        </p:nvSpPr>
        <p:spPr bwMode="auto">
          <a:xfrm rot="16200000">
            <a:off x="-1177132" y="3463132"/>
            <a:ext cx="4303713" cy="730250"/>
          </a:xfrm>
          <a:prstGeom prst="rect">
            <a:avLst/>
          </a:prstGeom>
          <a:noFill/>
          <a:ln w="9525">
            <a:noFill/>
            <a:miter lim="800000"/>
            <a:headEnd/>
            <a:tailEnd/>
          </a:ln>
          <a:effectLst/>
        </p:spPr>
        <p:txBody>
          <a:bodyPr wrap="none">
            <a:spAutoFit/>
          </a:bodyPr>
          <a:lstStyle/>
          <a:p>
            <a:pPr algn="ctr"/>
            <a:r>
              <a:rPr lang="en-US" sz="1400">
                <a:solidFill>
                  <a:srgbClr val="FFFF99"/>
                </a:solidFill>
              </a:rPr>
              <a:t>Nadar¹s Studio at 35 Boulevard des Capucines, site </a:t>
            </a:r>
          </a:p>
          <a:p>
            <a:pPr algn="ctr"/>
            <a:r>
              <a:rPr lang="en-US" sz="1400">
                <a:solidFill>
                  <a:srgbClr val="FFFF99"/>
                </a:solidFill>
              </a:rPr>
              <a:t>of the first exhibition</a:t>
            </a:r>
          </a:p>
          <a:p>
            <a:pPr algn="ctr"/>
            <a:endParaRPr lang="en-US" sz="1400">
              <a:solidFill>
                <a:srgbClr val="FFFF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2800" b="1" dirty="0">
                <a:solidFill>
                  <a:schemeClr val="tx1"/>
                </a:solidFill>
                <a:cs typeface="Times New Roman" pitchFamily="18" charset="0"/>
              </a:rPr>
              <a:t>What Factors Determine When </a:t>
            </a:r>
            <a:r>
              <a:rPr lang="en-US" sz="2800" b="1" dirty="0" smtClean="0">
                <a:solidFill>
                  <a:schemeClr val="tx1"/>
                </a:solidFill>
                <a:cs typeface="Times New Roman" pitchFamily="18" charset="0"/>
              </a:rPr>
              <a:t>Groups Form</a:t>
            </a:r>
            <a:r>
              <a:rPr lang="en-US" sz="2800" b="1" dirty="0">
                <a:solidFill>
                  <a:schemeClr val="tx1"/>
                </a:solidFill>
                <a:cs typeface="Times New Roman" pitchFamily="18" charset="0"/>
              </a:rPr>
              <a:t>?</a:t>
            </a:r>
            <a:r>
              <a:rPr lang="en-US" dirty="0">
                <a:solidFill>
                  <a:schemeClr val="tx1"/>
                </a:solidFill>
              </a:rPr>
              <a:t> </a:t>
            </a:r>
          </a:p>
        </p:txBody>
      </p:sp>
      <p:sp>
        <p:nvSpPr>
          <p:cNvPr id="3075" name="Rectangle 3"/>
          <p:cNvSpPr>
            <a:spLocks noGrp="1" noChangeArrowheads="1"/>
          </p:cNvSpPr>
          <p:nvPr>
            <p:ph type="body" idx="1"/>
          </p:nvPr>
        </p:nvSpPr>
        <p:spPr>
          <a:xfrm>
            <a:off x="2819400" y="2057400"/>
            <a:ext cx="5181600" cy="4419600"/>
          </a:xfrm>
        </p:spPr>
        <p:txBody>
          <a:bodyPr/>
          <a:lstStyle/>
          <a:p>
            <a:pPr>
              <a:spcBef>
                <a:spcPts val="1800"/>
              </a:spcBef>
            </a:pPr>
            <a:r>
              <a:rPr lang="en-US" sz="2400" b="1" dirty="0" smtClean="0">
                <a:solidFill>
                  <a:schemeClr val="bg2"/>
                </a:solidFill>
                <a:cs typeface="Times New Roman" pitchFamily="18" charset="0"/>
              </a:rPr>
              <a:t>Who?  </a:t>
            </a:r>
            <a:r>
              <a:rPr lang="en-US" sz="2400" dirty="0" smtClean="0">
                <a:cs typeface="Times New Roman" pitchFamily="18" charset="0"/>
              </a:rPr>
              <a:t>Depends </a:t>
            </a:r>
            <a:r>
              <a:rPr lang="en-US" sz="2400" dirty="0">
                <a:cs typeface="Times New Roman" pitchFamily="18" charset="0"/>
              </a:rPr>
              <a:t>on individuals' personal </a:t>
            </a:r>
            <a:r>
              <a:rPr lang="en-US" sz="2400" dirty="0" smtClean="0">
                <a:cs typeface="Times New Roman" pitchFamily="18" charset="0"/>
              </a:rPr>
              <a:t>qualities (traits</a:t>
            </a:r>
            <a:r>
              <a:rPr lang="en-US" sz="2400" dirty="0">
                <a:cs typeface="Times New Roman" pitchFamily="18" charset="0"/>
              </a:rPr>
              <a:t>, social motives, </a:t>
            </a:r>
            <a:r>
              <a:rPr lang="en-US" sz="2400" dirty="0" smtClean="0">
                <a:cs typeface="Times New Roman" pitchFamily="18" charset="0"/>
              </a:rPr>
              <a:t>sex, etc.)</a:t>
            </a:r>
            <a:r>
              <a:rPr lang="en-US" sz="2400" dirty="0" smtClean="0"/>
              <a:t> </a:t>
            </a:r>
            <a:endParaRPr lang="en-US" sz="2400" dirty="0"/>
          </a:p>
          <a:p>
            <a:pPr>
              <a:spcBef>
                <a:spcPts val="1800"/>
              </a:spcBef>
            </a:pPr>
            <a:r>
              <a:rPr lang="en-US" sz="2400" b="1" dirty="0" smtClean="0">
                <a:solidFill>
                  <a:schemeClr val="bg2"/>
                </a:solidFill>
                <a:cs typeface="Times New Roman" pitchFamily="18" charset="0"/>
              </a:rPr>
              <a:t>When? </a:t>
            </a:r>
            <a:r>
              <a:rPr lang="en-US" sz="2400" dirty="0" smtClean="0">
                <a:cs typeface="Times New Roman" pitchFamily="18" charset="0"/>
              </a:rPr>
              <a:t>Depends on the situation (e.g., ambiguous, tasks)</a:t>
            </a:r>
          </a:p>
          <a:p>
            <a:pPr>
              <a:spcBef>
                <a:spcPts val="1800"/>
              </a:spcBef>
            </a:pPr>
            <a:r>
              <a:rPr lang="en-US" sz="2400" b="1" dirty="0" smtClean="0">
                <a:solidFill>
                  <a:schemeClr val="bg2"/>
                </a:solidFill>
                <a:cs typeface="Times New Roman" pitchFamily="18" charset="0"/>
              </a:rPr>
              <a:t>Relationships? </a:t>
            </a:r>
            <a:r>
              <a:rPr lang="en-US" sz="2400" dirty="0" smtClean="0">
                <a:cs typeface="Times New Roman" pitchFamily="18" charset="0"/>
              </a:rPr>
              <a:t>Depends on attraction between people, for  </a:t>
            </a:r>
            <a:r>
              <a:rPr lang="en-US" sz="2400" dirty="0">
                <a:cs typeface="Times New Roman" pitchFamily="18" charset="0"/>
              </a:rPr>
              <a:t>groups form when individuals find they like one another.</a:t>
            </a:r>
            <a:r>
              <a:rPr lang="en-US" sz="2400" dirty="0"/>
              <a:t> </a:t>
            </a:r>
          </a:p>
        </p:txBody>
      </p:sp>
      <p:graphicFrame>
        <p:nvGraphicFramePr>
          <p:cNvPr id="5" name="Diagram 4"/>
          <p:cNvGraphicFramePr/>
          <p:nvPr/>
        </p:nvGraphicFramePr>
        <p:xfrm>
          <a:off x="-1320774" y="155303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2800" b="1" dirty="0" smtClean="0">
                <a:solidFill>
                  <a:schemeClr val="tx1"/>
                </a:solidFill>
              </a:rPr>
              <a:t>Who Joins</a:t>
            </a:r>
            <a:r>
              <a:rPr lang="en-US" sz="2800" b="1" baseline="0" dirty="0" smtClean="0">
                <a:solidFill>
                  <a:schemeClr val="tx1"/>
                </a:solidFill>
              </a:rPr>
              <a:t> Groups and Who Remains Apart?</a:t>
            </a:r>
            <a:endParaRPr lang="en-US" sz="2800" b="1" dirty="0">
              <a:solidFill>
                <a:schemeClr val="tx1"/>
              </a:solidFill>
            </a:endParaRPr>
          </a:p>
        </p:txBody>
      </p:sp>
      <p:sp>
        <p:nvSpPr>
          <p:cNvPr id="61443" name="Rectangle 3"/>
          <p:cNvSpPr>
            <a:spLocks noGrp="1" noChangeArrowheads="1"/>
          </p:cNvSpPr>
          <p:nvPr>
            <p:ph type="body" idx="1"/>
          </p:nvPr>
        </p:nvSpPr>
        <p:spPr>
          <a:xfrm>
            <a:off x="762000" y="1676400"/>
            <a:ext cx="7696200" cy="1219200"/>
          </a:xfrm>
        </p:spPr>
        <p:txBody>
          <a:bodyPr/>
          <a:lstStyle/>
          <a:p>
            <a:r>
              <a:rPr lang="en-US" dirty="0" smtClean="0"/>
              <a:t>Personality: Some are more </a:t>
            </a:r>
            <a:r>
              <a:rPr lang="en-US" dirty="0" err="1" smtClean="0"/>
              <a:t>affiliative</a:t>
            </a:r>
            <a:r>
              <a:rPr lang="en-US" dirty="0" smtClean="0"/>
              <a:t> than others</a:t>
            </a:r>
          </a:p>
        </p:txBody>
      </p:sp>
      <p:pic>
        <p:nvPicPr>
          <p:cNvPr id="61444" name="Picture 4"/>
          <p:cNvPicPr>
            <a:picLocks noChangeAspect="1" noChangeArrowheads="1"/>
          </p:cNvPicPr>
          <p:nvPr/>
        </p:nvPicPr>
        <p:blipFill>
          <a:blip r:embed="rId3" cstate="print"/>
          <a:srcRect/>
          <a:stretch>
            <a:fillRect/>
          </a:stretch>
        </p:blipFill>
        <p:spPr bwMode="auto">
          <a:xfrm>
            <a:off x="228600" y="2895600"/>
            <a:ext cx="84582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1746</TotalTime>
  <Words>811</Words>
  <Application>Microsoft Office PowerPoint</Application>
  <PresentationFormat>On-screen Show (4:3)</PresentationFormat>
  <Paragraphs>166</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Radial</vt:lpstr>
      <vt:lpstr>Organization Chart</vt:lpstr>
      <vt:lpstr>Paint Shop Pro Image</vt:lpstr>
      <vt:lpstr>Chapter 3 Inclusion and Identity</vt:lpstr>
      <vt:lpstr>Preview</vt:lpstr>
      <vt:lpstr>Case:  The Impressionists</vt:lpstr>
      <vt:lpstr>PowerPoint Presentation</vt:lpstr>
      <vt:lpstr>PowerPoint Presentation</vt:lpstr>
      <vt:lpstr>Monet</vt:lpstr>
      <vt:lpstr>Impressionists</vt:lpstr>
      <vt:lpstr>What Factors Determine When Groups Form? </vt:lpstr>
      <vt:lpstr>Who Joins Groups and Who Remains Apart?</vt:lpstr>
      <vt:lpstr>Who Joins Groups? </vt:lpstr>
      <vt:lpstr>Who Joins Groups?</vt:lpstr>
      <vt:lpstr>Who Joins Groups?</vt:lpstr>
      <vt:lpstr>PowerPoint Presentation</vt:lpstr>
      <vt:lpstr>Schachter’s studies of affiliation</vt:lpstr>
      <vt:lpstr>Other Motives May Reduce Affiliation</vt:lpstr>
      <vt:lpstr>Directional Comparison</vt:lpstr>
      <vt:lpstr>Social Support</vt:lpstr>
      <vt:lpstr>Types of Social Support</vt:lpstr>
      <vt:lpstr>PowerPoint Presentation</vt:lpstr>
      <vt:lpstr>PowerPoint Presentation</vt:lpstr>
      <vt:lpstr>When Do Processes of Interpersonal Attraction Between Individuals Contribute to Group Formation?</vt:lpstr>
      <vt:lpstr>Principles of Attraction</vt:lpstr>
      <vt:lpstr>Principles</vt:lpstr>
      <vt:lpstr>Joining and Leaving Groups</vt:lpstr>
      <vt:lpstr>Review</vt:lpstr>
    </vt:vector>
  </TitlesOfParts>
  <Company>Group Dynamics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dc:title>
  <dc:creator>Don Forsyth</dc:creator>
  <cp:lastModifiedBy>Don Forsyth</cp:lastModifiedBy>
  <cp:revision>73</cp:revision>
  <cp:lastPrinted>1601-01-01T00:00:00Z</cp:lastPrinted>
  <dcterms:created xsi:type="dcterms:W3CDTF">2008-08-07T21:14:39Z</dcterms:created>
  <dcterms:modified xsi:type="dcterms:W3CDTF">2011-10-04T02:38:21Z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