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7" r:id="rId2"/>
    <p:sldMasterId id="2147483673" r:id="rId3"/>
    <p:sldMasterId id="2147483677" r:id="rId4"/>
    <p:sldMasterId id="2147483689" r:id="rId5"/>
    <p:sldMasterId id="2147483699" r:id="rId6"/>
  </p:sldMasterIdLst>
  <p:notesMasterIdLst>
    <p:notesMasterId r:id="rId21"/>
  </p:notesMasterIdLst>
  <p:handoutMasterIdLst>
    <p:handoutMasterId r:id="rId22"/>
  </p:handoutMasterIdLst>
  <p:sldIdLst>
    <p:sldId id="256" r:id="rId7"/>
    <p:sldId id="257" r:id="rId8"/>
    <p:sldId id="264" r:id="rId9"/>
    <p:sldId id="266" r:id="rId10"/>
    <p:sldId id="325" r:id="rId11"/>
    <p:sldId id="324" r:id="rId12"/>
    <p:sldId id="342" r:id="rId13"/>
    <p:sldId id="346" r:id="rId14"/>
    <p:sldId id="320" r:id="rId15"/>
    <p:sldId id="335" r:id="rId16"/>
    <p:sldId id="336" r:id="rId17"/>
    <p:sldId id="347" r:id="rId18"/>
    <p:sldId id="348" r:id="rId19"/>
    <p:sldId id="349" r:id="rId2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3EE0D"/>
    <a:srgbClr val="20A4C6"/>
    <a:srgbClr val="6EA2FF"/>
    <a:srgbClr val="B3C48E"/>
    <a:srgbClr val="000099"/>
    <a:srgbClr val="FF505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1" autoAdjust="0"/>
    <p:restoredTop sz="95604" autoAdjust="0"/>
  </p:normalViewPr>
  <p:slideViewPr>
    <p:cSldViewPr snapToGrid="0" snapToObjects="1">
      <p:cViewPr varScale="1">
        <p:scale>
          <a:sx n="79" d="100"/>
          <a:sy n="79" d="100"/>
        </p:scale>
        <p:origin x="-57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9299-0CD9-484B-9E3D-6C086AFE23C4}" type="datetimeFigureOut">
              <a:rPr lang="en-US" smtClean="0"/>
              <a:t>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AABFD-35B6-4A25-A31E-F7D00EB4A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4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5E4E5F0-3EF7-8645-8C1B-E0D18DA59802}" type="datetimeFigureOut">
              <a:rPr lang="en-US" smtClean="0"/>
              <a:pPr/>
              <a:t>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8308AED-A6EE-094E-8F06-84B2773E3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3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42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r>
              <a:rPr lang="en-US" dirty="0"/>
              <a:t>conditional probability P(</a:t>
            </a:r>
            <a:r>
              <a:rPr lang="en-US" dirty="0" err="1"/>
              <a:t>E|Ai</a:t>
            </a:r>
            <a:r>
              <a:rPr lang="en-US" dirty="0"/>
              <a:t>) that a particle of a given type Ai causes a </a:t>
            </a:r>
            <a:r>
              <a:rPr lang="en-US"/>
              <a:t>detector </a:t>
            </a:r>
            <a:r>
              <a:rPr lang="en-US" smtClean="0"/>
              <a:t>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8AED-A6EE-094E-8F06-84B2773E32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6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r>
              <a:rPr lang="en-US" dirty="0"/>
              <a:t>conditional probability P(</a:t>
            </a:r>
            <a:r>
              <a:rPr lang="en-US" dirty="0" err="1"/>
              <a:t>E|Ai</a:t>
            </a:r>
            <a:r>
              <a:rPr lang="en-US" dirty="0"/>
              <a:t>) that a particle of a given type Ai causes a </a:t>
            </a:r>
            <a:r>
              <a:rPr lang="en-US"/>
              <a:t>detector </a:t>
            </a:r>
            <a:r>
              <a:rPr lang="en-US" smtClean="0"/>
              <a:t>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8AED-A6EE-094E-8F06-84B2773E32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8AED-A6EE-094E-8F06-84B2773E32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8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A66D6-AED0-5848-80B9-92B4CCE63E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8AED-A6EE-094E-8F06-84B2773E32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780BD-85CB-F14D-8FD6-69EBB2CC99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8AED-A6EE-094E-8F06-84B2773E32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r>
              <a:rPr lang="en-US" dirty="0"/>
              <a:t>conditional probability P(</a:t>
            </a:r>
            <a:r>
              <a:rPr lang="en-US" dirty="0" err="1"/>
              <a:t>E|Ai</a:t>
            </a:r>
            <a:r>
              <a:rPr lang="en-US" dirty="0"/>
              <a:t>) that a particle of a given type Ai causes a detector response 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8AED-A6EE-094E-8F06-84B2773E32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6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r>
              <a:rPr lang="en-US" dirty="0"/>
              <a:t>conditional probability P(</a:t>
            </a:r>
            <a:r>
              <a:rPr lang="en-US" dirty="0" err="1"/>
              <a:t>E|Ai</a:t>
            </a:r>
            <a:r>
              <a:rPr lang="en-US" dirty="0"/>
              <a:t>) that a particle of a given type Ai causes a detector response 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8AED-A6EE-094E-8F06-84B2773E32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6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r>
              <a:rPr lang="en-US" dirty="0"/>
              <a:t>conditional probability P(</a:t>
            </a:r>
            <a:r>
              <a:rPr lang="en-US" dirty="0" err="1"/>
              <a:t>E|Ai</a:t>
            </a:r>
            <a:r>
              <a:rPr lang="en-US" dirty="0"/>
              <a:t>) that a particle of a given type Ai causes a </a:t>
            </a:r>
            <a:r>
              <a:rPr lang="en-US"/>
              <a:t>detector </a:t>
            </a:r>
            <a:r>
              <a:rPr lang="en-US" smtClean="0"/>
              <a:t>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08AED-A6EE-094E-8F06-84B2773E32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8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6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7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E0B31A-D187-954E-9A97-717B62E34CDC}" type="datetimeFigureOut">
              <a:rPr lang="en-US" smtClean="0">
                <a:solidFill>
                  <a:prstClr val="black"/>
                </a:solidFill>
                <a:latin typeface="Arial"/>
              </a:rPr>
              <a:pPr/>
              <a:t>2/10/2015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4983A0-3356-CD46-B8A7-4267710773D0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042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0016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608A73-4CB3-2348-8D0F-B06FF370F4B5}" type="datetime1">
              <a:rPr lang="en-US" smtClean="0">
                <a:solidFill>
                  <a:prstClr val="black"/>
                </a:solidFill>
                <a:latin typeface="Arial"/>
              </a:rPr>
              <a:pPr/>
              <a:t>2/10/2015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179C7D-C549-4D7F-86B8-501D71EB0765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383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7709A-BBC8-D947-9FD2-C1DA9A05432F}" type="datetimeFigureOut">
              <a:rPr lang="en-US" smtClean="0">
                <a:solidFill>
                  <a:prstClr val="black"/>
                </a:solidFill>
                <a:latin typeface="Arial"/>
              </a:rPr>
              <a:pPr/>
              <a:t>2/10/2015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0BCADA-05C1-FA41-955C-1AE439BD0DB5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692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292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8797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AFAB11-C1DC-9C44-84BF-88A498B15846}" type="datetime1">
              <a:rPr lang="en-US" smtClean="0">
                <a:solidFill>
                  <a:prstClr val="black"/>
                </a:solidFill>
              </a:rPr>
              <a:pPr/>
              <a:t>2/10/2015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179C7D-C549-4D7F-86B8-501D71EB076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E0B31A-D187-954E-9A97-717B62E34CDC}" type="datetimeFigureOut">
              <a:rPr lang="en-US" smtClean="0">
                <a:solidFill>
                  <a:prstClr val="black"/>
                </a:solidFill>
                <a:latin typeface="Arial"/>
              </a:rPr>
              <a:pPr/>
              <a:t>2/10/2015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4983A0-3356-CD46-B8A7-4267710773D0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18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lt1"/>
                </a:solidFill>
              </a:defRPr>
            </a:lvl1pPr>
            <a:lvl2pPr rtl="0">
              <a:defRPr>
                <a:solidFill>
                  <a:schemeClr val="lt1"/>
                </a:solidFill>
              </a:defRPr>
            </a:lvl2pPr>
            <a:lvl3pPr rtl="0">
              <a:defRPr>
                <a:solidFill>
                  <a:schemeClr val="lt1"/>
                </a:solidFill>
              </a:defRPr>
            </a:lvl3pPr>
            <a:lvl4pPr rtl="0">
              <a:defRPr>
                <a:solidFill>
                  <a:schemeClr val="lt1"/>
                </a:solidFill>
              </a:defRPr>
            </a:lvl4pPr>
            <a:lvl5pPr rtl="0">
              <a:defRPr>
                <a:solidFill>
                  <a:schemeClr val="lt1"/>
                </a:solidFill>
              </a:defRPr>
            </a:lvl5pPr>
            <a:lvl6pPr rtl="0">
              <a:defRPr>
                <a:solidFill>
                  <a:schemeClr val="lt1"/>
                </a:solidFill>
              </a:defRPr>
            </a:lvl6pPr>
            <a:lvl7pPr rtl="0">
              <a:defRPr>
                <a:solidFill>
                  <a:schemeClr val="lt1"/>
                </a:solidFill>
              </a:defRPr>
            </a:lvl7pPr>
            <a:lvl8pPr rtl="0">
              <a:defRPr>
                <a:solidFill>
                  <a:schemeClr val="lt1"/>
                </a:solidFill>
              </a:defRPr>
            </a:lvl8pPr>
            <a:lvl9pPr rtl="0"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08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608A73-4CB3-2348-8D0F-B06FF370F4B5}" type="datetime1">
              <a:rPr lang="en-US" smtClean="0">
                <a:solidFill>
                  <a:prstClr val="black"/>
                </a:solidFill>
                <a:latin typeface="Arial"/>
              </a:rPr>
              <a:pPr/>
              <a:t>2/10/2015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179C7D-C549-4D7F-86B8-501D71EB0765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20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E7709A-BBC8-D947-9FD2-C1DA9A05432F}" type="datetimeFigureOut">
              <a:rPr lang="en-US" smtClean="0">
                <a:solidFill>
                  <a:prstClr val="black"/>
                </a:solidFill>
                <a:latin typeface="Arial"/>
              </a:rPr>
              <a:pPr/>
              <a:t>2/10/2015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0BCADA-05C1-FA41-955C-1AE439BD0DB5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978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733800"/>
            <a:ext cx="3810000" cy="25146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02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2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ea typeface="ＭＳ Ｐゴシック" pitchFamily="-110" charset="-128"/>
              </a:rPr>
              <a:t>  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ea typeface="ＭＳ Ｐゴシック" pitchFamily="-110" charset="-128"/>
              </a:rPr>
              <a:t>Thomas Jefferson National Accelerator Facility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ea typeface="ＭＳ Ｐゴシック" pitchFamily="-110" charset="-128"/>
              </a:rPr>
              <a:t>  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ea typeface="ＭＳ Ｐゴシック" pitchFamily="-110" charset="-128"/>
              </a:rPr>
              <a:t>Thomas Jefferson National Accelerator Facility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ea typeface="ＭＳ Ｐゴシック" pitchFamily="-110" charset="-128"/>
              </a:rPr>
              <a:t>  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ea typeface="ＭＳ Ｐゴシック" pitchFamily="-110" charset="-128"/>
              </a:rPr>
              <a:t>Thomas Jefferson National Accelerator Facility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ea typeface="ＭＳ Ｐゴシック" pitchFamily="-110" charset="-128"/>
              </a:rPr>
              <a:t>  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ea typeface="ＭＳ Ｐゴシック" pitchFamily="-110" charset="-128"/>
              </a:rPr>
              <a:t>Thomas Jefferson National Accelerator Facility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ea typeface="ＭＳ Ｐゴシック" pitchFamily="-110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latin typeface="Arial"/>
                <a:ea typeface="ＭＳ Ｐゴシック" pitchFamily="-110" charset="-128"/>
              </a:rPr>
              <a:t>  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latin typeface="Arial"/>
                <a:ea typeface="ＭＳ Ｐゴシック" pitchFamily="-110" charset="-128"/>
              </a:rPr>
              <a:t>Thomas Jefferson National Accelerator Facility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latin typeface="Arial"/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>
                <a:solidFill>
                  <a:srgbClr val="FFFFFF"/>
                </a:solidFill>
                <a:latin typeface="Arial"/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latin typeface="Arial"/>
                <a:ea typeface="ＭＳ Ｐゴシック" pitchFamily="-110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>
              <a:solidFill>
                <a:srgbClr val="FFFFFF"/>
              </a:solidFill>
              <a:latin typeface="Arial"/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04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4"/>
            <a:endParaRPr lang="en-US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49563" y="6375401"/>
            <a:ext cx="4038600" cy="3816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339966"/>
                </a:solidFill>
                <a:latin typeface="Arial"/>
                <a:ea typeface="ＭＳ Ｐゴシック" pitchFamily="-110" charset="-128"/>
              </a:rPr>
              <a:t>   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339966"/>
                </a:solidFill>
                <a:latin typeface="Arial"/>
                <a:ea typeface="ＭＳ Ｐゴシック" pitchFamily="-110" charset="-128"/>
              </a:rPr>
              <a:t>Thomas Jefferson National Accelerator Facility</a:t>
            </a:r>
          </a:p>
          <a:p>
            <a:pPr algn="ct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srgbClr val="339966"/>
              </a:solidFill>
              <a:latin typeface="Arial"/>
              <a:ea typeface="ＭＳ Ｐゴシック" pitchFamily="-110" charset="-128"/>
            </a:endParaRP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39013" y="6364288"/>
            <a:ext cx="16129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977063" y="6570663"/>
            <a:ext cx="29686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" b="1">
                <a:solidFill>
                  <a:srgbClr val="FFFFFF"/>
                </a:solidFill>
                <a:latin typeface="Arial"/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600" b="1">
                <a:solidFill>
                  <a:srgbClr val="FFFFFF"/>
                </a:solidFill>
                <a:latin typeface="Arial"/>
                <a:ea typeface="ＭＳ Ｐゴシック" pitchFamily="-110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600" b="1">
              <a:solidFill>
                <a:srgbClr val="FFFFFF"/>
              </a:solidFill>
              <a:latin typeface="Arial"/>
              <a:ea typeface="ＭＳ Ｐゴシック" pitchFamily="-110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3246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00200" y="6375400"/>
            <a:ext cx="9144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557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emc.jlab.org/gemc/Hom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clasweb.jlab.org/wiki/index.php/Clas12_EC" TargetMode="External"/><Relationship Id="rId4" Type="http://schemas.openxmlformats.org/officeDocument/2006/relationships/hyperlink" Target="https://clasweb.jlab.org/wiki/index.php/CLAS12_Time-of-Flight_Softwar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isportal.jlab.org/mis/physics/clas12/viewFile.cfm/2014-007.pdf?documentId=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sportal.jlab.org/mis/physics/clas12/viewFile.cfm/2014-003.pdf?documentId=11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isportal.jlab.org/mis/physics/clas12/viewFile.cfm/2014-003.pdf?documentId=1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25" name="Text Box 29"/>
          <p:cNvSpPr txBox="1">
            <a:spLocks noChangeArrowheads="1"/>
          </p:cNvSpPr>
          <p:nvPr/>
        </p:nvSpPr>
        <p:spPr bwMode="auto">
          <a:xfrm>
            <a:off x="1014413" y="1082466"/>
            <a:ext cx="706755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77850" indent="-577850" algn="ctr" eaLnBrk="0" hangingPunct="0">
              <a:defRPr/>
            </a:pPr>
            <a:endParaRPr lang="en-US" sz="360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577850" indent="-577850" algn="ctr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en-US" sz="3600" i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sp>
        <p:nvSpPr>
          <p:cNvPr id="6148" name="Text Box 36"/>
          <p:cNvSpPr txBox="1">
            <a:spLocks noChangeArrowheads="1"/>
          </p:cNvSpPr>
          <p:nvPr/>
        </p:nvSpPr>
        <p:spPr bwMode="auto">
          <a:xfrm>
            <a:off x="3844925" y="5453063"/>
            <a:ext cx="4918075" cy="86177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altLang="en-US" sz="1400" b="1" dirty="0" smtClean="0">
                <a:solidFill>
                  <a:srgbClr val="002060"/>
                </a:solidFill>
              </a:rPr>
              <a:t>12 </a:t>
            </a:r>
            <a:r>
              <a:rPr lang="en-US" altLang="en-US" sz="1400" b="1" dirty="0" err="1" smtClean="0">
                <a:solidFill>
                  <a:srgbClr val="002060"/>
                </a:solidFill>
              </a:rPr>
              <a:t>GeV</a:t>
            </a:r>
            <a:r>
              <a:rPr lang="en-US" altLang="en-US" sz="1400" b="1" dirty="0" smtClean="0">
                <a:solidFill>
                  <a:srgbClr val="002060"/>
                </a:solidFill>
              </a:rPr>
              <a:t> Software and Computing</a:t>
            </a:r>
            <a:r>
              <a:rPr lang="en-US" altLang="en-US" sz="1400" b="1" dirty="0" smtClean="0">
                <a:solidFill>
                  <a:srgbClr val="002060"/>
                </a:solidFill>
                <a:latin typeface="+mn-lt"/>
              </a:rPr>
              <a:t> Review</a:t>
            </a:r>
            <a:br>
              <a:rPr lang="en-US" altLang="en-US" sz="1400" b="1" dirty="0" smtClean="0">
                <a:solidFill>
                  <a:srgbClr val="002060"/>
                </a:solidFill>
                <a:latin typeface="+mn-lt"/>
              </a:rPr>
            </a:br>
            <a:r>
              <a:rPr lang="en-US" altLang="en-US" sz="1400" b="1" dirty="0" smtClean="0">
                <a:solidFill>
                  <a:srgbClr val="002060"/>
                </a:solidFill>
                <a:latin typeface="+mn-lt"/>
              </a:rPr>
              <a:t>Jefferson </a:t>
            </a:r>
            <a:r>
              <a:rPr lang="en-US" altLang="en-US" sz="1400" b="1" dirty="0">
                <a:solidFill>
                  <a:srgbClr val="002060"/>
                </a:solidFill>
                <a:latin typeface="+mn-lt"/>
              </a:rPr>
              <a:t>Lab</a:t>
            </a:r>
          </a:p>
          <a:p>
            <a:pPr algn="r" eaLnBrk="0" hangingPunct="0">
              <a:defRPr/>
            </a:pPr>
            <a:r>
              <a:rPr lang="en-US" altLang="en-US" sz="1400" b="1" dirty="0" smtClean="0">
                <a:solidFill>
                  <a:srgbClr val="002060"/>
                </a:solidFill>
              </a:rPr>
              <a:t>February 10-11</a:t>
            </a:r>
            <a:r>
              <a:rPr lang="en-US" altLang="en-US" sz="1400" b="1" dirty="0" smtClean="0">
                <a:solidFill>
                  <a:srgbClr val="002060"/>
                </a:solidFill>
                <a:latin typeface="+mn-lt"/>
              </a:rPr>
              <a:t>, 2015</a:t>
            </a:r>
          </a:p>
          <a:p>
            <a:pPr eaLnBrk="0" hangingPunct="0">
              <a:defRPr/>
            </a:pPr>
            <a:endParaRPr lang="en-US" altLang="en-US" sz="800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7" name="CustomShape 1"/>
          <p:cNvSpPr/>
          <p:nvPr/>
        </p:nvSpPr>
        <p:spPr>
          <a:xfrm>
            <a:off x="685800" y="2130480"/>
            <a:ext cx="7770960" cy="146844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4000" b="1" dirty="0">
                <a:solidFill>
                  <a:srgbClr val="000099"/>
                </a:solidFill>
                <a:latin typeface="Arial"/>
                <a:ea typeface="DejaVu Sans"/>
              </a:rPr>
              <a:t>Hall </a:t>
            </a:r>
            <a:r>
              <a:rPr lang="en-US" sz="4000" b="1" dirty="0" smtClean="0">
                <a:solidFill>
                  <a:srgbClr val="000099"/>
                </a:solidFill>
                <a:latin typeface="Arial"/>
                <a:ea typeface="DejaVu Sans"/>
              </a:rPr>
              <a:t>B:User Experience and Utilization</a:t>
            </a:r>
            <a:endParaRPr dirty="0"/>
          </a:p>
        </p:txBody>
      </p:sp>
      <p:sp>
        <p:nvSpPr>
          <p:cNvPr id="8" name="CustomShape 2"/>
          <p:cNvSpPr/>
          <p:nvPr/>
        </p:nvSpPr>
        <p:spPr>
          <a:xfrm>
            <a:off x="1371600" y="3886200"/>
            <a:ext cx="6399360" cy="1013604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/>
              </a:rPr>
              <a:t>Gerard </a:t>
            </a:r>
            <a:r>
              <a:rPr lang="en-US" sz="2400" b="1" dirty="0" err="1">
                <a:solidFill>
                  <a:srgbClr val="000000"/>
                </a:solidFill>
                <a:latin typeface="Arial"/>
                <a:ea typeface="ＭＳ Ｐゴシック"/>
              </a:rPr>
              <a:t>Gilfoyle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/>
              </a:rPr>
              <a:t>University of Richmond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45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4270" y="6294966"/>
            <a:ext cx="54145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000" dirty="0"/>
              <a:t>U</a:t>
            </a:r>
            <a:r>
              <a:rPr lang="en-US" sz="4000" dirty="0" smtClean="0"/>
              <a:t>ser Workflow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6532408" y="6466136"/>
            <a:ext cx="817484" cy="198162"/>
          </a:xfrm>
          <a:prstGeom prst="rect">
            <a:avLst/>
          </a:prstGeom>
          <a:solidFill>
            <a:srgbClr val="33339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page 10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9" y="1448848"/>
            <a:ext cx="3309119" cy="31066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60" y="2646828"/>
            <a:ext cx="4322461" cy="31606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088702" y="1755648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Development Cycle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962283" y="952923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Getting Started</a:t>
            </a:r>
            <a:endParaRPr lang="en-US" sz="2400" dirty="0"/>
          </a:p>
        </p:txBody>
      </p:sp>
      <p:sp>
        <p:nvSpPr>
          <p:cNvPr id="31" name="Right Arrow 30"/>
          <p:cNvSpPr/>
          <p:nvPr/>
        </p:nvSpPr>
        <p:spPr>
          <a:xfrm>
            <a:off x="3387272" y="3631942"/>
            <a:ext cx="1672434" cy="923544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34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000" dirty="0"/>
              <a:t>C</a:t>
            </a:r>
            <a:r>
              <a:rPr lang="en-US" sz="4000" dirty="0" smtClean="0"/>
              <a:t>onnection to Charge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583421" y="6476312"/>
            <a:ext cx="756998" cy="198162"/>
          </a:xfrm>
          <a:prstGeom prst="rect">
            <a:avLst/>
          </a:prstGeom>
          <a:solidFill>
            <a:srgbClr val="33339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page 11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152" y="797511"/>
            <a:ext cx="89456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Are </a:t>
            </a:r>
            <a:r>
              <a:rPr lang="en-US" sz="2000" dirty="0" smtClean="0">
                <a:solidFill>
                  <a:srgbClr val="000000"/>
                </a:solidFill>
              </a:rPr>
              <a:t>the halls getting users </a:t>
            </a:r>
            <a:r>
              <a:rPr lang="en-US" sz="2000" dirty="0">
                <a:solidFill>
                  <a:srgbClr val="000000"/>
                </a:solidFill>
              </a:rPr>
              <a:t>engaged at </a:t>
            </a:r>
            <a:r>
              <a:rPr lang="en-US" sz="2000" dirty="0" smtClean="0">
                <a:solidFill>
                  <a:srgbClr val="000000"/>
                </a:solidFill>
              </a:rPr>
              <a:t>an appropriate level </a:t>
            </a:r>
            <a:r>
              <a:rPr lang="en-US" sz="2000" dirty="0">
                <a:solidFill>
                  <a:srgbClr val="000000"/>
                </a:solidFill>
              </a:rPr>
              <a:t>to demonstrate usability and readiness from a user’s perspective</a:t>
            </a:r>
            <a:r>
              <a:rPr lang="en-US" sz="2000" dirty="0" smtClean="0">
                <a:solidFill>
                  <a:srgbClr val="000000"/>
                </a:solidFill>
              </a:rPr>
              <a:t>?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Gilfoyle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(Richmond),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Golovach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(Moscow State) and their students have made significant contributions to the TOF reconstruction package.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Use of common tools is ramping up.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Time spent on-site is crucial for start-up.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</a:rPr>
              <a:t>Have </a:t>
            </a: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dirty="0" smtClean="0">
                <a:solidFill>
                  <a:srgbClr val="000000"/>
                </a:solidFill>
              </a:rPr>
              <a:t>collaborations </a:t>
            </a:r>
            <a:r>
              <a:rPr lang="en-US" sz="2000" dirty="0">
                <a:solidFill>
                  <a:srgbClr val="000000"/>
                </a:solidFill>
              </a:rPr>
              <a:t>identified </a:t>
            </a:r>
            <a:r>
              <a:rPr lang="en-US" sz="2000" dirty="0" smtClean="0">
                <a:solidFill>
                  <a:srgbClr val="000000"/>
                </a:solidFill>
              </a:rPr>
              <a:t>effective and appropriate mechanisms </a:t>
            </a:r>
            <a:r>
              <a:rPr lang="en-US" sz="2000" dirty="0">
                <a:solidFill>
                  <a:srgbClr val="000000"/>
                </a:solidFill>
              </a:rPr>
              <a:t>to support utilization of the software by the entire </a:t>
            </a:r>
            <a:r>
              <a:rPr lang="en-US" sz="2000" dirty="0" smtClean="0">
                <a:solidFill>
                  <a:srgbClr val="000000"/>
                </a:solidFill>
              </a:rPr>
              <a:t>collaboration?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For TOF project the common tools are far enough along for off-site users to make contributions.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Simulations with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gemc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and analysis in the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ClaRA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framework are ongoing at Richmond, MSU,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Genova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Saclay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and INFN and spreading to other CLAS Collaboration groups.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Is the level of user documentation appropriate for this point in time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Well developed for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gemc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Material for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TOF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EC/PCAL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, but need better user interface.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Starting to centralize documentation, tutorials, etc.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Bug reporting, access to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staff for support, crucial for offsite users.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2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000" dirty="0" smtClean="0"/>
              <a:t>Summary and Conclusions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583421" y="6476312"/>
            <a:ext cx="756998" cy="198162"/>
          </a:xfrm>
          <a:prstGeom prst="rect">
            <a:avLst/>
          </a:prstGeom>
          <a:solidFill>
            <a:srgbClr val="33339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page 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964925"/>
            <a:ext cx="86857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</a:rPr>
              <a:t>CLAS12 simulation (</a:t>
            </a:r>
            <a:r>
              <a:rPr lang="en-US" sz="2000" dirty="0" err="1" smtClean="0">
                <a:solidFill>
                  <a:srgbClr val="000000"/>
                </a:solidFill>
              </a:rPr>
              <a:t>gemc</a:t>
            </a:r>
            <a:r>
              <a:rPr lang="en-US" sz="2000" dirty="0" smtClean="0">
                <a:solidFill>
                  <a:srgbClr val="000000"/>
                </a:solidFill>
              </a:rPr>
              <a:t>), framework (Clara), data formats (</a:t>
            </a:r>
            <a:r>
              <a:rPr lang="en-US" sz="2000" dirty="0" err="1" smtClean="0">
                <a:solidFill>
                  <a:srgbClr val="000000"/>
                </a:solidFill>
              </a:rPr>
              <a:t>evio</a:t>
            </a:r>
            <a:r>
              <a:rPr lang="en-US" sz="2000" dirty="0" smtClean="0">
                <a:solidFill>
                  <a:srgbClr val="000000"/>
                </a:solidFill>
              </a:rPr>
              <a:t>), event display (ced12) are mature packages and readily accessible to collaboration members.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000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econstruction tools (</a:t>
            </a:r>
            <a:r>
              <a:rPr lang="en-US" sz="2000" dirty="0" err="1" smtClean="0">
                <a:solidFill>
                  <a:srgbClr val="000000"/>
                </a:solidFill>
              </a:rPr>
              <a:t>coatjava</a:t>
            </a:r>
            <a:r>
              <a:rPr lang="en-US" sz="2000" dirty="0" smtClean="0">
                <a:solidFill>
                  <a:srgbClr val="000000"/>
                </a:solidFill>
              </a:rPr>
              <a:t>) are now being used for testing, validation, and development by an increasing number of users.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</a:rPr>
              <a:t>Documentation status is diverse – some needs updating, better organization.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8" y="3493140"/>
            <a:ext cx="39515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During an internal CLAS12 software review one of the reviewers, Jeremy McCormick (SLAC) asked about using the CLAS12 event display. He was able to download the package from </a:t>
            </a:r>
            <a:r>
              <a:rPr lang="en-US" dirty="0" err="1" smtClean="0">
                <a:solidFill>
                  <a:srgbClr val="0000CC"/>
                </a:solidFill>
              </a:rPr>
              <a:t>gitHub</a:t>
            </a:r>
            <a:r>
              <a:rPr lang="en-US" dirty="0">
                <a:solidFill>
                  <a:srgbClr val="0000CC"/>
                </a:solidFill>
              </a:rPr>
              <a:t>,</a:t>
            </a:r>
            <a:r>
              <a:rPr lang="en-US" dirty="0" smtClean="0">
                <a:solidFill>
                  <a:srgbClr val="0000CC"/>
                </a:solidFill>
              </a:rPr>
              <a:t> reconstruct events, and view them in ced12 in a matter of minutes.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7683" y="3216141"/>
            <a:ext cx="37555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Hi</a:t>
            </a:r>
            <a:r>
              <a:rPr lang="en-US" dirty="0">
                <a:solidFill>
                  <a:srgbClr val="C00000"/>
                </a:solidFill>
              </a:rPr>
              <a:t>, Jerry.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It works!  Thanks.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I was also able to easily run your reconstruction and produce an EVIO output file.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—Jeremy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583421" y="6476312"/>
            <a:ext cx="756998" cy="198162"/>
          </a:xfrm>
          <a:prstGeom prst="rect">
            <a:avLst/>
          </a:prstGeom>
          <a:solidFill>
            <a:srgbClr val="33339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page 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3835" y="2620537"/>
            <a:ext cx="58753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CC"/>
                </a:solidFill>
              </a:rPr>
              <a:t>Additional Slides</a:t>
            </a:r>
            <a:endParaRPr lang="en-US" sz="6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2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it-IT" dirty="0" smtClean="0"/>
              <a:t>A RICH for the CLAS12 Detector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6583421" y="6476312"/>
            <a:ext cx="756998" cy="198162"/>
          </a:xfrm>
          <a:prstGeom prst="rect">
            <a:avLst/>
          </a:prstGeom>
          <a:solidFill>
            <a:srgbClr val="333399">
              <a:lumMod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page 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175786" y="978106"/>
                <a:ext cx="544442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600" dirty="0" smtClean="0"/>
                  <a:t>A RICH has been proposed to optimize kaon/pion/proton PID in the momentum range 3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it-IT" sz="1600" dirty="0" smtClean="0"/>
                  <a:t>8 GeV. It has to fit into the constraints of the pre-existing CLAS12 geometry.</a:t>
                </a:r>
              </a:p>
              <a:p>
                <a:endParaRPr lang="it-IT" sz="1600" dirty="0"/>
              </a:p>
              <a:p>
                <a:r>
                  <a:rPr lang="it-IT" sz="1600" dirty="0"/>
                  <a:t>Simulations based on </a:t>
                </a:r>
                <a:r>
                  <a:rPr lang="it-IT" sz="1600" dirty="0" smtClean="0"/>
                  <a:t>gemc </a:t>
                </a:r>
                <a:r>
                  <a:rPr lang="it-IT" sz="1600" dirty="0"/>
                  <a:t>run to optimize the RICH setup, to understand PID capability and to study the impact of the RICH material budget on the downstream EC&amp;FTOF detectors</a:t>
                </a:r>
                <a:r>
                  <a:rPr lang="it-IT" sz="1600" dirty="0" smtClean="0"/>
                  <a:t>.</a:t>
                </a:r>
                <a:endParaRPr lang="it-IT" sz="1600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86" y="978106"/>
                <a:ext cx="5444427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672" t="-885" r="-560" b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 descr="C:\sharedbox\Dropbox\physics\meetings\rich_meetings\software_review_Feb2015\rich_full_lateral_view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4" y="3144644"/>
            <a:ext cx="2237003" cy="27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1"/>
          <p:cNvSpPr txBox="1"/>
          <p:nvPr/>
        </p:nvSpPr>
        <p:spPr>
          <a:xfrm>
            <a:off x="289124" y="3170198"/>
            <a:ext cx="194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6-sector RICH in gemc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836" y="3309052"/>
            <a:ext cx="2761377" cy="263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38" y="1055454"/>
            <a:ext cx="305435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03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358"/>
          </a:xfrm>
        </p:spPr>
        <p:txBody>
          <a:bodyPr/>
          <a:lstStyle/>
          <a:p>
            <a:r>
              <a:rPr lang="en-US" sz="4000" dirty="0" smtClean="0"/>
              <a:t>Goals and Outline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646907" y="6476312"/>
            <a:ext cx="693512" cy="1981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page 2</a:t>
            </a:r>
          </a:p>
        </p:txBody>
      </p:sp>
      <p:sp>
        <p:nvSpPr>
          <p:cNvPr id="6" name="CustomShape 3"/>
          <p:cNvSpPr/>
          <p:nvPr/>
        </p:nvSpPr>
        <p:spPr>
          <a:xfrm>
            <a:off x="522360" y="1033200"/>
            <a:ext cx="8257320" cy="5239584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Committee Charge -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1.c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Are </a:t>
            </a:r>
            <a:r>
              <a:rPr lang="en-US" sz="2400" dirty="0" smtClean="0">
                <a:solidFill>
                  <a:srgbClr val="000000"/>
                </a:solidFill>
              </a:rPr>
              <a:t>the halls getting users </a:t>
            </a:r>
            <a:r>
              <a:rPr lang="en-US" sz="2400" dirty="0">
                <a:solidFill>
                  <a:srgbClr val="000000"/>
                </a:solidFill>
              </a:rPr>
              <a:t>engaged at </a:t>
            </a:r>
            <a:r>
              <a:rPr lang="en-US" sz="2400" dirty="0" smtClean="0">
                <a:solidFill>
                  <a:srgbClr val="000000"/>
                </a:solidFill>
              </a:rPr>
              <a:t>an appropriate level </a:t>
            </a:r>
            <a:r>
              <a:rPr lang="en-US" sz="2400" dirty="0">
                <a:solidFill>
                  <a:srgbClr val="000000"/>
                </a:solidFill>
              </a:rPr>
              <a:t>to demonstrate usability and readiness from a user’s perspective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Has </a:t>
            </a:r>
            <a:r>
              <a:rPr lang="en-US" sz="2400" dirty="0" smtClean="0">
                <a:solidFill>
                  <a:srgbClr val="000000"/>
                </a:solidFill>
              </a:rPr>
              <a:t>the collaborations identified effective and </a:t>
            </a:r>
            <a:r>
              <a:rPr lang="en-US" sz="2400" dirty="0">
                <a:solidFill>
                  <a:srgbClr val="000000"/>
                </a:solidFill>
              </a:rPr>
              <a:t>appropriate </a:t>
            </a:r>
            <a:r>
              <a:rPr lang="en-US" sz="2400" dirty="0" smtClean="0">
                <a:solidFill>
                  <a:srgbClr val="000000"/>
                </a:solidFill>
              </a:rPr>
              <a:t>mechanisms </a:t>
            </a:r>
            <a:r>
              <a:rPr lang="en-US" sz="2400" dirty="0">
                <a:solidFill>
                  <a:srgbClr val="000000"/>
                </a:solidFill>
              </a:rPr>
              <a:t>to support utilization of the software by the entire </a:t>
            </a:r>
            <a:r>
              <a:rPr lang="en-US" sz="2400" dirty="0" smtClean="0">
                <a:solidFill>
                  <a:srgbClr val="000000"/>
                </a:solidFill>
              </a:rPr>
              <a:t>collaboration?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Is the level of user documentation appropriate for this point in time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Outline of talk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Example of user software work: </a:t>
            </a:r>
            <a:r>
              <a:rPr lang="en-US" sz="2400" dirty="0">
                <a:solidFill>
                  <a:srgbClr val="000000"/>
                </a:solidFill>
              </a:rPr>
              <a:t>TOF reconstruction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User experience: developers, projects, workflow.</a:t>
            </a:r>
            <a:endParaRPr lang="en-US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Connection with committee charge.</a:t>
            </a:r>
          </a:p>
        </p:txBody>
      </p:sp>
    </p:spTree>
    <p:extLst>
      <p:ext uri="{BB962C8B-B14F-4D97-AF65-F5344CB8AC3E}">
        <p14:creationId xmlns:p14="http://schemas.microsoft.com/office/powerpoint/2010/main" val="384968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1973973" y="70090"/>
            <a:ext cx="5112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"/>
                <a:ea typeface="ＭＳ Ｐゴシック" charset="-128"/>
              </a:rPr>
              <a:t>TOF Reconstruction</a:t>
            </a:r>
            <a:endParaRPr lang="en-US" sz="4000" dirty="0"/>
          </a:p>
        </p:txBody>
      </p:sp>
      <p:sp>
        <p:nvSpPr>
          <p:cNvPr id="24" name="Rectangle 23"/>
          <p:cNvSpPr/>
          <p:nvPr/>
        </p:nvSpPr>
        <p:spPr>
          <a:xfrm>
            <a:off x="1" y="1106075"/>
            <a:ext cx="4582160" cy="1084912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endParaRPr lang="en-US" sz="1000" dirty="0" smtClean="0"/>
          </a:p>
          <a:p>
            <a:r>
              <a:rPr lang="en-US" sz="1000" dirty="0" smtClean="0"/>
              <a:t> </a:t>
            </a:r>
            <a:endParaRPr lang="en-US" sz="700" dirty="0" smtClean="0"/>
          </a:p>
          <a:p>
            <a:endParaRPr lang="en-US" sz="1050" dirty="0" smtClean="0"/>
          </a:p>
          <a:p>
            <a:endParaRPr lang="en-US" dirty="0" smtClean="0"/>
          </a:p>
          <a:p>
            <a:endParaRPr lang="en-US" sz="1600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6646907" y="6476312"/>
            <a:ext cx="693512" cy="1981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page 3</a:t>
            </a:r>
          </a:p>
        </p:txBody>
      </p:sp>
      <p:sp>
        <p:nvSpPr>
          <p:cNvPr id="74" name="CustomShape 2"/>
          <p:cNvSpPr/>
          <p:nvPr/>
        </p:nvSpPr>
        <p:spPr>
          <a:xfrm>
            <a:off x="146160" y="1179359"/>
            <a:ext cx="6728760" cy="4956495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Forward Time-of-Flight (FTOF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6 sectors, double-sided PMT readout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Paddles: Panel 1a - 23, Panel 1b - 62, Panel 2 – </a:t>
            </a:r>
            <a:r>
              <a:rPr lang="en-US" sz="2400" dirty="0" smtClean="0">
                <a:solidFill>
                  <a:srgbClr val="000000"/>
                </a:solidFill>
              </a:rPr>
              <a:t>5</a:t>
            </a:r>
            <a:r>
              <a:rPr lang="en-US" sz="2400" dirty="0"/>
              <a:t>.</a:t>
            </a:r>
            <a:endParaRPr sz="2400" dirty="0"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Central Time-of-Flight (CTOF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48 paddles, double-sided </a:t>
            </a:r>
            <a:r>
              <a:rPr lang="en-US" sz="2400" dirty="0" smtClean="0">
                <a:solidFill>
                  <a:srgbClr val="000000"/>
                </a:solidFill>
              </a:rPr>
              <a:t>PMT        readout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2400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form hermetic barrel around </a:t>
            </a:r>
            <a:r>
              <a:rPr lang="en-US" sz="2400" dirty="0" smtClean="0">
                <a:solidFill>
                  <a:srgbClr val="000000"/>
                </a:solidFill>
              </a:rPr>
              <a:t>target.</a:t>
            </a:r>
            <a:endParaRPr sz="2400" dirty="0"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Outputs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Times (T</a:t>
            </a:r>
            <a:r>
              <a:rPr lang="en-US" sz="2400" baseline="-25000" dirty="0" smtClean="0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, T</a:t>
            </a:r>
            <a:r>
              <a:rPr lang="en-US" sz="2400" baseline="-25000" dirty="0" smtClean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 from TDCs)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</a:rPr>
              <a:t>Positions </a:t>
            </a:r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</a:rPr>
              <a:t>y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hit</a:t>
            </a:r>
            <a:r>
              <a:rPr lang="en-US" sz="2400" dirty="0" smtClean="0">
                <a:solidFill>
                  <a:srgbClr val="000000"/>
                </a:solidFill>
              </a:rPr>
              <a:t> from T</a:t>
            </a:r>
            <a:r>
              <a:rPr lang="en-US" sz="2400" baseline="-25000" dirty="0" smtClean="0">
                <a:solidFill>
                  <a:srgbClr val="000000"/>
                </a:solidFill>
              </a:rPr>
              <a:t>L </a:t>
            </a:r>
            <a:r>
              <a:rPr lang="en-US" sz="2400" dirty="0" smtClean="0">
                <a:solidFill>
                  <a:srgbClr val="000000"/>
                </a:solidFill>
              </a:rPr>
              <a:t>– T</a:t>
            </a:r>
            <a:r>
              <a:rPr lang="en-US" sz="2400" baseline="-25000" dirty="0" smtClean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Hit times (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/>
                <a:ea typeface="DejaVu Sans"/>
              </a:rPr>
              <a:t>hit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 from (</a:t>
            </a:r>
            <a:r>
              <a:rPr lang="en-US" sz="2400" dirty="0" smtClean="0">
                <a:solidFill>
                  <a:srgbClr val="000000"/>
                </a:solidFill>
              </a:rPr>
              <a:t>T</a:t>
            </a:r>
            <a:r>
              <a:rPr lang="en-US" sz="2400" baseline="-25000" dirty="0" smtClean="0">
                <a:solidFill>
                  <a:srgbClr val="000000"/>
                </a:solidFill>
              </a:rPr>
              <a:t>L </a:t>
            </a:r>
            <a:r>
              <a:rPr lang="en-US" sz="2400" dirty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0000"/>
                </a:solidFill>
              </a:rPr>
              <a:t> T</a:t>
            </a:r>
            <a:r>
              <a:rPr lang="en-US" sz="2400" baseline="-25000" dirty="0" smtClean="0">
                <a:solidFill>
                  <a:srgbClr val="000000"/>
                </a:solidFill>
              </a:rPr>
              <a:t>R</a:t>
            </a:r>
            <a:r>
              <a:rPr lang="en-US" sz="2400" dirty="0" smtClean="0">
                <a:solidFill>
                  <a:srgbClr val="000000"/>
                </a:solidFill>
              </a:rPr>
              <a:t>)/2)</a:t>
            </a:r>
            <a:endParaRPr lang="en-US" sz="2400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Deposited energy (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/>
                <a:ea typeface="DejaVu Sans"/>
              </a:rPr>
              <a:t>dep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 from ADCs)</a:t>
            </a:r>
            <a:endParaRPr sz="2400" dirty="0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58" y="944107"/>
            <a:ext cx="2544725" cy="237545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56" y="3739320"/>
            <a:ext cx="2670764" cy="239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TOF Reconstruction Methods</a:t>
            </a:r>
            <a:endParaRPr lang="en-US" sz="4000" dirty="0"/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-5524810" y="-916900"/>
            <a:ext cx="141577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+mj-lt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  <a:ea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mtClean="0">
                <a:latin typeface="Arial"/>
                <a:ea typeface="ＭＳ Ｐゴシック" charset="-128"/>
              </a:rPr>
              <a:t>GEMC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6646907" y="6476312"/>
            <a:ext cx="693512" cy="1981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page 4</a:t>
            </a:r>
          </a:p>
        </p:txBody>
      </p:sp>
      <p:sp>
        <p:nvSpPr>
          <p:cNvPr id="18" name="CustomShape 2"/>
          <p:cNvSpPr/>
          <p:nvPr/>
        </p:nvSpPr>
        <p:spPr>
          <a:xfrm>
            <a:off x="456840" y="993092"/>
            <a:ext cx="5107619" cy="3423633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</a:rPr>
              <a:t>Single TOF paddles and clusters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adjacent hits </a:t>
            </a:r>
            <a:r>
              <a:rPr lang="en-US" dirty="0" smtClean="0">
                <a:solidFill>
                  <a:srgbClr val="000000"/>
                </a:solidFill>
              </a:rPr>
              <a:t>grouped based on cuts </a:t>
            </a:r>
            <a:r>
              <a:rPr lang="en-US" dirty="0">
                <a:solidFill>
                  <a:srgbClr val="000000"/>
                </a:solidFill>
              </a:rPr>
              <a:t>on </a:t>
            </a:r>
            <a:r>
              <a:rPr lang="en-US" dirty="0" err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dirty="0" err="1">
                <a:solidFill>
                  <a:srgbClr val="000000"/>
                </a:solidFill>
              </a:rPr>
              <a:t>y</a:t>
            </a:r>
            <a:r>
              <a:rPr lang="en-US" baseline="-25000" dirty="0" err="1">
                <a:solidFill>
                  <a:srgbClr val="000000"/>
                </a:solidFill>
              </a:rPr>
              <a:t>hit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DT</a:t>
            </a:r>
            <a:r>
              <a:rPr lang="en-US" baseline="-25000" dirty="0" err="1" smtClean="0">
                <a:solidFill>
                  <a:srgbClr val="000000"/>
                </a:solidFill>
              </a:rPr>
              <a:t>hit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 TDC </a:t>
            </a:r>
            <a:r>
              <a:rPr lang="en-US" dirty="0">
                <a:solidFill>
                  <a:srgbClr val="000000"/>
                </a:solidFill>
                <a:latin typeface="Arial"/>
                <a:ea typeface="DejaVu Sans"/>
              </a:rPr>
              <a:t>Time (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T</a:t>
            </a:r>
            <a:r>
              <a:rPr lang="en-US" baseline="-25000" dirty="0" smtClean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, T</a:t>
            </a:r>
            <a:r>
              <a:rPr lang="en-US" baseline="-25000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)</a:t>
            </a:r>
            <a:endParaRPr lang="en-US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pply </a:t>
            </a:r>
            <a:r>
              <a:rPr lang="en-US" dirty="0">
                <a:solidFill>
                  <a:srgbClr val="000000"/>
                </a:solidFill>
                <a:latin typeface="Arial"/>
                <a:ea typeface="DejaVu Sans"/>
              </a:rPr>
              <a:t>time walk corrections and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calibration.</a:t>
            </a:r>
            <a:endParaRPr lang="en-US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lusters </a:t>
            </a:r>
            <a:r>
              <a:rPr lang="en-US" dirty="0">
                <a:solidFill>
                  <a:srgbClr val="000000"/>
                </a:solidFill>
                <a:latin typeface="Arial"/>
                <a:ea typeface="DejaVu Sans"/>
              </a:rPr>
              <a:t>- energy-weighted 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average.</a:t>
            </a:r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dirty="0" smtClean="0">
                <a:solidFill>
                  <a:srgbClr val="000000"/>
                </a:solidFill>
              </a:rPr>
              <a:t> Deposited Energy (</a:t>
            </a:r>
            <a:r>
              <a:rPr lang="en-US" dirty="0" err="1" smtClean="0">
                <a:solidFill>
                  <a:srgbClr val="000000"/>
                </a:solidFill>
              </a:rPr>
              <a:t>E</a:t>
            </a:r>
            <a:r>
              <a:rPr lang="en-US" baseline="-25000" dirty="0" err="1" smtClean="0">
                <a:solidFill>
                  <a:srgbClr val="000000"/>
                </a:solidFill>
              </a:rPr>
              <a:t>dep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A</a:t>
            </a:r>
            <a:r>
              <a:rPr lang="en-US" dirty="0" smtClean="0">
                <a:solidFill>
                  <a:srgbClr val="000000"/>
                </a:solidFill>
              </a:rPr>
              <a:t>pply </a:t>
            </a:r>
            <a:r>
              <a:rPr lang="en-US" dirty="0">
                <a:solidFill>
                  <a:srgbClr val="000000"/>
                </a:solidFill>
              </a:rPr>
              <a:t>ADC </a:t>
            </a:r>
            <a:r>
              <a:rPr lang="en-US" dirty="0" smtClean="0">
                <a:solidFill>
                  <a:srgbClr val="000000"/>
                </a:solidFill>
              </a:rPr>
              <a:t>calibration and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     </a:t>
            </a:r>
            <a:r>
              <a:rPr lang="en-US" dirty="0" err="1" smtClean="0">
                <a:solidFill>
                  <a:srgbClr val="000000"/>
                </a:solidFill>
              </a:rPr>
              <a:t>E</a:t>
            </a:r>
            <a:r>
              <a:rPr lang="en-US" baseline="-25000" dirty="0" err="1" smtClean="0">
                <a:solidFill>
                  <a:srgbClr val="000000"/>
                </a:solidFill>
              </a:rPr>
              <a:t>dep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= √</a:t>
            </a:r>
            <a:r>
              <a:rPr lang="en-US" dirty="0" err="1" smtClean="0">
                <a:solidFill>
                  <a:srgbClr val="000000"/>
                </a:solidFill>
              </a:rPr>
              <a:t>E</a:t>
            </a:r>
            <a:r>
              <a:rPr lang="en-US" baseline="-25000" dirty="0" err="1" smtClean="0">
                <a:solidFill>
                  <a:srgbClr val="000000"/>
                </a:solidFill>
              </a:rPr>
              <a:t>L</a:t>
            </a:r>
            <a:r>
              <a:rPr lang="en-US" dirty="0" err="1" smtClean="0">
                <a:solidFill>
                  <a:srgbClr val="000000"/>
                </a:solidFill>
              </a:rPr>
              <a:t>•E</a:t>
            </a:r>
            <a:r>
              <a:rPr lang="en-US" baseline="-25000" dirty="0" err="1" smtClean="0">
                <a:solidFill>
                  <a:srgbClr val="000000"/>
                </a:solidFill>
              </a:rPr>
              <a:t>R</a:t>
            </a:r>
            <a:r>
              <a:rPr lang="en-US" dirty="0" err="1" smtClean="0">
                <a:solidFill>
                  <a:srgbClr val="000000"/>
                </a:solidFill>
              </a:rPr>
              <a:t>•e</a:t>
            </a:r>
            <a:r>
              <a:rPr lang="en-US" baseline="30000" dirty="0" err="1" smtClean="0">
                <a:solidFill>
                  <a:srgbClr val="000000"/>
                </a:solidFill>
              </a:rPr>
              <a:t>y</a:t>
            </a:r>
            <a:r>
              <a:rPr lang="en-US" baseline="30000" dirty="0" smtClean="0">
                <a:solidFill>
                  <a:srgbClr val="000000"/>
                </a:solidFill>
              </a:rPr>
              <a:t> </a:t>
            </a:r>
            <a:endParaRPr lang="en-US" baseline="300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</a:rPr>
              <a:t>Clusters </a:t>
            </a:r>
            <a:r>
              <a:rPr lang="en-US" dirty="0">
                <a:solidFill>
                  <a:srgbClr val="000000"/>
                </a:solidFill>
              </a:rPr>
              <a:t>– sum </a:t>
            </a:r>
            <a:r>
              <a:rPr lang="en-US" dirty="0" err="1" smtClean="0">
                <a:solidFill>
                  <a:srgbClr val="000000"/>
                </a:solidFill>
              </a:rPr>
              <a:t>E</a:t>
            </a:r>
            <a:r>
              <a:rPr lang="en-US" baseline="-25000" dirty="0" err="1" smtClean="0">
                <a:solidFill>
                  <a:srgbClr val="000000"/>
                </a:solidFill>
              </a:rPr>
              <a:t>dep</a:t>
            </a:r>
            <a:r>
              <a:rPr lang="en-US" dirty="0" err="1" smtClean="0">
                <a:solidFill>
                  <a:srgbClr val="000000"/>
                </a:solidFill>
              </a:rPr>
              <a:t>’s</a:t>
            </a:r>
            <a:endParaRPr lang="en-US" sz="2400" baseline="-25000" dirty="0" smtClean="0">
              <a:solidFill>
                <a:srgbClr val="000000"/>
              </a:solidFill>
              <a:latin typeface="Arial"/>
            </a:endParaRPr>
          </a:p>
          <a:p>
            <a:pPr lvl="1"/>
            <a:endParaRPr sz="2400" baseline="-25000"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456840" y="4045205"/>
            <a:ext cx="61863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dirty="0">
                <a:solidFill>
                  <a:srgbClr val="000000"/>
                </a:solidFill>
              </a:rPr>
              <a:t> Position (</a:t>
            </a:r>
            <a:r>
              <a:rPr lang="en-US" dirty="0" err="1">
                <a:solidFill>
                  <a:srgbClr val="000000"/>
                </a:solidFill>
              </a:rPr>
              <a:t>y</a:t>
            </a:r>
            <a:r>
              <a:rPr lang="en-US" baseline="-25000" dirty="0" err="1">
                <a:solidFill>
                  <a:srgbClr val="000000"/>
                </a:solidFill>
              </a:rPr>
              <a:t>hit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US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Use T</a:t>
            </a:r>
            <a:r>
              <a:rPr lang="en-US" baseline="-25000" dirty="0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-T</a:t>
            </a:r>
            <a:r>
              <a:rPr lang="en-US" baseline="-25000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to get </a:t>
            </a:r>
            <a:r>
              <a:rPr lang="en-US" dirty="0" err="1">
                <a:solidFill>
                  <a:srgbClr val="000000"/>
                </a:solidFill>
              </a:rPr>
              <a:t>y</a:t>
            </a:r>
            <a:r>
              <a:rPr lang="en-US" baseline="-25000" dirty="0" err="1">
                <a:solidFill>
                  <a:srgbClr val="000000"/>
                </a:solidFill>
              </a:rPr>
              <a:t>hit</a:t>
            </a:r>
            <a:r>
              <a:rPr lang="en-US" dirty="0">
                <a:solidFill>
                  <a:srgbClr val="000000"/>
                </a:solidFill>
              </a:rPr>
              <a:t> relative to paddle center.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Clusters - energy-weighted average.</a:t>
            </a:r>
            <a:endParaRPr lang="en-US" dirty="0"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dirty="0">
                <a:solidFill>
                  <a:srgbClr val="000000"/>
                </a:solidFill>
              </a:rPr>
              <a:t> Hit time (</a:t>
            </a:r>
            <a:r>
              <a:rPr lang="en-US" dirty="0" err="1">
                <a:solidFill>
                  <a:srgbClr val="000000"/>
                </a:solidFill>
              </a:rPr>
              <a:t>T</a:t>
            </a:r>
            <a:r>
              <a:rPr lang="en-US" baseline="-25000" dirty="0" err="1">
                <a:solidFill>
                  <a:srgbClr val="000000"/>
                </a:solidFill>
              </a:rPr>
              <a:t>hit</a:t>
            </a:r>
            <a:r>
              <a:rPr lang="en-US" dirty="0">
                <a:solidFill>
                  <a:srgbClr val="000000"/>
                </a:solidFill>
              </a:rPr>
              <a:t>)</a:t>
            </a:r>
            <a:endParaRPr lang="en-US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Average T</a:t>
            </a:r>
            <a:r>
              <a:rPr lang="en-US" baseline="-25000" dirty="0">
                <a:solidFill>
                  <a:srgbClr val="000000"/>
                </a:solidFill>
              </a:rPr>
              <a:t>L</a:t>
            </a:r>
            <a:r>
              <a:rPr lang="en-US" dirty="0">
                <a:solidFill>
                  <a:srgbClr val="000000"/>
                </a:solidFill>
              </a:rPr>
              <a:t>, T</a:t>
            </a:r>
            <a:r>
              <a:rPr lang="en-US" baseline="-25000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Clusters - energy-weighted average vs. earliest hit.</a:t>
            </a:r>
          </a:p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04" y="1075273"/>
            <a:ext cx="3772316" cy="26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4002"/>
          </a:xfrm>
        </p:spPr>
        <p:txBody>
          <a:bodyPr/>
          <a:lstStyle/>
          <a:p>
            <a:r>
              <a:rPr lang="en-US" sz="4000" dirty="0" smtClean="0"/>
              <a:t>Code Validation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646907" y="6476312"/>
            <a:ext cx="693512" cy="1981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page 5</a:t>
            </a:r>
          </a:p>
        </p:txBody>
      </p:sp>
      <p:sp>
        <p:nvSpPr>
          <p:cNvPr id="6" name="CustomShape 3"/>
          <p:cNvSpPr/>
          <p:nvPr/>
        </p:nvSpPr>
        <p:spPr>
          <a:xfrm>
            <a:off x="294778" y="892971"/>
            <a:ext cx="8751024" cy="5309045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300"/>
              </a:spcAft>
              <a:buFont typeface="Wingdings" charset="2"/>
              <a:buChar char="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Simulation is primary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testing tool of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TOF reconstruction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code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>
              <a:lnSpc>
                <a:spcPct val="100000"/>
              </a:lnSpc>
              <a:spcAft>
                <a:spcPts val="300"/>
              </a:spcAft>
              <a:buFont typeface="Wingdings" charset="2"/>
              <a:buChar char=""/>
            </a:pPr>
            <a:r>
              <a:rPr lang="en-US" sz="2000" dirty="0">
                <a:solidFill>
                  <a:srgbClr val="000000"/>
                </a:solidFill>
              </a:rPr>
              <a:t>CLAS12 Simulation </a:t>
            </a:r>
            <a:r>
              <a:rPr lang="en-US" sz="2000" dirty="0" smtClean="0">
                <a:solidFill>
                  <a:srgbClr val="000000"/>
                </a:solidFill>
              </a:rPr>
              <a:t>– </a:t>
            </a:r>
            <a:r>
              <a:rPr lang="en-US" sz="2000" i="1" dirty="0" err="1" smtClean="0">
                <a:solidFill>
                  <a:srgbClr val="000000"/>
                </a:solidFill>
              </a:rPr>
              <a:t>gemc</a:t>
            </a:r>
            <a:endParaRPr lang="en-US" sz="2000" dirty="0"/>
          </a:p>
          <a:p>
            <a:pPr>
              <a:lnSpc>
                <a:spcPct val="100000"/>
              </a:lnSpc>
              <a:spcAft>
                <a:spcPts val="300"/>
              </a:spcAft>
              <a:buFont typeface="Wingdings" charset="2"/>
              <a:buChar char=""/>
            </a:pPr>
            <a:r>
              <a:rPr lang="en-US" sz="2000" dirty="0" smtClean="0">
                <a:solidFill>
                  <a:srgbClr val="000000"/>
                </a:solidFill>
              </a:rPr>
              <a:t>Simulations </a:t>
            </a:r>
            <a:r>
              <a:rPr lang="en-US" sz="2000" dirty="0">
                <a:solidFill>
                  <a:srgbClr val="000000"/>
                </a:solidFill>
              </a:rPr>
              <a:t>done on Richmond cluster </a:t>
            </a:r>
            <a:r>
              <a:rPr lang="en-US" sz="2000" dirty="0" smtClean="0">
                <a:solidFill>
                  <a:srgbClr val="000000"/>
                </a:solidFill>
              </a:rPr>
              <a:t>and </a:t>
            </a:r>
            <a:r>
              <a:rPr lang="en-US" sz="2000" dirty="0">
                <a:solidFill>
                  <a:srgbClr val="000000"/>
                </a:solidFill>
              </a:rPr>
              <a:t>copied to </a:t>
            </a:r>
            <a:r>
              <a:rPr lang="en-US" sz="2000" dirty="0" err="1" smtClean="0">
                <a:solidFill>
                  <a:srgbClr val="000000"/>
                </a:solidFill>
              </a:rPr>
              <a:t>JLab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74295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</a:rPr>
              <a:t>Accessible</a:t>
            </a:r>
            <a:r>
              <a:rPr lang="en-US" sz="2000" dirty="0">
                <a:solidFill>
                  <a:srgbClr val="000000"/>
                </a:solidFill>
              </a:rPr>
              <a:t>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well-documented, </a:t>
            </a:r>
            <a:r>
              <a:rPr lang="en-US" sz="2000" dirty="0" smtClean="0">
                <a:solidFill>
                  <a:srgbClr val="000000"/>
                </a:solidFill>
              </a:rPr>
              <a:t>bug </a:t>
            </a:r>
            <a:r>
              <a:rPr lang="en-US" sz="2000" dirty="0">
                <a:solidFill>
                  <a:srgbClr val="000000"/>
                </a:solidFill>
              </a:rPr>
              <a:t>reporting, </a:t>
            </a:r>
            <a:r>
              <a:rPr lang="en-US" sz="2000" dirty="0" smtClean="0">
                <a:solidFill>
                  <a:srgbClr val="000000"/>
                </a:solidFill>
              </a:rPr>
              <a:t>website.</a:t>
            </a:r>
            <a:endParaRPr lang="en-US" sz="2000" dirty="0"/>
          </a:p>
          <a:p>
            <a:pPr marL="74295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rgbClr val="000000"/>
                </a:solidFill>
              </a:rPr>
              <a:t>JLab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staff member (M. </a:t>
            </a:r>
            <a:r>
              <a:rPr lang="en-US" sz="2000" dirty="0" err="1">
                <a:solidFill>
                  <a:srgbClr val="000000"/>
                </a:solidFill>
              </a:rPr>
              <a:t>Ungaro</a:t>
            </a:r>
            <a:r>
              <a:rPr lang="en-US" sz="2000" dirty="0" smtClean="0">
                <a:solidFill>
                  <a:srgbClr val="000000"/>
                </a:solidFill>
              </a:rPr>
              <a:t>).</a:t>
            </a:r>
            <a:endParaRPr lang="en-US" sz="2000" dirty="0" smtClean="0"/>
          </a:p>
          <a:p>
            <a:pPr>
              <a:spcAft>
                <a:spcPts val="300"/>
              </a:spcAft>
              <a:buFont typeface="Wingdings" charset="2"/>
              <a:buChar char=""/>
            </a:pPr>
            <a:r>
              <a:rPr lang="en-US" sz="2000" dirty="0">
                <a:solidFill>
                  <a:srgbClr val="000000"/>
                </a:solidFill>
              </a:rPr>
              <a:t>Event </a:t>
            </a:r>
            <a:r>
              <a:rPr lang="en-US" sz="2000" dirty="0" smtClean="0">
                <a:solidFill>
                  <a:srgbClr val="000000"/>
                </a:solidFill>
              </a:rPr>
              <a:t>generation</a:t>
            </a:r>
            <a:endParaRPr sz="2000" dirty="0"/>
          </a:p>
          <a:p>
            <a:pPr marL="74295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000000"/>
                </a:solidFill>
                <a:latin typeface="Arial"/>
                <a:ea typeface="DejaVu Sans"/>
              </a:rPr>
              <a:t>d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DejaVu Sans"/>
              </a:rPr>
              <a:t>isgen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proton DIS</a:t>
            </a:r>
            <a:endParaRPr lang="en-US" sz="2000" dirty="0"/>
          </a:p>
          <a:p>
            <a:pPr marL="1200150" lvl="2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ange of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final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states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and momenta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 marL="1200150" lvl="2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Local</a:t>
            </a:r>
            <a:endParaRPr lang="en-US" sz="2000" dirty="0"/>
          </a:p>
          <a:p>
            <a:pPr marL="742950" lvl="1" indent="-28575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QUEEG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–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DejaVu Sans"/>
              </a:rPr>
              <a:t>quasielastic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 scattering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                                from deuterium</a:t>
            </a:r>
            <a:endParaRPr lang="en-US" sz="2000" dirty="0"/>
          </a:p>
          <a:p>
            <a:pPr marL="1200150" lvl="2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L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ocal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, under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DejaVu Sans"/>
              </a:rPr>
              <a:t>svn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2000" dirty="0"/>
          </a:p>
          <a:p>
            <a:pPr marL="1200150" lvl="2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  <a:hlinkClick r:id="rId2"/>
              </a:rPr>
              <a:t>CLAS-NOTE 2014-008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n-US" sz="2000" dirty="0"/>
          </a:p>
          <a:p>
            <a:pPr marL="800100" lvl="1" indent="-342900"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Pythia (more in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DejaVu Sans"/>
              </a:rPr>
              <a:t>V.Ziegler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 talk)</a:t>
            </a:r>
          </a:p>
          <a:p>
            <a:pPr marL="1200150" lvl="2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Pythia6 - now in use.</a:t>
            </a:r>
          </a:p>
          <a:p>
            <a:pPr marL="1200150" lvl="2" indent="-285750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/>
                <a:ea typeface="DejaVu Sans"/>
              </a:rPr>
              <a:t>Pythia8 - no </a:t>
            </a:r>
            <a:r>
              <a:rPr lang="en-US" sz="2000" dirty="0" err="1" smtClean="0">
                <a:solidFill>
                  <a:srgbClr val="000000"/>
                </a:solidFill>
                <a:latin typeface="Arial"/>
                <a:ea typeface="DejaVu Sans"/>
              </a:rPr>
              <a:t>electroproduction</a:t>
            </a:r>
            <a:endParaRPr lang="en-US" sz="2000" dirty="0" smtClean="0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5675243" y="2452155"/>
            <a:ext cx="3370559" cy="332247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820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72" y="3295041"/>
            <a:ext cx="3178010" cy="3024235"/>
          </a:xfrm>
          <a:prstGeom prst="rect">
            <a:avLst/>
          </a:prstGeom>
        </p:spPr>
      </p:pic>
      <p:cxnSp>
        <p:nvCxnSpPr>
          <p:cNvPr id="19" name="Curved Connector 18"/>
          <p:cNvCxnSpPr/>
          <p:nvPr/>
        </p:nvCxnSpPr>
        <p:spPr>
          <a:xfrm>
            <a:off x="1061156" y="2570339"/>
            <a:ext cx="1148643" cy="916420"/>
          </a:xfrm>
          <a:prstGeom prst="curvedConnector3">
            <a:avLst>
              <a:gd name="adj1" fmla="val 100123"/>
            </a:avLst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986" y="916281"/>
            <a:ext cx="3494796" cy="2200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" y="0"/>
            <a:ext cx="9099550" cy="793640"/>
          </a:xfrm>
        </p:spPr>
        <p:txBody>
          <a:bodyPr>
            <a:normAutofit/>
          </a:bodyPr>
          <a:lstStyle/>
          <a:p>
            <a:r>
              <a:rPr lang="en-US" dirty="0" smtClean="0"/>
              <a:t>FTOF Standalone Reconstruction Results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646907" y="6476312"/>
            <a:ext cx="693512" cy="1981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page 6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86" y="3116708"/>
            <a:ext cx="3389397" cy="323906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8274446" y="1437625"/>
            <a:ext cx="324607" cy="34672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urved Connector 17"/>
          <p:cNvCxnSpPr/>
          <p:nvPr/>
        </p:nvCxnSpPr>
        <p:spPr>
          <a:xfrm rot="16200000" flipH="1">
            <a:off x="4060992" y="2114075"/>
            <a:ext cx="1420971" cy="940960"/>
          </a:xfrm>
          <a:prstGeom prst="curvedConnector3">
            <a:avLst>
              <a:gd name="adj1" fmla="val 1578"/>
            </a:avLst>
          </a:prstGeom>
          <a:ln w="1905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62612" y="92601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Clusters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6993663" y="1129639"/>
            <a:ext cx="1206225" cy="401706"/>
          </a:xfrm>
          <a:prstGeom prst="straightConnector1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lg" len="lg"/>
            <a:tailEnd type="triangle" w="lg" len="lg"/>
          </a:ln>
          <a:effectLst/>
        </p:spPr>
      </p:cxnSp>
      <p:sp>
        <p:nvSpPr>
          <p:cNvPr id="9" name="CustomShape 2"/>
          <p:cNvSpPr/>
          <p:nvPr/>
        </p:nvSpPr>
        <p:spPr>
          <a:xfrm>
            <a:off x="99948" y="882360"/>
            <a:ext cx="5254920" cy="2465229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Validated in stress tests.</a:t>
            </a:r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Time difference with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DejaVu Sans"/>
              </a:rPr>
              <a:t>gemc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Measured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DejaVu Sans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/>
                <a:ea typeface="DejaVu Sans"/>
              </a:rPr>
              <a:t>adj</a:t>
            </a:r>
            <a:r>
              <a:rPr lang="en-US" sz="2400" baseline="-25000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dependence.</a:t>
            </a:r>
            <a:endParaRPr dirty="0"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Optimized clustering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parameters.</a:t>
            </a:r>
            <a:endParaRPr lang="en-US" dirty="0"/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 dirty="0" err="1" smtClean="0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/>
                <a:ea typeface="DejaVu Sans"/>
              </a:rPr>
              <a:t>dep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buFont typeface="Wingdings" charset="2"/>
              <a:buChar char=""/>
            </a:pPr>
            <a:r>
              <a:rPr lang="en-US" sz="2400" dirty="0" smtClean="0">
                <a:hlinkClick r:id="rId6"/>
              </a:rPr>
              <a:t>CLAS12-NOTE 2014-003.</a:t>
            </a:r>
            <a:endParaRPr sz="2400" dirty="0"/>
          </a:p>
          <a:p>
            <a:pPr>
              <a:lnSpc>
                <a:spcPct val="9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3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0598"/>
          </a:xfrm>
        </p:spPr>
        <p:txBody>
          <a:bodyPr/>
          <a:lstStyle/>
          <a:p>
            <a:r>
              <a:rPr lang="en-US" sz="4000" dirty="0" smtClean="0"/>
              <a:t>TOF Status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646907" y="6476312"/>
            <a:ext cx="693512" cy="1981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page 7</a:t>
            </a:r>
          </a:p>
        </p:txBody>
      </p:sp>
      <p:sp>
        <p:nvSpPr>
          <p:cNvPr id="9" name="CustomShape 2"/>
          <p:cNvSpPr/>
          <p:nvPr/>
        </p:nvSpPr>
        <p:spPr>
          <a:xfrm>
            <a:off x="196992" y="1002231"/>
            <a:ext cx="8451708" cy="5183396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charset="2"/>
              <a:buChar char=""/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CLAS12 generation 1 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TOF reconstruction completed</a:t>
            </a:r>
            <a:endParaRPr dirty="0"/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Standalone versions for FTOF and CTOF.</a:t>
            </a:r>
            <a:endParaRPr dirty="0"/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Working as a service in analysis chain.</a:t>
            </a:r>
            <a:endParaRPr dirty="0"/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Validated in stress test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Documentation: </a:t>
            </a:r>
            <a:r>
              <a:rPr lang="en-US" sz="2400" dirty="0" smtClean="0">
                <a:hlinkClick r:id="rId3"/>
              </a:rPr>
              <a:t>CLAS12-NOTE </a:t>
            </a:r>
            <a:r>
              <a:rPr lang="en-US" sz="2400" dirty="0">
                <a:hlinkClick r:id="rId3"/>
              </a:rPr>
              <a:t>2014-003</a:t>
            </a:r>
            <a:r>
              <a:rPr lang="en-US" sz="2400" dirty="0" smtClean="0">
                <a:hlinkClick r:id="rId3"/>
              </a:rPr>
              <a:t>.</a:t>
            </a:r>
            <a:endParaRPr sz="2400" dirty="0"/>
          </a:p>
          <a:p>
            <a:pPr>
              <a:lnSpc>
                <a:spcPct val="100000"/>
              </a:lnSpc>
              <a:spcAft>
                <a:spcPts val="600"/>
              </a:spcAft>
              <a:buFont typeface="Wingdings" charset="2"/>
              <a:buChar char="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Updated to new </a:t>
            </a:r>
            <a:r>
              <a:rPr lang="en-US" sz="2400" dirty="0" err="1" smtClean="0">
                <a:solidFill>
                  <a:srgbClr val="000000"/>
                </a:solidFill>
                <a:latin typeface="Arial"/>
                <a:ea typeface="DejaVu Sans"/>
              </a:rPr>
              <a:t>clas-io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 libraries, bank definitions.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charset="2"/>
              <a:buChar char=""/>
            </a:pP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New </a:t>
            </a:r>
            <a:r>
              <a:rPr lang="en-US" sz="2400" dirty="0">
                <a:solidFill>
                  <a:srgbClr val="000000"/>
                </a:solidFill>
                <a:latin typeface="Arial"/>
                <a:ea typeface="DejaVu Sans"/>
              </a:rPr>
              <a:t>test version for event builder development</a:t>
            </a:r>
            <a:r>
              <a:rPr lang="en-US" sz="2400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charset="2"/>
              <a:buChar char="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First version of code to match drift chamber track from hit-based tracking with FTOF hit.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charset="2"/>
              <a:buChar char="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Geometry package in use.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charset="2"/>
              <a:buChar char=""/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Streamlined code.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66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More Projects and People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0" dirty="0" smtClean="0"/>
              <a:t>Forward </a:t>
            </a:r>
            <a:r>
              <a:rPr lang="en-US" sz="2000" b="0" smtClean="0"/>
              <a:t>Tagger </a:t>
            </a:r>
            <a:r>
              <a:rPr lang="en-US" sz="2000" b="0" smtClean="0"/>
              <a:t>(</a:t>
            </a:r>
            <a:r>
              <a:rPr lang="en-US" sz="2000" b="0" smtClean="0"/>
              <a:t>FT</a:t>
            </a:r>
            <a:r>
              <a:rPr lang="en-US" sz="2000" b="0" smtClean="0"/>
              <a:t>) </a:t>
            </a:r>
            <a:endParaRPr lang="en-US" sz="2000" b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chemeClr val="tx1"/>
                </a:solidFill>
              </a:rPr>
              <a:t>Simulation and validation (</a:t>
            </a:r>
            <a:r>
              <a:rPr lang="en-US" sz="2000" b="0" dirty="0" err="1" smtClean="0">
                <a:solidFill>
                  <a:schemeClr val="tx1"/>
                </a:solidFill>
              </a:rPr>
              <a:t>gemc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dirty="0" smtClean="0">
                <a:solidFill>
                  <a:schemeClr val="tx1"/>
                </a:solidFill>
              </a:rPr>
              <a:t>Reconstruction (</a:t>
            </a:r>
            <a:r>
              <a:rPr lang="en-US" sz="2000" b="0" dirty="0" err="1" smtClean="0">
                <a:solidFill>
                  <a:schemeClr val="tx1"/>
                </a:solidFill>
              </a:rPr>
              <a:t>coatjava</a:t>
            </a:r>
            <a:r>
              <a:rPr lang="en-US" sz="2000" b="0" dirty="0" smtClean="0">
                <a:solidFill>
                  <a:schemeClr val="tx1"/>
                </a:solidFill>
              </a:rPr>
              <a:t>, </a:t>
            </a:r>
            <a:r>
              <a:rPr lang="en-US" sz="2000" b="0" dirty="0" err="1" smtClean="0">
                <a:solidFill>
                  <a:schemeClr val="tx1"/>
                </a:solidFill>
              </a:rPr>
              <a:t>evio</a:t>
            </a:r>
            <a:r>
              <a:rPr lang="en-US" sz="2000" b="0" dirty="0" smtClean="0">
                <a:solidFill>
                  <a:schemeClr val="tx1"/>
                </a:solidFill>
              </a:rPr>
              <a:t>-Root)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0" dirty="0" err="1" smtClean="0">
                <a:solidFill>
                  <a:schemeClr val="tx1"/>
                </a:solidFill>
              </a:rPr>
              <a:t>Raffaella</a:t>
            </a:r>
            <a:r>
              <a:rPr lang="en-US" sz="2000" b="0" dirty="0" smtClean="0">
                <a:solidFill>
                  <a:schemeClr val="tx1"/>
                </a:solidFill>
              </a:rPr>
              <a:t> De Vita (</a:t>
            </a:r>
            <a:r>
              <a:rPr lang="en-US" sz="2000" b="0" dirty="0" err="1" smtClean="0">
                <a:solidFill>
                  <a:schemeClr val="tx1"/>
                </a:solidFill>
              </a:rPr>
              <a:t>Genova</a:t>
            </a:r>
            <a:r>
              <a:rPr lang="en-US" sz="2000" b="0" dirty="0" smtClean="0">
                <a:solidFill>
                  <a:schemeClr val="tx1"/>
                </a:solidFill>
              </a:rPr>
              <a:t>)</a:t>
            </a:r>
            <a:endParaRPr lang="en-US" sz="2000" b="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shot 2015-02-04 21.44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6581" b="25070"/>
          <a:stretch/>
        </p:blipFill>
        <p:spPr>
          <a:xfrm>
            <a:off x="4299857" y="3976718"/>
            <a:ext cx="4615543" cy="2149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98029" y="3976718"/>
            <a:ext cx="291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Gill Sans"/>
                <a:cs typeface="Gill Sans"/>
              </a:rPr>
              <a:t>GEMC visualization of two photons from pi0 decay going through the calorimeter</a:t>
            </a:r>
            <a:endParaRPr lang="en-US" sz="1200" dirty="0">
              <a:latin typeface="Gill Sans"/>
              <a:cs typeface="Gill Sans"/>
            </a:endParaRPr>
          </a:p>
        </p:txBody>
      </p:sp>
      <p:pic>
        <p:nvPicPr>
          <p:cNvPr id="6" name="Picture 5" descr="mpi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3" y="3210756"/>
            <a:ext cx="3046538" cy="29736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2532381"/>
            <a:ext cx="51279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90"/>
                </a:solidFill>
                <a:latin typeface="Gill Sans"/>
                <a:cs typeface="Gill Sans"/>
              </a:rPr>
              <a:t>Example: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>
                <a:solidFill>
                  <a:srgbClr val="000090"/>
                </a:solidFill>
                <a:latin typeface="Gill Sans"/>
                <a:ea typeface="Lucida Grande"/>
                <a:cs typeface="Gill Sans"/>
              </a:rPr>
              <a:t>Simulation of </a:t>
            </a:r>
            <a:r>
              <a:rPr lang="en-US" sz="1600" dirty="0">
                <a:solidFill>
                  <a:srgbClr val="000090"/>
                </a:solidFill>
                <a:latin typeface="Lucida Grande"/>
                <a:ea typeface="Lucida Grande"/>
                <a:cs typeface="Lucida Grande"/>
              </a:rPr>
              <a:t>π</a:t>
            </a:r>
            <a:r>
              <a:rPr lang="en-US" sz="1600" baseline="30000" dirty="0">
                <a:solidFill>
                  <a:srgbClr val="000090"/>
                </a:solidFill>
                <a:latin typeface="Lucida Grande"/>
                <a:ea typeface="Lucida Grande"/>
                <a:cs typeface="Lucida Grande"/>
              </a:rPr>
              <a:t>0</a:t>
            </a:r>
            <a:r>
              <a:rPr lang="en-US" sz="1600" dirty="0">
                <a:solidFill>
                  <a:srgbClr val="000090"/>
                </a:solidFill>
                <a:latin typeface="Lucida Grande"/>
                <a:ea typeface="Lucida Grande"/>
                <a:cs typeface="Lucida Grande"/>
              </a:rPr>
              <a:t>→γγ </a:t>
            </a:r>
            <a:r>
              <a:rPr lang="en-US" sz="1600" dirty="0">
                <a:solidFill>
                  <a:srgbClr val="000090"/>
                </a:solidFill>
                <a:latin typeface="Gill Sans"/>
                <a:ea typeface="Lucida Grande"/>
                <a:cs typeface="Gill Sans"/>
              </a:rPr>
              <a:t>events with full FT geometry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600" dirty="0" err="1">
                <a:solidFill>
                  <a:srgbClr val="000090"/>
                </a:solidFill>
                <a:latin typeface="Lucida Grande"/>
                <a:ea typeface="Lucida Grande"/>
                <a:cs typeface="Lucida Grande"/>
              </a:rPr>
              <a:t>γγ</a:t>
            </a:r>
            <a:r>
              <a:rPr lang="en-US" sz="1600" dirty="0">
                <a:solidFill>
                  <a:srgbClr val="00009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1600" dirty="0">
                <a:solidFill>
                  <a:srgbClr val="000090"/>
                </a:solidFill>
                <a:latin typeface="Gill Sans"/>
                <a:ea typeface="Lucida Grande"/>
                <a:cs typeface="Gill Sans"/>
              </a:rPr>
              <a:t>invariant mass spectrum show clear </a:t>
            </a:r>
            <a:r>
              <a:rPr lang="en-US" sz="1600" dirty="0">
                <a:solidFill>
                  <a:srgbClr val="000090"/>
                </a:solidFill>
                <a:latin typeface="Lucida Grande"/>
                <a:ea typeface="Lucida Grande"/>
                <a:cs typeface="Lucida Grande"/>
              </a:rPr>
              <a:t>π</a:t>
            </a:r>
            <a:r>
              <a:rPr lang="en-US" sz="1600" baseline="30000" dirty="0">
                <a:solidFill>
                  <a:srgbClr val="000090"/>
                </a:solidFill>
                <a:latin typeface="Lucida Grande"/>
                <a:ea typeface="Lucida Grande"/>
                <a:cs typeface="Lucida Grande"/>
              </a:rPr>
              <a:t>0</a:t>
            </a:r>
            <a:r>
              <a:rPr lang="en-US" sz="1600" dirty="0">
                <a:solidFill>
                  <a:srgbClr val="00009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1600" dirty="0">
                <a:solidFill>
                  <a:srgbClr val="000090"/>
                </a:solidFill>
                <a:latin typeface="Gill Sans"/>
                <a:ea typeface="Lucida Grande"/>
                <a:cs typeface="Gill Sans"/>
              </a:rPr>
              <a:t>peak</a:t>
            </a:r>
          </a:p>
        </p:txBody>
      </p:sp>
      <p:pic>
        <p:nvPicPr>
          <p:cNvPr id="8" name="Picture 7" descr="ftc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90" y="985479"/>
            <a:ext cx="2739411" cy="26779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3097" y="6184386"/>
            <a:ext cx="34054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 smtClean="0">
                <a:latin typeface="Gill Sans"/>
                <a:cs typeface="Gill Sans"/>
              </a:rPr>
              <a:t>L. </a:t>
            </a:r>
            <a:r>
              <a:rPr lang="en-US" sz="1050" dirty="0" err="1" smtClean="0">
                <a:latin typeface="Gill Sans"/>
                <a:cs typeface="Gill Sans"/>
              </a:rPr>
              <a:t>Lanza</a:t>
            </a:r>
            <a:r>
              <a:rPr lang="en-US" sz="1050" dirty="0" smtClean="0">
                <a:latin typeface="Gill Sans"/>
                <a:cs typeface="Gill Sans"/>
              </a:rPr>
              <a:t> (</a:t>
            </a:r>
            <a:r>
              <a:rPr lang="en-US" sz="1050" dirty="0" err="1" smtClean="0">
                <a:latin typeface="Gill Sans"/>
                <a:cs typeface="Gill Sans"/>
              </a:rPr>
              <a:t>Universita</a:t>
            </a:r>
            <a:r>
              <a:rPr lang="en-US" sz="1050" dirty="0" smtClean="0">
                <a:latin typeface="Gill Sans"/>
                <a:cs typeface="Gill Sans"/>
              </a:rPr>
              <a:t> di Roma Tor </a:t>
            </a:r>
            <a:r>
              <a:rPr lang="en-US" sz="1050" dirty="0" err="1" smtClean="0">
                <a:latin typeface="Gill Sans"/>
                <a:cs typeface="Gill Sans"/>
              </a:rPr>
              <a:t>Vergata</a:t>
            </a:r>
            <a:r>
              <a:rPr lang="en-US" sz="1050" dirty="0" smtClean="0">
                <a:latin typeface="Gill Sans"/>
                <a:cs typeface="Gill Sans"/>
              </a:rPr>
              <a:t> and INFN-Roma2)</a:t>
            </a:r>
            <a:endParaRPr lang="en-US" sz="105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6572953" y="6428394"/>
            <a:ext cx="762863" cy="21797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page </a:t>
            </a:r>
            <a:r>
              <a:rPr lang="en-US" sz="1200" b="1" dirty="0">
                <a:solidFill>
                  <a:schemeClr val="bg1"/>
                </a:solidFill>
              </a:rPr>
              <a:t>8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412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097" y="1275029"/>
            <a:ext cx="4063712" cy="27091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" y="0"/>
            <a:ext cx="9099550" cy="7936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People and Projects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646907" y="6493592"/>
            <a:ext cx="693512" cy="19816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page 9</a:t>
            </a:r>
          </a:p>
        </p:txBody>
      </p:sp>
      <p:sp>
        <p:nvSpPr>
          <p:cNvPr id="8" name="CustomShape 2"/>
          <p:cNvSpPr/>
          <p:nvPr/>
        </p:nvSpPr>
        <p:spPr>
          <a:xfrm>
            <a:off x="217439" y="914400"/>
            <a:ext cx="8827169" cy="5321808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Use of </a:t>
            </a:r>
            <a:r>
              <a:rPr lang="en-US" dirty="0" err="1" smtClean="0">
                <a:solidFill>
                  <a:srgbClr val="000000"/>
                </a:solidFill>
                <a:latin typeface="Arial"/>
                <a:ea typeface="DejaVu Sans"/>
              </a:rPr>
              <a:t>gemc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 is widespread.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Time-of-flight </a:t>
            </a:r>
            <a:r>
              <a:rPr lang="en-US" dirty="0">
                <a:solidFill>
                  <a:srgbClr val="000000"/>
                </a:solidFill>
                <a:latin typeface="Arial"/>
                <a:ea typeface="DejaVu Sans"/>
              </a:rPr>
              <a:t>reconstruction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rgbClr val="000000"/>
                </a:solidFill>
                <a:ea typeface="DejaVu Sans"/>
              </a:rPr>
              <a:t>E.Golovach</a:t>
            </a:r>
            <a:r>
              <a:rPr lang="en-US" dirty="0" smtClean="0">
                <a:solidFill>
                  <a:srgbClr val="000000"/>
                </a:solidFill>
                <a:ea typeface="DejaVu Sans"/>
              </a:rPr>
              <a:t> (Moscow State) </a:t>
            </a:r>
            <a:endParaRPr lang="en-US" dirty="0">
              <a:solidFill>
                <a:srgbClr val="000000"/>
              </a:solidFill>
              <a:ea typeface="DejaVu Sans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rgbClr val="000000"/>
                </a:solidFill>
                <a:latin typeface="Arial"/>
                <a:ea typeface="DejaVu Sans"/>
              </a:rPr>
              <a:t>G.P.Gilfoyle</a:t>
            </a:r>
            <a:r>
              <a:rPr lang="en-US" dirty="0" smtClean="0">
                <a:solidFill>
                  <a:srgbClr val="000000"/>
                </a:solidFill>
                <a:latin typeface="Arial"/>
                <a:ea typeface="DejaVu Sans"/>
              </a:rPr>
              <a:t> (Richmond),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FT Reconstruction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rgbClr val="000000"/>
                </a:solidFill>
                <a:latin typeface="Arial"/>
              </a:rPr>
              <a:t>Raffaella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De Vita (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Genova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ced12 development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Dave Heddle (CNU)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Central Neutron Detector reconstruction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Daria </a:t>
            </a:r>
            <a:r>
              <a:rPr lang="en-US" dirty="0" err="1" smtClean="0"/>
              <a:t>Sokhan</a:t>
            </a:r>
            <a:r>
              <a:rPr lang="en-US" dirty="0" smtClean="0"/>
              <a:t> (Glasgow)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DC geometry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Jeremiah Hankins (CSUDH)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Validation suite and BST calibration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Justin Ruger (CNU)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RICH simulation and validation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Silvia Pisano (INFN)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Barrel Silicon Tracker reconstruction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Yuri </a:t>
            </a:r>
            <a:r>
              <a:rPr lang="en-US" dirty="0" err="1" smtClean="0"/>
              <a:t>Gotra</a:t>
            </a:r>
            <a:r>
              <a:rPr lang="en-US" dirty="0" smtClean="0"/>
              <a:t> (</a:t>
            </a:r>
            <a:r>
              <a:rPr lang="en-US" dirty="0" err="1" smtClean="0"/>
              <a:t>JLab</a:t>
            </a:r>
            <a:r>
              <a:rPr lang="en-US" dirty="0" smtClean="0"/>
              <a:t>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31023" y="4363263"/>
            <a:ext cx="3824905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Projects listed use </a:t>
            </a:r>
            <a:r>
              <a:rPr lang="en-US" sz="2400" dirty="0" err="1" smtClean="0">
                <a:solidFill>
                  <a:srgbClr val="0070C0"/>
                </a:solidFill>
              </a:rPr>
              <a:t>gemc</a:t>
            </a:r>
            <a:r>
              <a:rPr lang="en-US" sz="2400" dirty="0" smtClean="0">
                <a:solidFill>
                  <a:srgbClr val="0070C0"/>
                </a:solidFill>
              </a:rPr>
              <a:t> and the CLAS12 common tools: </a:t>
            </a:r>
            <a:r>
              <a:rPr lang="en-US" sz="2400" dirty="0" err="1" smtClean="0">
                <a:solidFill>
                  <a:srgbClr val="0070C0"/>
                </a:solidFill>
              </a:rPr>
              <a:t>ClaRA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coatjava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</a:rPr>
              <a:t>gemc</a:t>
            </a:r>
            <a:r>
              <a:rPr lang="en-US" sz="2400" dirty="0" smtClean="0">
                <a:solidFill>
                  <a:srgbClr val="0070C0"/>
                </a:solidFill>
              </a:rPr>
              <a:t>, ced12,…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016829" y="1586429"/>
            <a:ext cx="968828" cy="4600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9679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owerpoint Template Lehman Review June 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owerpoint Template Lehman Review June 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owerpoint Template Lehman Review June 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Powerpoint Template Lehman Review June 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Powerpoint Template Lehman Review June 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27085</TotalTime>
  <Words>1163</Words>
  <Application>Microsoft Office PowerPoint</Application>
  <PresentationFormat>On-screen Show (4:3)</PresentationFormat>
  <Paragraphs>175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1_Powerpoint Template Lehman Review June 07</vt:lpstr>
      <vt:lpstr>2_Powerpoint Template Lehman Review June 07</vt:lpstr>
      <vt:lpstr>3_Powerpoint Template Lehman Review June 07</vt:lpstr>
      <vt:lpstr>4_Powerpoint Template Lehman Review June 07</vt:lpstr>
      <vt:lpstr>5_Powerpoint Template Lehman Review June 07</vt:lpstr>
      <vt:lpstr>6_Powerpoint Template Lehman Review June 07</vt:lpstr>
      <vt:lpstr>PowerPoint Presentation</vt:lpstr>
      <vt:lpstr>Goals and Outline</vt:lpstr>
      <vt:lpstr>TOF Reconstruction</vt:lpstr>
      <vt:lpstr>TOF Reconstruction Methods</vt:lpstr>
      <vt:lpstr>Code Validation</vt:lpstr>
      <vt:lpstr>FTOF Standalone Reconstruction Results</vt:lpstr>
      <vt:lpstr>TOF Status</vt:lpstr>
      <vt:lpstr>More Projects and People</vt:lpstr>
      <vt:lpstr>People and Projects</vt:lpstr>
      <vt:lpstr>User Workflow</vt:lpstr>
      <vt:lpstr>Connection to Charge</vt:lpstr>
      <vt:lpstr>Summary and Conclusions</vt:lpstr>
      <vt:lpstr>PowerPoint Presentation</vt:lpstr>
      <vt:lpstr>A RICH for the CLAS12 Detector</vt:lpstr>
    </vt:vector>
  </TitlesOfParts>
  <Company>Jefferson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Project Review Plenary talk</dc:title>
  <dc:creator>ggilfoyl@richmond.edu</dc:creator>
  <cp:lastModifiedBy>gilfoyle</cp:lastModifiedBy>
  <cp:revision>421</cp:revision>
  <cp:lastPrinted>2015-02-05T16:33:33Z</cp:lastPrinted>
  <dcterms:created xsi:type="dcterms:W3CDTF">2012-05-15T10:35:08Z</dcterms:created>
  <dcterms:modified xsi:type="dcterms:W3CDTF">2015-02-10T16:14:31Z</dcterms:modified>
</cp:coreProperties>
</file>