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9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6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0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2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6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4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9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6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2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1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1ABC6-D51E-40E5-BB31-7036DE3326C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F840-0753-4240-9FC7-8393131A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9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664" y="1166129"/>
            <a:ext cx="2650685" cy="2655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522" y="703814"/>
            <a:ext cx="1090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Track-based alignment of SVT requires fitting many parameters: </a:t>
            </a:r>
            <a:r>
              <a:rPr lang="en-US" dirty="0" err="1" smtClean="0">
                <a:solidFill>
                  <a:prstClr val="black"/>
                </a:solidFill>
              </a:rPr>
              <a:t>N</a:t>
            </a:r>
            <a:r>
              <a:rPr lang="en-US" baseline="-25000" dirty="0" err="1" smtClean="0">
                <a:solidFill>
                  <a:prstClr val="black"/>
                </a:solidFill>
              </a:rPr>
              <a:t>sectors</a:t>
            </a:r>
            <a:r>
              <a:rPr lang="en-US" dirty="0" smtClean="0">
                <a:solidFill>
                  <a:prstClr val="black"/>
                </a:solidFill>
              </a:rPr>
              <a:t> x </a:t>
            </a:r>
            <a:r>
              <a:rPr lang="en-US" dirty="0" err="1" smtClean="0">
                <a:solidFill>
                  <a:prstClr val="black"/>
                </a:solidFill>
              </a:rPr>
              <a:t>N</a:t>
            </a:r>
            <a:r>
              <a:rPr lang="en-US" baseline="-25000" dirty="0" err="1" smtClean="0">
                <a:solidFill>
                  <a:prstClr val="black"/>
                </a:solidFill>
              </a:rPr>
              <a:t>layers</a:t>
            </a:r>
            <a:r>
              <a:rPr lang="en-US" dirty="0" smtClean="0">
                <a:solidFill>
                  <a:prstClr val="black"/>
                </a:solidFill>
              </a:rPr>
              <a:t> x </a:t>
            </a:r>
            <a:r>
              <a:rPr lang="en-US" dirty="0" err="1" smtClean="0">
                <a:solidFill>
                  <a:prstClr val="black"/>
                </a:solidFill>
              </a:rPr>
              <a:t>N</a:t>
            </a:r>
            <a:r>
              <a:rPr lang="en-US" baseline="-25000" dirty="0" err="1" smtClean="0">
                <a:solidFill>
                  <a:prstClr val="black"/>
                </a:solidFill>
              </a:rPr>
              <a:t>trans</a:t>
            </a:r>
            <a:r>
              <a:rPr lang="en-US" dirty="0" smtClean="0">
                <a:solidFill>
                  <a:prstClr val="black"/>
                </a:solidFill>
              </a:rPr>
              <a:t> x </a:t>
            </a:r>
            <a:r>
              <a:rPr lang="en-US" dirty="0" err="1" smtClean="0">
                <a:solidFill>
                  <a:prstClr val="black"/>
                </a:solidFill>
              </a:rPr>
              <a:t>N</a:t>
            </a:r>
            <a:r>
              <a:rPr lang="en-US" baseline="-25000" dirty="0" err="1" smtClean="0">
                <a:solidFill>
                  <a:prstClr val="black"/>
                </a:solidFill>
              </a:rPr>
              <a:t>rot</a:t>
            </a:r>
            <a:r>
              <a:rPr lang="en-US" baseline="-25000" dirty="0" smtClean="0">
                <a:solidFill>
                  <a:prstClr val="black"/>
                </a:solidFill>
              </a:rPr>
              <a:t> </a:t>
            </a:r>
            <a:r>
              <a:rPr lang="en-US" dirty="0" smtClean="0"/>
              <a:t>=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/>
              <a:t>66 </a:t>
            </a:r>
            <a:r>
              <a:rPr lang="en-US" dirty="0" smtClean="0">
                <a:solidFill>
                  <a:prstClr val="black"/>
                </a:solidFill>
              </a:rPr>
              <a:t>x 2 x 3 x 2 = 792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Program </a:t>
            </a:r>
            <a:r>
              <a:rPr lang="en-US" sz="1600" dirty="0" err="1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millepede</a:t>
            </a:r>
            <a:r>
              <a:rPr lang="en-US" dirty="0" smtClean="0">
                <a:solidFill>
                  <a:prstClr val="black"/>
                </a:solidFill>
              </a:rPr>
              <a:t> does linear least squares with many parameters.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Uses matrix form of least squares method and divide the elements into two classes.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Global parameters – the geometry misalignments. Same in all events.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Local – individual track fit parameters. Change event-to-event.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Calculate first partial derivatives of the fit residuals with respect to the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local (i.e. fit) parameters and global parameters (geometry misalignments).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Manipulate the linear least squares matrix to isolate the global parameters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(geometry) and invert the results to obtain the solution.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6956302" y="2273476"/>
            <a:ext cx="2899254" cy="1122051"/>
          </a:xfrm>
          <a:prstGeom prst="curvedConnector3">
            <a:avLst>
              <a:gd name="adj1" fmla="val 50000"/>
            </a:avLst>
          </a:prstGeom>
          <a:ln w="2222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761"/>
            <a:ext cx="10515600" cy="59424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Alignment of the Silicon Vertex Tracker (SVT)</a:t>
            </a:r>
            <a:endParaRPr lang="en-US" sz="3600" dirty="0"/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2511770" y="3202093"/>
            <a:ext cx="54257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Apply </a:t>
            </a:r>
            <a:r>
              <a:rPr lang="en-US" dirty="0">
                <a:solidFill>
                  <a:prstClr val="black"/>
                </a:solidFill>
              </a:rPr>
              <a:t>to a ‘simple’ example – Type 1 tracks.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Use </a:t>
            </a:r>
            <a:r>
              <a:rPr lang="en-US" dirty="0" err="1" smtClean="0">
                <a:solidFill>
                  <a:prstClr val="black"/>
                </a:solidFill>
              </a:rPr>
              <a:t>gemc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cosmics</a:t>
            </a:r>
            <a:r>
              <a:rPr lang="en-US" dirty="0">
                <a:solidFill>
                  <a:prstClr val="black"/>
                </a:solidFill>
              </a:rPr>
              <a:t> for testing and validation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Shift layers 1-2 (Region 1) by </a:t>
            </a:r>
            <a:r>
              <a:rPr lang="en-US" dirty="0" smtClean="0">
                <a:solidFill>
                  <a:prstClr val="black"/>
                </a:solidFill>
              </a:rPr>
              <a:t>2-500 </a:t>
            </a:r>
            <a:r>
              <a:rPr lang="en-US" dirty="0">
                <a:solidFill>
                  <a:prstClr val="black"/>
                </a:solidFill>
              </a:rPr>
              <a:t>microns in </a:t>
            </a:r>
            <a:r>
              <a:rPr lang="en-US" i="1" dirty="0">
                <a:solidFill>
                  <a:prstClr val="black"/>
                </a:solidFill>
              </a:rPr>
              <a:t>x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prstClr val="black"/>
                </a:solidFill>
              </a:rPr>
              <a:t>m</a:t>
            </a:r>
            <a:r>
              <a:rPr lang="en-US" dirty="0" err="1" smtClean="0">
                <a:solidFill>
                  <a:prstClr val="black"/>
                </a:solidFill>
              </a:rPr>
              <a:t>illepede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reproduces </a:t>
            </a:r>
            <a:r>
              <a:rPr lang="en-US" dirty="0" smtClean="0">
                <a:solidFill>
                  <a:prstClr val="black"/>
                </a:solidFill>
              </a:rPr>
              <a:t>all shifts.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Apply to Type-1 cosmic ray sample from SVT.</a:t>
            </a: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5.9M events collected May 11-18.</a:t>
            </a: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Fixed layer 4 in millipede fit to SVT residual.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Good agreement between millipede </a:t>
            </a:r>
            <a:r>
              <a:rPr lang="en-US" dirty="0" err="1" smtClean="0">
                <a:solidFill>
                  <a:prstClr val="black"/>
                </a:solidFill>
              </a:rPr>
              <a:t>mis</a:t>
            </a:r>
            <a:r>
              <a:rPr lang="en-US" dirty="0" smtClean="0">
                <a:solidFill>
                  <a:prstClr val="black"/>
                </a:solidFill>
              </a:rPr>
              <a:t>-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     alignment and residuals.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Fit residual and resolution improve.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Analysis chain for full set of events complete.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First millipede fits obtained.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Testing on Type 1 events now.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877" y="3011123"/>
            <a:ext cx="2215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1 tracks – sensors are horizontal.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3" y="3395527"/>
            <a:ext cx="2375980" cy="3343971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H="1">
            <a:off x="1793983" y="5599134"/>
            <a:ext cx="1450258" cy="150312"/>
          </a:xfrm>
          <a:prstGeom prst="straightConnector1">
            <a:avLst/>
          </a:prstGeom>
          <a:ln w="2222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63" y="3894837"/>
            <a:ext cx="3023743" cy="2878021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V="1">
            <a:off x="6688899" y="5855919"/>
            <a:ext cx="2550765" cy="43840"/>
          </a:xfrm>
          <a:prstGeom prst="straightConnector1">
            <a:avLst/>
          </a:prstGeom>
          <a:ln w="2222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5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31" y="559800"/>
            <a:ext cx="7466440" cy="19064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966" y="133793"/>
            <a:ext cx="1159050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Ideal Geometry Validated – less than 3</a:t>
            </a:r>
            <a:r>
              <a:rPr lang="en-US" sz="2400" dirty="0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sz="2400" dirty="0" smtClean="0">
                <a:solidFill>
                  <a:prstClr val="black"/>
                </a:solidFill>
              </a:rPr>
              <a:t>m difference between engineering drawings and ideal geometry.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Geometry package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Common Java utility for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gemc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reconstruction.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Full inventory of material </a:t>
            </a:r>
            <a:endParaRPr lang="en-US" sz="2400" dirty="0" smtClean="0"/>
          </a:p>
          <a:p>
            <a:pPr lvl="1"/>
            <a:r>
              <a:rPr lang="en-US" sz="2400" dirty="0" smtClean="0"/>
              <a:t>     in SVT plus survey data.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CLAS-NOTE 2017-008.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Contributors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prstClr val="black"/>
                </a:solidFill>
              </a:rPr>
              <a:t>Sereres</a:t>
            </a:r>
            <a:r>
              <a:rPr lang="en-US" sz="2400" dirty="0" smtClean="0">
                <a:solidFill>
                  <a:prstClr val="black"/>
                </a:solidFill>
              </a:rPr>
              <a:t> Johnston – ANL postdoc, see summary below.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Charles Platt – University of Surrey masters student.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Type-2 Events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Include non-horizontal modules.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Type-2 code written and tested first with type-1 events.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Using gemc.4a.2.0/coatjava.7.5.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For ideal geometry, misalignments &lt; 5 </a:t>
            </a:r>
            <a:r>
              <a:rPr lang="en-US" sz="2400" dirty="0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sz="2400" dirty="0" smtClean="0">
                <a:solidFill>
                  <a:prstClr val="black"/>
                </a:solidFill>
              </a:rPr>
              <a:t>m as expected.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Testing with full-fledged type-2 events reveals some</a:t>
            </a: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 issues with </a:t>
            </a:r>
            <a:r>
              <a:rPr lang="en-US" sz="2400" smtClean="0">
                <a:solidFill>
                  <a:prstClr val="black"/>
                </a:solidFill>
              </a:rPr>
              <a:t>the </a:t>
            </a:r>
            <a:r>
              <a:rPr lang="en-US" sz="2400" smtClean="0">
                <a:solidFill>
                  <a:prstClr val="black"/>
                </a:solidFill>
              </a:rPr>
              <a:t>reconstruction - under </a:t>
            </a:r>
            <a:r>
              <a:rPr lang="en-US" sz="2400" dirty="0" smtClean="0">
                <a:solidFill>
                  <a:prstClr val="black"/>
                </a:solidFill>
              </a:rPr>
              <a:t>investigation.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51" y="2509803"/>
            <a:ext cx="3276316" cy="4348197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7898130" y="5269230"/>
            <a:ext cx="2057400" cy="548640"/>
          </a:xfrm>
          <a:prstGeom prst="straightConnector1">
            <a:avLst/>
          </a:prstGeom>
          <a:ln w="38100">
            <a:solidFill>
              <a:schemeClr val="tx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020457" y="2032001"/>
            <a:ext cx="989162" cy="595085"/>
          </a:xfrm>
          <a:prstGeom prst="straightConnector1">
            <a:avLst/>
          </a:prstGeom>
          <a:ln w="38100">
            <a:solidFill>
              <a:schemeClr val="tx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91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347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Courier New</vt:lpstr>
      <vt:lpstr>Symbol</vt:lpstr>
      <vt:lpstr>Wingdings</vt:lpstr>
      <vt:lpstr>Office Theme</vt:lpstr>
      <vt:lpstr>Alignment of the Silicon Vertex Tracker (SVT)</vt:lpstr>
      <vt:lpstr>PowerPoint Presentation</vt:lpstr>
    </vt:vector>
  </TitlesOfParts>
  <Company>University of Richmond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of the Silicon Vertex Tracker (SVT)</dc:title>
  <dc:creator>gilfoyle</dc:creator>
  <cp:lastModifiedBy>Gilfoyle, Jerry</cp:lastModifiedBy>
  <cp:revision>85</cp:revision>
  <dcterms:created xsi:type="dcterms:W3CDTF">2015-10-15T18:44:53Z</dcterms:created>
  <dcterms:modified xsi:type="dcterms:W3CDTF">2017-09-23T20:23:53Z</dcterms:modified>
</cp:coreProperties>
</file>