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5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7" r:id="rId2"/>
    <p:sldMasterId id="2147483673" r:id="rId3"/>
    <p:sldMasterId id="2147483677" r:id="rId4"/>
    <p:sldMasterId id="2147483689" r:id="rId5"/>
    <p:sldMasterId id="2147483699" r:id="rId6"/>
  </p:sldMasterIdLst>
  <p:notesMasterIdLst>
    <p:notesMasterId r:id="rId20"/>
  </p:notesMasterIdLst>
  <p:sldIdLst>
    <p:sldId id="256" r:id="rId7"/>
    <p:sldId id="257" r:id="rId8"/>
    <p:sldId id="264" r:id="rId9"/>
    <p:sldId id="266" r:id="rId10"/>
    <p:sldId id="325" r:id="rId11"/>
    <p:sldId id="324" r:id="rId12"/>
    <p:sldId id="342" r:id="rId13"/>
    <p:sldId id="320" r:id="rId14"/>
    <p:sldId id="335" r:id="rId15"/>
    <p:sldId id="336" r:id="rId16"/>
    <p:sldId id="343" r:id="rId17"/>
    <p:sldId id="344" r:id="rId18"/>
    <p:sldId id="345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EE0D"/>
    <a:srgbClr val="20A4C6"/>
    <a:srgbClr val="6EA2FF"/>
    <a:srgbClr val="B3C48E"/>
    <a:srgbClr val="000099"/>
    <a:srgbClr val="FF5050"/>
    <a:srgbClr val="00006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91" autoAdjust="0"/>
    <p:restoredTop sz="95604" autoAdjust="0"/>
  </p:normalViewPr>
  <p:slideViewPr>
    <p:cSldViewPr snapToGrid="0" snapToObjects="1">
      <p:cViewPr varScale="1">
        <p:scale>
          <a:sx n="87" d="100"/>
          <a:sy n="87" d="100"/>
        </p:scale>
        <p:origin x="-13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E4E5F0-3EF7-8645-8C1B-E0D18DA59802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308AED-A6EE-094E-8F06-84B2773E3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035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642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Reconstruction of detector sub-system using GEMC simulated data.  The detectors for which reconstruction is either done or ongoing are highlighted and I will now talk about the status of the reconstruction.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08AED-A6EE-094E-8F06-84B2773E32F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1820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A66D6-AED0-5848-80B9-92B4CCE63E7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5336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08AED-A6EE-094E-8F06-84B2773E32F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4920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F780BD-85CB-F14D-8FD6-69EBB2CC995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0806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08AED-A6EE-094E-8F06-84B2773E32F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4920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conditional probability P(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E|Ai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that a particle of a given type Ai causes a detector response E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08AED-A6EE-094E-8F06-84B2773E32F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065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conditional probability P(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E|Ai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that a particle of a given type Ai causes a detector response E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08AED-A6EE-094E-8F06-84B2773E32F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06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383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1928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0673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1761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E0B31A-D187-954E-9A97-717B62E34CDC}" type="datetimeFigureOut">
              <a:rPr lang="en-US" smtClean="0">
                <a:solidFill>
                  <a:prstClr val="black"/>
                </a:solidFill>
                <a:latin typeface="Arial"/>
              </a:rPr>
              <a:pPr/>
              <a:t>11/6/2014</a:t>
            </a:fld>
            <a:endParaRPr 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4983A0-3356-CD46-B8A7-4267710773D0}" type="slidenum">
              <a:rPr lang="en-US" smtClean="0">
                <a:solidFill>
                  <a:prstClr val="black"/>
                </a:solidFill>
                <a:latin typeface="Arial"/>
              </a:rPr>
              <a:pPr/>
              <a:t>‹#›</a:t>
            </a:fld>
            <a:endParaRPr lang="en-US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380423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>
                <a:solidFill>
                  <a:schemeClr val="lt1"/>
                </a:solidFill>
              </a:defRPr>
            </a:lvl1pPr>
            <a:lvl2pPr rtl="0">
              <a:defRPr>
                <a:solidFill>
                  <a:schemeClr val="lt1"/>
                </a:solidFill>
              </a:defRPr>
            </a:lvl2pPr>
            <a:lvl3pPr rtl="0">
              <a:defRPr>
                <a:solidFill>
                  <a:schemeClr val="lt1"/>
                </a:solidFill>
              </a:defRPr>
            </a:lvl3pPr>
            <a:lvl4pPr rtl="0">
              <a:defRPr>
                <a:solidFill>
                  <a:schemeClr val="lt1"/>
                </a:solidFill>
              </a:defRPr>
            </a:lvl4pPr>
            <a:lvl5pPr rtl="0">
              <a:defRPr>
                <a:solidFill>
                  <a:schemeClr val="lt1"/>
                </a:solidFill>
              </a:defRPr>
            </a:lvl5pPr>
            <a:lvl6pPr rtl="0">
              <a:defRPr>
                <a:solidFill>
                  <a:schemeClr val="lt1"/>
                </a:solidFill>
              </a:defRPr>
            </a:lvl6pPr>
            <a:lvl7pPr rtl="0">
              <a:defRPr>
                <a:solidFill>
                  <a:schemeClr val="lt1"/>
                </a:solidFill>
              </a:defRPr>
            </a:lvl7pPr>
            <a:lvl8pPr rtl="0">
              <a:defRPr>
                <a:solidFill>
                  <a:schemeClr val="lt1"/>
                </a:solidFill>
              </a:defRPr>
            </a:lvl8pPr>
            <a:lvl9pPr rtl="0"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947332"/>
            <a:ext cx="8229600" cy="4620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000166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608A73-4CB3-2348-8D0F-B06FF370F4B5}" type="datetime1">
              <a:rPr lang="en-US" smtClean="0">
                <a:solidFill>
                  <a:prstClr val="black"/>
                </a:solidFill>
                <a:latin typeface="Arial"/>
              </a:rPr>
              <a:pPr/>
              <a:t>11/6/2014</a:t>
            </a:fld>
            <a:endParaRPr 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179C7D-C549-4D7F-86B8-501D71EB0765}" type="slidenum">
              <a:rPr lang="en-US" smtClean="0">
                <a:solidFill>
                  <a:prstClr val="black"/>
                </a:solidFill>
                <a:latin typeface="Arial"/>
              </a:rPr>
              <a:pPr/>
              <a:t>‹#›</a:t>
            </a:fld>
            <a:endParaRPr lang="en-US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193838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E7709A-BBC8-D947-9FD2-C1DA9A05432F}" type="datetimeFigureOut">
              <a:rPr lang="en-US" smtClean="0">
                <a:solidFill>
                  <a:prstClr val="black"/>
                </a:solidFill>
                <a:latin typeface="Arial"/>
              </a:rPr>
              <a:pPr/>
              <a:t>11/6/2014</a:t>
            </a:fld>
            <a:endParaRPr 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0BCADA-05C1-FA41-955C-1AE439BD0DB5}" type="slidenum">
              <a:rPr lang="en-US" smtClean="0">
                <a:solidFill>
                  <a:prstClr val="black"/>
                </a:solidFill>
                <a:latin typeface="Arial"/>
              </a:rPr>
              <a:pPr/>
              <a:t>‹#›</a:t>
            </a:fld>
            <a:endParaRPr lang="en-US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846927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re et 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sz="quarter"/>
          </p:nvPr>
        </p:nvSpPr>
        <p:spPr>
          <a:xfrm>
            <a:off x="685800" y="76200"/>
            <a:ext cx="7772400" cy="762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85800" y="1066800"/>
            <a:ext cx="3810000" cy="25146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48200" y="1066800"/>
            <a:ext cx="3810000" cy="25146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685800" y="3733800"/>
            <a:ext cx="3810000" cy="25146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8200" y="3733800"/>
            <a:ext cx="3810000" cy="25146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52929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87975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AFAB11-C1DC-9C44-84BF-88A498B15846}" type="datetime1">
              <a:rPr lang="en-US" smtClean="0">
                <a:solidFill>
                  <a:prstClr val="black"/>
                </a:solidFill>
              </a:rPr>
              <a:pPr/>
              <a:t>11/6/2014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179C7D-C549-4D7F-86B8-501D71EB076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16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519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166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E0B31A-D187-954E-9A97-717B62E34CDC}" type="datetimeFigureOut">
              <a:rPr lang="en-US" smtClean="0">
                <a:solidFill>
                  <a:prstClr val="black"/>
                </a:solidFill>
                <a:latin typeface="Arial"/>
              </a:rPr>
              <a:pPr/>
              <a:t>11/6/2014</a:t>
            </a:fld>
            <a:endParaRPr 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4983A0-3356-CD46-B8A7-4267710773D0}" type="slidenum">
              <a:rPr lang="en-US" smtClean="0">
                <a:solidFill>
                  <a:prstClr val="black"/>
                </a:solidFill>
                <a:latin typeface="Arial"/>
              </a:rPr>
              <a:pPr/>
              <a:t>‹#›</a:t>
            </a:fld>
            <a:endParaRPr lang="en-US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7181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>
                <a:solidFill>
                  <a:schemeClr val="lt1"/>
                </a:solidFill>
              </a:defRPr>
            </a:lvl1pPr>
            <a:lvl2pPr rtl="0">
              <a:defRPr>
                <a:solidFill>
                  <a:schemeClr val="lt1"/>
                </a:solidFill>
              </a:defRPr>
            </a:lvl2pPr>
            <a:lvl3pPr rtl="0">
              <a:defRPr>
                <a:solidFill>
                  <a:schemeClr val="lt1"/>
                </a:solidFill>
              </a:defRPr>
            </a:lvl3pPr>
            <a:lvl4pPr rtl="0">
              <a:defRPr>
                <a:solidFill>
                  <a:schemeClr val="lt1"/>
                </a:solidFill>
              </a:defRPr>
            </a:lvl4pPr>
            <a:lvl5pPr rtl="0">
              <a:defRPr>
                <a:solidFill>
                  <a:schemeClr val="lt1"/>
                </a:solidFill>
              </a:defRPr>
            </a:lvl5pPr>
            <a:lvl6pPr rtl="0">
              <a:defRPr>
                <a:solidFill>
                  <a:schemeClr val="lt1"/>
                </a:solidFill>
              </a:defRPr>
            </a:lvl6pPr>
            <a:lvl7pPr rtl="0">
              <a:defRPr>
                <a:solidFill>
                  <a:schemeClr val="lt1"/>
                </a:solidFill>
              </a:defRPr>
            </a:lvl7pPr>
            <a:lvl8pPr rtl="0">
              <a:defRPr>
                <a:solidFill>
                  <a:schemeClr val="lt1"/>
                </a:solidFill>
              </a:defRPr>
            </a:lvl8pPr>
            <a:lvl9pPr rtl="0"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947332"/>
            <a:ext cx="8229600" cy="4620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82083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608A73-4CB3-2348-8D0F-B06FF370F4B5}" type="datetime1">
              <a:rPr lang="en-US" smtClean="0">
                <a:solidFill>
                  <a:prstClr val="black"/>
                </a:solidFill>
                <a:latin typeface="Arial"/>
              </a:rPr>
              <a:pPr/>
              <a:t>11/6/2014</a:t>
            </a:fld>
            <a:endParaRPr 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179C7D-C549-4D7F-86B8-501D71EB0765}" type="slidenum">
              <a:rPr lang="en-US" smtClean="0">
                <a:solidFill>
                  <a:prstClr val="black"/>
                </a:solidFill>
                <a:latin typeface="Arial"/>
              </a:rPr>
              <a:pPr/>
              <a:t>‹#›</a:t>
            </a:fld>
            <a:endParaRPr lang="en-US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9203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E7709A-BBC8-D947-9FD2-C1DA9A05432F}" type="datetimeFigureOut">
              <a:rPr lang="en-US" smtClean="0">
                <a:solidFill>
                  <a:prstClr val="black"/>
                </a:solidFill>
                <a:latin typeface="Arial"/>
              </a:rPr>
              <a:pPr/>
              <a:t>11/6/2014</a:t>
            </a:fld>
            <a:endParaRPr 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0BCADA-05C1-FA41-955C-1AE439BD0DB5}" type="slidenum">
              <a:rPr lang="en-US" smtClean="0">
                <a:solidFill>
                  <a:prstClr val="black"/>
                </a:solidFill>
                <a:latin typeface="Arial"/>
              </a:rPr>
              <a:pPr/>
              <a:t>‹#›</a:t>
            </a:fld>
            <a:endParaRPr lang="en-US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29786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re et 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sz="quarter"/>
          </p:nvPr>
        </p:nvSpPr>
        <p:spPr>
          <a:xfrm>
            <a:off x="685800" y="76200"/>
            <a:ext cx="7772400" cy="762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85800" y="1066800"/>
            <a:ext cx="3810000" cy="25146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48200" y="1066800"/>
            <a:ext cx="3810000" cy="25146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685800" y="3733800"/>
            <a:ext cx="3810000" cy="25146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8200" y="3733800"/>
            <a:ext cx="3810000" cy="25146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1020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theme" Target="../theme/theme2.xml"/><Relationship Id="rId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theme" Target="../theme/theme3.xml"/><Relationship Id="rId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theme" Target="../theme/theme4.xml"/><Relationship Id="rId4" Type="http://schemas.openxmlformats.org/officeDocument/2006/relationships/image" Target="../media/image3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6.xml"/><Relationship Id="rId9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1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14.xml"/><Relationship Id="rId9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838200"/>
            <a:ext cx="8686800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  <a:p>
            <a:pPr lvl="4"/>
            <a:endParaRPr lang="en-US" smtClean="0"/>
          </a:p>
        </p:txBody>
      </p:sp>
      <p:sp>
        <p:nvSpPr>
          <p:cNvPr id="792580" name="Line 4"/>
          <p:cNvSpPr>
            <a:spLocks noChangeShapeType="1"/>
          </p:cNvSpPr>
          <p:nvPr/>
        </p:nvSpPr>
        <p:spPr bwMode="auto">
          <a:xfrm>
            <a:off x="0" y="822325"/>
            <a:ext cx="9144000" cy="0"/>
          </a:xfrm>
          <a:prstGeom prst="line">
            <a:avLst/>
          </a:prstGeom>
          <a:noFill/>
          <a:ln w="5715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>
              <a:solidFill>
                <a:srgbClr val="000000"/>
              </a:solidFill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792582" name="Line 6"/>
          <p:cNvSpPr>
            <a:spLocks noChangeShapeType="1"/>
          </p:cNvSpPr>
          <p:nvPr/>
        </p:nvSpPr>
        <p:spPr bwMode="auto">
          <a:xfrm>
            <a:off x="0" y="6608763"/>
            <a:ext cx="9142413" cy="0"/>
          </a:xfrm>
          <a:prstGeom prst="line">
            <a:avLst/>
          </a:prstGeom>
          <a:noFill/>
          <a:ln w="10160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>
              <a:solidFill>
                <a:srgbClr val="000000"/>
              </a:solidFill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792584" name="Rectangle 8"/>
          <p:cNvSpPr>
            <a:spLocks noChangeArrowheads="1"/>
          </p:cNvSpPr>
          <p:nvPr/>
        </p:nvSpPr>
        <p:spPr bwMode="auto">
          <a:xfrm>
            <a:off x="2849563" y="6375401"/>
            <a:ext cx="4038600" cy="38164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9144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srgbClr val="339966"/>
                </a:solidFill>
                <a:ea typeface="ＭＳ Ｐゴシック" pitchFamily="-110" charset="-128"/>
              </a:rPr>
              <a:t>   </a:t>
            </a:r>
          </a:p>
          <a:p>
            <a:pPr algn="ctr" defTabSz="9144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>
                <a:solidFill>
                  <a:srgbClr val="339966"/>
                </a:solidFill>
                <a:ea typeface="ＭＳ Ｐゴシック" pitchFamily="-110" charset="-128"/>
              </a:rPr>
              <a:t>Thomas Jefferson National Accelerator Facility</a:t>
            </a:r>
          </a:p>
          <a:p>
            <a:pPr algn="ctr" defTabSz="9144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1000" b="1" dirty="0">
              <a:solidFill>
                <a:srgbClr val="339966"/>
              </a:solidFill>
              <a:ea typeface="ＭＳ Ｐゴシック" pitchFamily="-110" charset="-128"/>
            </a:endParaRPr>
          </a:p>
        </p:txBody>
      </p:sp>
      <p:pic>
        <p:nvPicPr>
          <p:cNvPr id="1031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39013" y="6364288"/>
            <a:ext cx="161290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2586" name="Rectangle 10"/>
          <p:cNvSpPr>
            <a:spLocks noChangeArrowheads="1"/>
          </p:cNvSpPr>
          <p:nvPr/>
        </p:nvSpPr>
        <p:spPr bwMode="auto">
          <a:xfrm>
            <a:off x="6977063" y="6570663"/>
            <a:ext cx="296862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600" b="1">
                <a:solidFill>
                  <a:srgbClr val="FFFFFF"/>
                </a:solidFill>
                <a:ea typeface="ＭＳ Ｐゴシック" pitchFamily="-110" charset="-128"/>
              </a:rPr>
              <a:t>Page </a:t>
            </a:r>
            <a:fld id="{C0885CA2-C4F2-4737-B8CD-57CAEC80E2A4}" type="slidenum">
              <a:rPr lang="en-US" altLang="en-US" sz="600" b="1">
                <a:solidFill>
                  <a:srgbClr val="FFFFFF"/>
                </a:solidFill>
                <a:ea typeface="ＭＳ Ｐゴシック" pitchFamily="-110" charset="-128"/>
              </a:rPr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600" b="1">
              <a:solidFill>
                <a:srgbClr val="FFFFFF"/>
              </a:solidFill>
              <a:ea typeface="ＭＳ Ｐゴシック" pitchFamily="-110" charset="-128"/>
            </a:endParaRPr>
          </a:p>
        </p:txBody>
      </p:sp>
      <p:pic>
        <p:nvPicPr>
          <p:cNvPr id="1033" name="Picture 12" descr="NP-logo-Nl copy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324600"/>
            <a:ext cx="1295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00200" y="6375400"/>
            <a:ext cx="9144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ＭＳ Ｐゴシック" pitchFamily="-110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pitchFamily="-11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pitchFamily="-11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pitchFamily="-11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pitchFamily="-11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1pPr>
      <a:lvl2pPr marL="457200" indent="-23336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b="1">
          <a:solidFill>
            <a:srgbClr val="333399"/>
          </a:solidFill>
          <a:latin typeface="+mn-lt"/>
          <a:ea typeface="ＭＳ Ｐゴシック" pitchFamily="-110" charset="-128"/>
        </a:defRPr>
      </a:lvl2pPr>
      <a:lvl3pPr marL="8001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b="1">
          <a:solidFill>
            <a:srgbClr val="008000"/>
          </a:solidFill>
          <a:latin typeface="+mn-lt"/>
          <a:ea typeface="ＭＳ Ｐゴシック" pitchFamily="-110" charset="-128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b="1">
          <a:solidFill>
            <a:srgbClr val="CC0000"/>
          </a:solidFill>
          <a:latin typeface="+mn-lt"/>
          <a:ea typeface="ＭＳ Ｐゴシック" pitchFamily="-110" charset="-128"/>
        </a:defRPr>
      </a:lvl4pPr>
      <a:lvl5pPr marL="1487488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b="1">
          <a:solidFill>
            <a:schemeClr val="hlink"/>
          </a:solidFill>
          <a:latin typeface="+mn-lt"/>
          <a:ea typeface="ＭＳ Ｐゴシック" pitchFamily="-110" charset="-128"/>
        </a:defRPr>
      </a:lvl5pPr>
      <a:lvl6pPr marL="19446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6pPr>
      <a:lvl7pPr marL="24018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7pPr>
      <a:lvl8pPr marL="28590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8pPr>
      <a:lvl9pPr marL="33162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838200"/>
            <a:ext cx="8686800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  <a:p>
            <a:pPr lvl="4"/>
            <a:endParaRPr lang="en-US" smtClean="0"/>
          </a:p>
        </p:txBody>
      </p:sp>
      <p:sp>
        <p:nvSpPr>
          <p:cNvPr id="792580" name="Line 4"/>
          <p:cNvSpPr>
            <a:spLocks noChangeShapeType="1"/>
          </p:cNvSpPr>
          <p:nvPr/>
        </p:nvSpPr>
        <p:spPr bwMode="auto">
          <a:xfrm>
            <a:off x="0" y="822325"/>
            <a:ext cx="9144000" cy="0"/>
          </a:xfrm>
          <a:prstGeom prst="line">
            <a:avLst/>
          </a:prstGeom>
          <a:noFill/>
          <a:ln w="5715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>
              <a:solidFill>
                <a:srgbClr val="000000"/>
              </a:solidFill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792582" name="Line 6"/>
          <p:cNvSpPr>
            <a:spLocks noChangeShapeType="1"/>
          </p:cNvSpPr>
          <p:nvPr/>
        </p:nvSpPr>
        <p:spPr bwMode="auto">
          <a:xfrm>
            <a:off x="0" y="6608763"/>
            <a:ext cx="9142413" cy="0"/>
          </a:xfrm>
          <a:prstGeom prst="line">
            <a:avLst/>
          </a:prstGeom>
          <a:noFill/>
          <a:ln w="10160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>
              <a:solidFill>
                <a:srgbClr val="000000"/>
              </a:solidFill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792584" name="Rectangle 8"/>
          <p:cNvSpPr>
            <a:spLocks noChangeArrowheads="1"/>
          </p:cNvSpPr>
          <p:nvPr/>
        </p:nvSpPr>
        <p:spPr bwMode="auto">
          <a:xfrm>
            <a:off x="2849563" y="6375401"/>
            <a:ext cx="4038600" cy="38164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9144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srgbClr val="339966"/>
                </a:solidFill>
                <a:ea typeface="ＭＳ Ｐゴシック" pitchFamily="-110" charset="-128"/>
              </a:rPr>
              <a:t>   </a:t>
            </a:r>
          </a:p>
          <a:p>
            <a:pPr algn="ctr" defTabSz="9144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>
                <a:solidFill>
                  <a:srgbClr val="339966"/>
                </a:solidFill>
                <a:ea typeface="ＭＳ Ｐゴシック" pitchFamily="-110" charset="-128"/>
              </a:rPr>
              <a:t>Thomas Jefferson National Accelerator Facility</a:t>
            </a:r>
          </a:p>
          <a:p>
            <a:pPr algn="ctr" defTabSz="9144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1000" b="1" dirty="0">
              <a:solidFill>
                <a:srgbClr val="339966"/>
              </a:solidFill>
              <a:ea typeface="ＭＳ Ｐゴシック" pitchFamily="-110" charset="-128"/>
            </a:endParaRPr>
          </a:p>
        </p:txBody>
      </p:sp>
      <p:pic>
        <p:nvPicPr>
          <p:cNvPr id="1031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39013" y="6364288"/>
            <a:ext cx="161290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2586" name="Rectangle 10"/>
          <p:cNvSpPr>
            <a:spLocks noChangeArrowheads="1"/>
          </p:cNvSpPr>
          <p:nvPr/>
        </p:nvSpPr>
        <p:spPr bwMode="auto">
          <a:xfrm>
            <a:off x="6977063" y="6570663"/>
            <a:ext cx="296862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600" b="1">
                <a:solidFill>
                  <a:srgbClr val="FFFFFF"/>
                </a:solidFill>
                <a:ea typeface="ＭＳ Ｐゴシック" pitchFamily="-110" charset="-128"/>
              </a:rPr>
              <a:t>Page </a:t>
            </a:r>
            <a:fld id="{C0885CA2-C4F2-4737-B8CD-57CAEC80E2A4}" type="slidenum">
              <a:rPr lang="en-US" altLang="en-US" sz="600" b="1">
                <a:solidFill>
                  <a:srgbClr val="FFFFFF"/>
                </a:solidFill>
                <a:ea typeface="ＭＳ Ｐゴシック" pitchFamily="-110" charset="-128"/>
              </a:rPr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600" b="1">
              <a:solidFill>
                <a:srgbClr val="FFFFFF"/>
              </a:solidFill>
              <a:ea typeface="ＭＳ Ｐゴシック" pitchFamily="-110" charset="-128"/>
            </a:endParaRPr>
          </a:p>
        </p:txBody>
      </p:sp>
      <p:pic>
        <p:nvPicPr>
          <p:cNvPr id="1033" name="Picture 12" descr="NP-logo-Nl cop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24600"/>
            <a:ext cx="1295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6375400"/>
            <a:ext cx="9144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ransition>
    <p:fade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ＭＳ Ｐゴシック" pitchFamily="-110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pitchFamily="-11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pitchFamily="-11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pitchFamily="-11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pitchFamily="-11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1pPr>
      <a:lvl2pPr marL="457200" indent="-23336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b="1">
          <a:solidFill>
            <a:srgbClr val="333399"/>
          </a:solidFill>
          <a:latin typeface="+mn-lt"/>
          <a:ea typeface="ＭＳ Ｐゴシック" pitchFamily="-110" charset="-128"/>
        </a:defRPr>
      </a:lvl2pPr>
      <a:lvl3pPr marL="8001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b="1">
          <a:solidFill>
            <a:srgbClr val="008000"/>
          </a:solidFill>
          <a:latin typeface="+mn-lt"/>
          <a:ea typeface="ＭＳ Ｐゴシック" pitchFamily="-110" charset="-128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b="1">
          <a:solidFill>
            <a:srgbClr val="CC0000"/>
          </a:solidFill>
          <a:latin typeface="+mn-lt"/>
          <a:ea typeface="ＭＳ Ｐゴシック" pitchFamily="-110" charset="-128"/>
        </a:defRPr>
      </a:lvl4pPr>
      <a:lvl5pPr marL="1487488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b="1">
          <a:solidFill>
            <a:schemeClr val="hlink"/>
          </a:solidFill>
          <a:latin typeface="+mn-lt"/>
          <a:ea typeface="ＭＳ Ｐゴシック" pitchFamily="-110" charset="-128"/>
        </a:defRPr>
      </a:lvl5pPr>
      <a:lvl6pPr marL="19446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6pPr>
      <a:lvl7pPr marL="24018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7pPr>
      <a:lvl8pPr marL="28590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8pPr>
      <a:lvl9pPr marL="33162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838200"/>
            <a:ext cx="8686800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  <a:p>
            <a:pPr lvl="4"/>
            <a:endParaRPr lang="en-US" smtClean="0"/>
          </a:p>
        </p:txBody>
      </p:sp>
      <p:sp>
        <p:nvSpPr>
          <p:cNvPr id="792580" name="Line 4"/>
          <p:cNvSpPr>
            <a:spLocks noChangeShapeType="1"/>
          </p:cNvSpPr>
          <p:nvPr/>
        </p:nvSpPr>
        <p:spPr bwMode="auto">
          <a:xfrm>
            <a:off x="0" y="822325"/>
            <a:ext cx="9144000" cy="0"/>
          </a:xfrm>
          <a:prstGeom prst="line">
            <a:avLst/>
          </a:prstGeom>
          <a:noFill/>
          <a:ln w="5715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>
              <a:solidFill>
                <a:srgbClr val="000000"/>
              </a:solidFill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792582" name="Line 6"/>
          <p:cNvSpPr>
            <a:spLocks noChangeShapeType="1"/>
          </p:cNvSpPr>
          <p:nvPr/>
        </p:nvSpPr>
        <p:spPr bwMode="auto">
          <a:xfrm>
            <a:off x="0" y="6608763"/>
            <a:ext cx="9142413" cy="0"/>
          </a:xfrm>
          <a:prstGeom prst="line">
            <a:avLst/>
          </a:prstGeom>
          <a:noFill/>
          <a:ln w="10160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>
              <a:solidFill>
                <a:srgbClr val="000000"/>
              </a:solidFill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792584" name="Rectangle 8"/>
          <p:cNvSpPr>
            <a:spLocks noChangeArrowheads="1"/>
          </p:cNvSpPr>
          <p:nvPr/>
        </p:nvSpPr>
        <p:spPr bwMode="auto">
          <a:xfrm>
            <a:off x="2849563" y="6375401"/>
            <a:ext cx="4038600" cy="38164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9144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srgbClr val="339966"/>
                </a:solidFill>
                <a:ea typeface="ＭＳ Ｐゴシック" pitchFamily="-110" charset="-128"/>
              </a:rPr>
              <a:t>   </a:t>
            </a:r>
          </a:p>
          <a:p>
            <a:pPr algn="ctr" defTabSz="9144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>
                <a:solidFill>
                  <a:srgbClr val="339966"/>
                </a:solidFill>
                <a:ea typeface="ＭＳ Ｐゴシック" pitchFamily="-110" charset="-128"/>
              </a:rPr>
              <a:t>Thomas Jefferson National Accelerator Facility</a:t>
            </a:r>
          </a:p>
          <a:p>
            <a:pPr algn="ctr" defTabSz="9144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1000" b="1" dirty="0">
              <a:solidFill>
                <a:srgbClr val="339966"/>
              </a:solidFill>
              <a:ea typeface="ＭＳ Ｐゴシック" pitchFamily="-110" charset="-128"/>
            </a:endParaRPr>
          </a:p>
        </p:txBody>
      </p:sp>
      <p:pic>
        <p:nvPicPr>
          <p:cNvPr id="1031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39013" y="6364288"/>
            <a:ext cx="161290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2586" name="Rectangle 10"/>
          <p:cNvSpPr>
            <a:spLocks noChangeArrowheads="1"/>
          </p:cNvSpPr>
          <p:nvPr/>
        </p:nvSpPr>
        <p:spPr bwMode="auto">
          <a:xfrm>
            <a:off x="6977063" y="6570663"/>
            <a:ext cx="296862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600" b="1">
                <a:solidFill>
                  <a:srgbClr val="FFFFFF"/>
                </a:solidFill>
                <a:ea typeface="ＭＳ Ｐゴシック" pitchFamily="-110" charset="-128"/>
              </a:rPr>
              <a:t>Page </a:t>
            </a:r>
            <a:fld id="{C0885CA2-C4F2-4737-B8CD-57CAEC80E2A4}" type="slidenum">
              <a:rPr lang="en-US" altLang="en-US" sz="600" b="1">
                <a:solidFill>
                  <a:srgbClr val="FFFFFF"/>
                </a:solidFill>
                <a:ea typeface="ＭＳ Ｐゴシック" pitchFamily="-110" charset="-128"/>
              </a:rPr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600" b="1">
              <a:solidFill>
                <a:srgbClr val="FFFFFF"/>
              </a:solidFill>
              <a:ea typeface="ＭＳ Ｐゴシック" pitchFamily="-110" charset="-128"/>
            </a:endParaRPr>
          </a:p>
        </p:txBody>
      </p:sp>
      <p:pic>
        <p:nvPicPr>
          <p:cNvPr id="1033" name="Picture 12" descr="NP-logo-Nl cop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24600"/>
            <a:ext cx="1295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6375400"/>
            <a:ext cx="9144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ransition>
    <p:fade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ＭＳ Ｐゴシック" pitchFamily="-110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pitchFamily="-11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pitchFamily="-11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pitchFamily="-11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pitchFamily="-11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1pPr>
      <a:lvl2pPr marL="457200" indent="-23336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b="1">
          <a:solidFill>
            <a:srgbClr val="333399"/>
          </a:solidFill>
          <a:latin typeface="+mn-lt"/>
          <a:ea typeface="ＭＳ Ｐゴシック" pitchFamily="-110" charset="-128"/>
        </a:defRPr>
      </a:lvl2pPr>
      <a:lvl3pPr marL="8001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b="1">
          <a:solidFill>
            <a:srgbClr val="008000"/>
          </a:solidFill>
          <a:latin typeface="+mn-lt"/>
          <a:ea typeface="ＭＳ Ｐゴシック" pitchFamily="-110" charset="-128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b="1">
          <a:solidFill>
            <a:srgbClr val="CC0000"/>
          </a:solidFill>
          <a:latin typeface="+mn-lt"/>
          <a:ea typeface="ＭＳ Ｐゴシック" pitchFamily="-110" charset="-128"/>
        </a:defRPr>
      </a:lvl4pPr>
      <a:lvl5pPr marL="1487488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b="1">
          <a:solidFill>
            <a:schemeClr val="hlink"/>
          </a:solidFill>
          <a:latin typeface="+mn-lt"/>
          <a:ea typeface="ＭＳ Ｐゴシック" pitchFamily="-110" charset="-128"/>
        </a:defRPr>
      </a:lvl5pPr>
      <a:lvl6pPr marL="19446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6pPr>
      <a:lvl7pPr marL="24018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7pPr>
      <a:lvl8pPr marL="28590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8pPr>
      <a:lvl9pPr marL="33162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838200"/>
            <a:ext cx="8686800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  <a:p>
            <a:pPr lvl="4"/>
            <a:endParaRPr lang="en-US" smtClean="0"/>
          </a:p>
        </p:txBody>
      </p:sp>
      <p:sp>
        <p:nvSpPr>
          <p:cNvPr id="792580" name="Line 4"/>
          <p:cNvSpPr>
            <a:spLocks noChangeShapeType="1"/>
          </p:cNvSpPr>
          <p:nvPr/>
        </p:nvSpPr>
        <p:spPr bwMode="auto">
          <a:xfrm>
            <a:off x="0" y="822325"/>
            <a:ext cx="9144000" cy="0"/>
          </a:xfrm>
          <a:prstGeom prst="line">
            <a:avLst/>
          </a:prstGeom>
          <a:noFill/>
          <a:ln w="5715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>
              <a:solidFill>
                <a:srgbClr val="000000"/>
              </a:solidFill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792582" name="Line 6"/>
          <p:cNvSpPr>
            <a:spLocks noChangeShapeType="1"/>
          </p:cNvSpPr>
          <p:nvPr/>
        </p:nvSpPr>
        <p:spPr bwMode="auto">
          <a:xfrm>
            <a:off x="0" y="6608763"/>
            <a:ext cx="9142413" cy="0"/>
          </a:xfrm>
          <a:prstGeom prst="line">
            <a:avLst/>
          </a:prstGeom>
          <a:noFill/>
          <a:ln w="10160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>
              <a:solidFill>
                <a:srgbClr val="000000"/>
              </a:solidFill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792584" name="Rectangle 8"/>
          <p:cNvSpPr>
            <a:spLocks noChangeArrowheads="1"/>
          </p:cNvSpPr>
          <p:nvPr/>
        </p:nvSpPr>
        <p:spPr bwMode="auto">
          <a:xfrm>
            <a:off x="2849563" y="6375401"/>
            <a:ext cx="4038600" cy="38164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9144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srgbClr val="339966"/>
                </a:solidFill>
                <a:ea typeface="ＭＳ Ｐゴシック" pitchFamily="-110" charset="-128"/>
              </a:rPr>
              <a:t>   </a:t>
            </a:r>
          </a:p>
          <a:p>
            <a:pPr algn="ctr" defTabSz="9144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>
                <a:solidFill>
                  <a:srgbClr val="339966"/>
                </a:solidFill>
                <a:ea typeface="ＭＳ Ｐゴシック" pitchFamily="-110" charset="-128"/>
              </a:rPr>
              <a:t>Thomas Jefferson National Accelerator Facility</a:t>
            </a:r>
          </a:p>
          <a:p>
            <a:pPr algn="ctr" defTabSz="9144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1000" b="1" dirty="0">
              <a:solidFill>
                <a:srgbClr val="339966"/>
              </a:solidFill>
              <a:ea typeface="ＭＳ Ｐゴシック" pitchFamily="-110" charset="-128"/>
            </a:endParaRPr>
          </a:p>
        </p:txBody>
      </p:sp>
      <p:pic>
        <p:nvPicPr>
          <p:cNvPr id="1031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39013" y="6364288"/>
            <a:ext cx="161290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2586" name="Rectangle 10"/>
          <p:cNvSpPr>
            <a:spLocks noChangeArrowheads="1"/>
          </p:cNvSpPr>
          <p:nvPr/>
        </p:nvSpPr>
        <p:spPr bwMode="auto">
          <a:xfrm>
            <a:off x="6977063" y="6570663"/>
            <a:ext cx="296862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600" b="1">
                <a:solidFill>
                  <a:srgbClr val="FFFFFF"/>
                </a:solidFill>
                <a:ea typeface="ＭＳ Ｐゴシック" pitchFamily="-110" charset="-128"/>
              </a:rPr>
              <a:t>Page </a:t>
            </a:r>
            <a:fld id="{C0885CA2-C4F2-4737-B8CD-57CAEC80E2A4}" type="slidenum">
              <a:rPr lang="en-US" altLang="en-US" sz="600" b="1">
                <a:solidFill>
                  <a:srgbClr val="FFFFFF"/>
                </a:solidFill>
                <a:ea typeface="ＭＳ Ｐゴシック" pitchFamily="-110" charset="-128"/>
              </a:rPr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600" b="1">
              <a:solidFill>
                <a:srgbClr val="FFFFFF"/>
              </a:solidFill>
              <a:ea typeface="ＭＳ Ｐゴシック" pitchFamily="-110" charset="-128"/>
            </a:endParaRPr>
          </a:p>
        </p:txBody>
      </p:sp>
      <p:pic>
        <p:nvPicPr>
          <p:cNvPr id="1033" name="Picture 12" descr="NP-logo-Nl cop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24600"/>
            <a:ext cx="1295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6375400"/>
            <a:ext cx="9144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ransition>
    <p:fade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ＭＳ Ｐゴシック" pitchFamily="-110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pitchFamily="-11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pitchFamily="-11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pitchFamily="-11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pitchFamily="-11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1pPr>
      <a:lvl2pPr marL="457200" indent="-23336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b="1">
          <a:solidFill>
            <a:srgbClr val="333399"/>
          </a:solidFill>
          <a:latin typeface="+mn-lt"/>
          <a:ea typeface="ＭＳ Ｐゴシック" pitchFamily="-110" charset="-128"/>
        </a:defRPr>
      </a:lvl2pPr>
      <a:lvl3pPr marL="8001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b="1">
          <a:solidFill>
            <a:srgbClr val="008000"/>
          </a:solidFill>
          <a:latin typeface="+mn-lt"/>
          <a:ea typeface="ＭＳ Ｐゴシック" pitchFamily="-110" charset="-128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b="1">
          <a:solidFill>
            <a:srgbClr val="CC0000"/>
          </a:solidFill>
          <a:latin typeface="+mn-lt"/>
          <a:ea typeface="ＭＳ Ｐゴシック" pitchFamily="-110" charset="-128"/>
        </a:defRPr>
      </a:lvl4pPr>
      <a:lvl5pPr marL="1487488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b="1">
          <a:solidFill>
            <a:schemeClr val="hlink"/>
          </a:solidFill>
          <a:latin typeface="+mn-lt"/>
          <a:ea typeface="ＭＳ Ｐゴシック" pitchFamily="-110" charset="-128"/>
        </a:defRPr>
      </a:lvl5pPr>
      <a:lvl6pPr marL="19446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6pPr>
      <a:lvl7pPr marL="24018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7pPr>
      <a:lvl8pPr marL="28590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8pPr>
      <a:lvl9pPr marL="33162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838200"/>
            <a:ext cx="8686800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  <a:p>
            <a:pPr lvl="4"/>
            <a:endParaRPr lang="en-US" smtClean="0"/>
          </a:p>
        </p:txBody>
      </p:sp>
      <p:sp>
        <p:nvSpPr>
          <p:cNvPr id="792580" name="Line 4"/>
          <p:cNvSpPr>
            <a:spLocks noChangeShapeType="1"/>
          </p:cNvSpPr>
          <p:nvPr/>
        </p:nvSpPr>
        <p:spPr bwMode="auto">
          <a:xfrm>
            <a:off x="0" y="822325"/>
            <a:ext cx="9144000" cy="0"/>
          </a:xfrm>
          <a:prstGeom prst="line">
            <a:avLst/>
          </a:prstGeom>
          <a:noFill/>
          <a:ln w="5715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>
              <a:solidFill>
                <a:srgbClr val="000000"/>
              </a:solidFill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792582" name="Line 6"/>
          <p:cNvSpPr>
            <a:spLocks noChangeShapeType="1"/>
          </p:cNvSpPr>
          <p:nvPr/>
        </p:nvSpPr>
        <p:spPr bwMode="auto">
          <a:xfrm>
            <a:off x="0" y="6608763"/>
            <a:ext cx="9142413" cy="0"/>
          </a:xfrm>
          <a:prstGeom prst="line">
            <a:avLst/>
          </a:prstGeom>
          <a:noFill/>
          <a:ln w="10160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>
              <a:solidFill>
                <a:srgbClr val="000000"/>
              </a:solidFill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792584" name="Rectangle 8"/>
          <p:cNvSpPr>
            <a:spLocks noChangeArrowheads="1"/>
          </p:cNvSpPr>
          <p:nvPr/>
        </p:nvSpPr>
        <p:spPr bwMode="auto">
          <a:xfrm>
            <a:off x="2849563" y="6375401"/>
            <a:ext cx="4038600" cy="38164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9144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srgbClr val="339966"/>
                </a:solidFill>
                <a:latin typeface="Arial"/>
                <a:ea typeface="ＭＳ Ｐゴシック" pitchFamily="-110" charset="-128"/>
              </a:rPr>
              <a:t>   </a:t>
            </a:r>
          </a:p>
          <a:p>
            <a:pPr algn="ctr" defTabSz="9144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>
                <a:solidFill>
                  <a:srgbClr val="339966"/>
                </a:solidFill>
                <a:latin typeface="Arial"/>
                <a:ea typeface="ＭＳ Ｐゴシック" pitchFamily="-110" charset="-128"/>
              </a:rPr>
              <a:t>Thomas Jefferson National Accelerator Facility</a:t>
            </a:r>
          </a:p>
          <a:p>
            <a:pPr algn="ctr" defTabSz="9144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1000" b="1" dirty="0">
              <a:solidFill>
                <a:srgbClr val="339966"/>
              </a:solidFill>
              <a:latin typeface="Arial"/>
              <a:ea typeface="ＭＳ Ｐゴシック" pitchFamily="-110" charset="-128"/>
            </a:endParaRPr>
          </a:p>
        </p:txBody>
      </p:sp>
      <p:pic>
        <p:nvPicPr>
          <p:cNvPr id="1031" name="Picture 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339013" y="6364288"/>
            <a:ext cx="161290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2586" name="Rectangle 10"/>
          <p:cNvSpPr>
            <a:spLocks noChangeArrowheads="1"/>
          </p:cNvSpPr>
          <p:nvPr/>
        </p:nvSpPr>
        <p:spPr bwMode="auto">
          <a:xfrm>
            <a:off x="6977063" y="6570663"/>
            <a:ext cx="296862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600" b="1">
                <a:solidFill>
                  <a:srgbClr val="FFFFFF"/>
                </a:solidFill>
                <a:latin typeface="Arial"/>
                <a:ea typeface="ＭＳ Ｐゴシック" pitchFamily="-110" charset="-128"/>
              </a:rPr>
              <a:t>Page </a:t>
            </a:r>
            <a:fld id="{C0885CA2-C4F2-4737-B8CD-57CAEC80E2A4}" type="slidenum">
              <a:rPr lang="en-US" altLang="en-US" sz="600" b="1">
                <a:solidFill>
                  <a:srgbClr val="FFFFFF"/>
                </a:solidFill>
                <a:latin typeface="Arial"/>
                <a:ea typeface="ＭＳ Ｐゴシック" pitchFamily="-110" charset="-128"/>
              </a:rPr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600" b="1">
              <a:solidFill>
                <a:srgbClr val="FFFFFF"/>
              </a:solidFill>
              <a:latin typeface="Arial"/>
              <a:ea typeface="ＭＳ Ｐゴシック" pitchFamily="-110" charset="-128"/>
            </a:endParaRPr>
          </a:p>
        </p:txBody>
      </p:sp>
      <p:pic>
        <p:nvPicPr>
          <p:cNvPr id="1033" name="Picture 12" descr="NP-logo-Nl copy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6324600"/>
            <a:ext cx="1295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600200" y="6375400"/>
            <a:ext cx="9144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95046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</p:sldLayoutIdLst>
  <p:transition>
    <p:fade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ＭＳ Ｐゴシック" pitchFamily="-110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pitchFamily="-11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pitchFamily="-11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pitchFamily="-11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pitchFamily="-11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1pPr>
      <a:lvl2pPr marL="457200" indent="-23336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b="1">
          <a:solidFill>
            <a:srgbClr val="333399"/>
          </a:solidFill>
          <a:latin typeface="+mn-lt"/>
          <a:ea typeface="ＭＳ Ｐゴシック" pitchFamily="-110" charset="-128"/>
        </a:defRPr>
      </a:lvl2pPr>
      <a:lvl3pPr marL="8001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b="1">
          <a:solidFill>
            <a:srgbClr val="008000"/>
          </a:solidFill>
          <a:latin typeface="+mn-lt"/>
          <a:ea typeface="ＭＳ Ｐゴシック" pitchFamily="-110" charset="-128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b="1">
          <a:solidFill>
            <a:srgbClr val="CC0000"/>
          </a:solidFill>
          <a:latin typeface="+mn-lt"/>
          <a:ea typeface="ＭＳ Ｐゴシック" pitchFamily="-110" charset="-128"/>
        </a:defRPr>
      </a:lvl4pPr>
      <a:lvl5pPr marL="1487488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b="1">
          <a:solidFill>
            <a:schemeClr val="hlink"/>
          </a:solidFill>
          <a:latin typeface="+mn-lt"/>
          <a:ea typeface="ＭＳ Ｐゴシック" pitchFamily="-110" charset="-128"/>
        </a:defRPr>
      </a:lvl5pPr>
      <a:lvl6pPr marL="19446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6pPr>
      <a:lvl7pPr marL="24018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7pPr>
      <a:lvl8pPr marL="28590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8pPr>
      <a:lvl9pPr marL="33162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838200"/>
            <a:ext cx="8686800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  <a:p>
            <a:pPr lvl="4"/>
            <a:endParaRPr lang="en-US" smtClean="0"/>
          </a:p>
        </p:txBody>
      </p:sp>
      <p:sp>
        <p:nvSpPr>
          <p:cNvPr id="792580" name="Line 4"/>
          <p:cNvSpPr>
            <a:spLocks noChangeShapeType="1"/>
          </p:cNvSpPr>
          <p:nvPr/>
        </p:nvSpPr>
        <p:spPr bwMode="auto">
          <a:xfrm>
            <a:off x="0" y="822325"/>
            <a:ext cx="9144000" cy="0"/>
          </a:xfrm>
          <a:prstGeom prst="line">
            <a:avLst/>
          </a:prstGeom>
          <a:noFill/>
          <a:ln w="5715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>
              <a:solidFill>
                <a:srgbClr val="000000"/>
              </a:solidFill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792582" name="Line 6"/>
          <p:cNvSpPr>
            <a:spLocks noChangeShapeType="1"/>
          </p:cNvSpPr>
          <p:nvPr/>
        </p:nvSpPr>
        <p:spPr bwMode="auto">
          <a:xfrm>
            <a:off x="0" y="6608763"/>
            <a:ext cx="9142413" cy="0"/>
          </a:xfrm>
          <a:prstGeom prst="line">
            <a:avLst/>
          </a:prstGeom>
          <a:noFill/>
          <a:ln w="10160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>
              <a:solidFill>
                <a:srgbClr val="000000"/>
              </a:solidFill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792584" name="Rectangle 8"/>
          <p:cNvSpPr>
            <a:spLocks noChangeArrowheads="1"/>
          </p:cNvSpPr>
          <p:nvPr/>
        </p:nvSpPr>
        <p:spPr bwMode="auto">
          <a:xfrm>
            <a:off x="2849563" y="6375401"/>
            <a:ext cx="4038600" cy="38164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9144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srgbClr val="339966"/>
                </a:solidFill>
                <a:latin typeface="Arial"/>
                <a:ea typeface="ＭＳ Ｐゴシック" pitchFamily="-110" charset="-128"/>
              </a:rPr>
              <a:t>   </a:t>
            </a:r>
          </a:p>
          <a:p>
            <a:pPr algn="ctr" defTabSz="9144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>
                <a:solidFill>
                  <a:srgbClr val="339966"/>
                </a:solidFill>
                <a:latin typeface="Arial"/>
                <a:ea typeface="ＭＳ Ｐゴシック" pitchFamily="-110" charset="-128"/>
              </a:rPr>
              <a:t>Thomas Jefferson National Accelerator Facility</a:t>
            </a:r>
          </a:p>
          <a:p>
            <a:pPr algn="ctr" defTabSz="9144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1000" b="1" dirty="0">
              <a:solidFill>
                <a:srgbClr val="339966"/>
              </a:solidFill>
              <a:latin typeface="Arial"/>
              <a:ea typeface="ＭＳ Ｐゴシック" pitchFamily="-110" charset="-128"/>
            </a:endParaRPr>
          </a:p>
        </p:txBody>
      </p:sp>
      <p:pic>
        <p:nvPicPr>
          <p:cNvPr id="1031" name="Picture 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339013" y="6364288"/>
            <a:ext cx="161290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2586" name="Rectangle 10"/>
          <p:cNvSpPr>
            <a:spLocks noChangeArrowheads="1"/>
          </p:cNvSpPr>
          <p:nvPr/>
        </p:nvSpPr>
        <p:spPr bwMode="auto">
          <a:xfrm>
            <a:off x="6977063" y="6570663"/>
            <a:ext cx="296862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600" b="1">
                <a:solidFill>
                  <a:srgbClr val="FFFFFF"/>
                </a:solidFill>
                <a:latin typeface="Arial"/>
                <a:ea typeface="ＭＳ Ｐゴシック" pitchFamily="-110" charset="-128"/>
              </a:rPr>
              <a:t>Page </a:t>
            </a:r>
            <a:fld id="{C0885CA2-C4F2-4737-B8CD-57CAEC80E2A4}" type="slidenum">
              <a:rPr lang="en-US" altLang="en-US" sz="600" b="1">
                <a:solidFill>
                  <a:srgbClr val="FFFFFF"/>
                </a:solidFill>
                <a:latin typeface="Arial"/>
                <a:ea typeface="ＭＳ Ｐゴシック" pitchFamily="-110" charset="-128"/>
              </a:rPr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600" b="1">
              <a:solidFill>
                <a:srgbClr val="FFFFFF"/>
              </a:solidFill>
              <a:latin typeface="Arial"/>
              <a:ea typeface="ＭＳ Ｐゴシック" pitchFamily="-110" charset="-128"/>
            </a:endParaRPr>
          </a:p>
        </p:txBody>
      </p:sp>
      <p:pic>
        <p:nvPicPr>
          <p:cNvPr id="1033" name="Picture 12" descr="NP-logo-Nl copy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6324600"/>
            <a:ext cx="1295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600200" y="6375400"/>
            <a:ext cx="9144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55575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</p:sldLayoutIdLst>
  <p:transition>
    <p:fade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ＭＳ Ｐゴシック" pitchFamily="-110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pitchFamily="-11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pitchFamily="-11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pitchFamily="-11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pitchFamily="-11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1pPr>
      <a:lvl2pPr marL="457200" indent="-23336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b="1">
          <a:solidFill>
            <a:srgbClr val="333399"/>
          </a:solidFill>
          <a:latin typeface="+mn-lt"/>
          <a:ea typeface="ＭＳ Ｐゴシック" pitchFamily="-110" charset="-128"/>
        </a:defRPr>
      </a:lvl2pPr>
      <a:lvl3pPr marL="8001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b="1">
          <a:solidFill>
            <a:srgbClr val="008000"/>
          </a:solidFill>
          <a:latin typeface="+mn-lt"/>
          <a:ea typeface="ＭＳ Ｐゴシック" pitchFamily="-110" charset="-128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b="1">
          <a:solidFill>
            <a:srgbClr val="CC0000"/>
          </a:solidFill>
          <a:latin typeface="+mn-lt"/>
          <a:ea typeface="ＭＳ Ｐゴシック" pitchFamily="-110" charset="-128"/>
        </a:defRPr>
      </a:lvl4pPr>
      <a:lvl5pPr marL="1487488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b="1">
          <a:solidFill>
            <a:schemeClr val="hlink"/>
          </a:solidFill>
          <a:latin typeface="+mn-lt"/>
          <a:ea typeface="ＭＳ Ｐゴシック" pitchFamily="-110" charset="-128"/>
        </a:defRPr>
      </a:lvl5pPr>
      <a:lvl6pPr marL="19446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6pPr>
      <a:lvl7pPr marL="24018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7pPr>
      <a:lvl8pPr marL="28590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8pPr>
      <a:lvl9pPr marL="33162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misportal.jlab.org/mis/physics/clas12/viewFile.cfm/2014-007.pdf?documentId=15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hyperlink" Target="https://misportal.jlab.org/mis/physics/clas12/viewFile.cfm/2014-003.pdf?documentId=11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isportal.jlab.org/mis/physics/clas12/viewFile.cfm/2014-003.pdf?documentId=11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925" name="Text Box 29"/>
          <p:cNvSpPr txBox="1">
            <a:spLocks noChangeArrowheads="1"/>
          </p:cNvSpPr>
          <p:nvPr/>
        </p:nvSpPr>
        <p:spPr bwMode="auto">
          <a:xfrm>
            <a:off x="1014413" y="1082466"/>
            <a:ext cx="7067550" cy="130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77850" indent="-577850" algn="ctr" eaLnBrk="0" hangingPunct="0">
              <a:defRPr/>
            </a:pPr>
            <a:endParaRPr lang="en-US" sz="360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 marL="577850" indent="-577850" algn="ctr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3600" i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6148" name="Text Box 36"/>
          <p:cNvSpPr txBox="1">
            <a:spLocks noChangeArrowheads="1"/>
          </p:cNvSpPr>
          <p:nvPr/>
        </p:nvSpPr>
        <p:spPr bwMode="auto">
          <a:xfrm>
            <a:off x="3844925" y="5453063"/>
            <a:ext cx="4918075" cy="861774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en-US" altLang="en-US" sz="1400" b="1" dirty="0" smtClean="0">
                <a:solidFill>
                  <a:srgbClr val="002060"/>
                </a:solidFill>
              </a:rPr>
              <a:t>Internal </a:t>
            </a:r>
            <a:r>
              <a:rPr lang="en-US" altLang="en-US" sz="1400" b="1" dirty="0" smtClean="0">
                <a:solidFill>
                  <a:srgbClr val="002060"/>
                </a:solidFill>
                <a:latin typeface="+mn-lt"/>
              </a:rPr>
              <a:t>Software Review</a:t>
            </a:r>
            <a:br>
              <a:rPr lang="en-US" altLang="en-US" sz="1400" b="1" dirty="0" smtClean="0">
                <a:solidFill>
                  <a:srgbClr val="002060"/>
                </a:solidFill>
                <a:latin typeface="+mn-lt"/>
              </a:rPr>
            </a:br>
            <a:r>
              <a:rPr lang="en-US" altLang="en-US" sz="1400" b="1" dirty="0" smtClean="0">
                <a:solidFill>
                  <a:srgbClr val="002060"/>
                </a:solidFill>
                <a:latin typeface="+mn-lt"/>
              </a:rPr>
              <a:t>Jefferson </a:t>
            </a:r>
            <a:r>
              <a:rPr lang="en-US" altLang="en-US" sz="1400" b="1" dirty="0">
                <a:solidFill>
                  <a:srgbClr val="002060"/>
                </a:solidFill>
                <a:latin typeface="+mn-lt"/>
              </a:rPr>
              <a:t>Lab</a:t>
            </a:r>
          </a:p>
          <a:p>
            <a:pPr algn="r" eaLnBrk="0" hangingPunct="0">
              <a:defRPr/>
            </a:pPr>
            <a:r>
              <a:rPr lang="en-US" altLang="en-US" sz="1400" b="1" dirty="0" smtClean="0">
                <a:solidFill>
                  <a:srgbClr val="002060"/>
                </a:solidFill>
                <a:latin typeface="+mn-lt"/>
              </a:rPr>
              <a:t>November 6-</a:t>
            </a:r>
            <a:r>
              <a:rPr lang="en-US" altLang="en-US" sz="1400" b="1" dirty="0" smtClean="0">
                <a:solidFill>
                  <a:srgbClr val="002060"/>
                </a:solidFill>
              </a:rPr>
              <a:t>7</a:t>
            </a:r>
            <a:r>
              <a:rPr lang="en-US" altLang="en-US" sz="1400" b="1" dirty="0" smtClean="0">
                <a:solidFill>
                  <a:srgbClr val="002060"/>
                </a:solidFill>
                <a:latin typeface="+mn-lt"/>
              </a:rPr>
              <a:t>, 2014</a:t>
            </a:r>
          </a:p>
          <a:p>
            <a:pPr eaLnBrk="0" hangingPunct="0">
              <a:defRPr/>
            </a:pPr>
            <a:endParaRPr lang="en-US" altLang="en-US" sz="800" b="1" dirty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7" name="CustomShape 1"/>
          <p:cNvSpPr/>
          <p:nvPr/>
        </p:nvSpPr>
        <p:spPr>
          <a:xfrm>
            <a:off x="685800" y="2130480"/>
            <a:ext cx="7770960" cy="1468440"/>
          </a:xfrm>
          <a:prstGeom prst="rect">
            <a:avLst/>
          </a:prstGeom>
          <a:noFill/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000" b="1" dirty="0">
                <a:solidFill>
                  <a:srgbClr val="000099"/>
                </a:solidFill>
                <a:latin typeface="Arial"/>
                <a:ea typeface="DejaVu Sans"/>
              </a:rPr>
              <a:t>Hall </a:t>
            </a:r>
            <a:r>
              <a:rPr lang="en-US" sz="4000" b="1" dirty="0" smtClean="0">
                <a:solidFill>
                  <a:srgbClr val="000099"/>
                </a:solidFill>
                <a:latin typeface="Arial"/>
                <a:ea typeface="DejaVu Sans"/>
              </a:rPr>
              <a:t>B:User Software Contributions</a:t>
            </a:r>
            <a:endParaRPr dirty="0"/>
          </a:p>
        </p:txBody>
      </p:sp>
      <p:sp>
        <p:nvSpPr>
          <p:cNvPr id="8" name="CustomShape 2"/>
          <p:cNvSpPr/>
          <p:nvPr/>
        </p:nvSpPr>
        <p:spPr>
          <a:xfrm>
            <a:off x="1371600" y="3886200"/>
            <a:ext cx="6399360" cy="1013604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Arial"/>
                <a:ea typeface="ＭＳ Ｐゴシック"/>
              </a:rPr>
              <a:t>Gerard </a:t>
            </a:r>
            <a:r>
              <a:rPr lang="en-US" sz="2400" b="1" dirty="0" err="1">
                <a:solidFill>
                  <a:srgbClr val="000000"/>
                </a:solidFill>
                <a:latin typeface="Arial"/>
                <a:ea typeface="ＭＳ Ｐゴシック"/>
              </a:rPr>
              <a:t>Gilfoyle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Arial"/>
                <a:ea typeface="ＭＳ Ｐゴシック"/>
              </a:rPr>
              <a:t>University of Richmond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0452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onnection to Charge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6583421" y="6476312"/>
            <a:ext cx="756998" cy="198162"/>
          </a:xfrm>
          <a:prstGeom prst="rect">
            <a:avLst/>
          </a:prstGeom>
          <a:solidFill>
            <a:srgbClr val="333399">
              <a:lumMod val="75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page 11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28600" y="797511"/>
            <a:ext cx="868572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0000"/>
                </a:solidFill>
              </a:rPr>
              <a:t>Are users engaged at a sufficient level to demonstrate usability and readiness from a user’s perspective</a:t>
            </a:r>
            <a:r>
              <a:rPr lang="en-US" sz="2000" dirty="0" smtClean="0">
                <a:solidFill>
                  <a:srgbClr val="000000"/>
                </a:solidFill>
              </a:rPr>
              <a:t>?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Gilfoyle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(Richmond),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Golovach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(Moscow State) and their students have been able to make significant contributions to the time-of-flight reconstruction package.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More CLAS collaborators using common tools (six projects now).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Time spent on-site is crucial for start-up.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0000"/>
                </a:solidFill>
              </a:rPr>
              <a:t>Has the CLAS Collaboration identified appropriate </a:t>
            </a:r>
            <a:r>
              <a:rPr lang="en-US" sz="2000" dirty="0" smtClean="0">
                <a:solidFill>
                  <a:srgbClr val="000000"/>
                </a:solidFill>
              </a:rPr>
              <a:t>mechanisms </a:t>
            </a:r>
            <a:r>
              <a:rPr lang="en-US" sz="2000" dirty="0">
                <a:solidFill>
                  <a:srgbClr val="000000"/>
                </a:solidFill>
              </a:rPr>
              <a:t>to support utilization of the software by the entire collaborations</a:t>
            </a:r>
            <a:r>
              <a:rPr lang="en-US" sz="2000" dirty="0" smtClean="0">
                <a:solidFill>
                  <a:srgbClr val="000000"/>
                </a:solidFill>
              </a:rPr>
              <a:t>?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For TOF project the common tools are far enough along for off-site users to make contributions. 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Simulations with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gemc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and analysis in the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ClaRA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framework are ongoing at Richmond, MSU, and spreading to other CLAS Collaboration groups.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0000"/>
                </a:solidFill>
              </a:rPr>
              <a:t>Is the level of user documentation appropriate for this point in time</a:t>
            </a:r>
            <a:r>
              <a:rPr lang="en-US" dirty="0" smtClean="0">
                <a:solidFill>
                  <a:srgbClr val="000000"/>
                </a:solidFill>
              </a:rPr>
              <a:t>?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Lots of material for FTOF, but should be localized (CLAS12 wiki?).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Starting to centralize documentation, tutorials, etc.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Bug reporting, access to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JLab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staff for support is crucial to get software working offsite.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22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 txBox="1">
            <a:spLocks/>
          </p:cNvSpPr>
          <p:nvPr/>
        </p:nvSpPr>
        <p:spPr bwMode="auto">
          <a:xfrm>
            <a:off x="622453" y="2917648"/>
            <a:ext cx="8229240" cy="1145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ＭＳ Ｐゴシック" pitchFamily="-110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Arial" charset="0"/>
                <a:ea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Arial" charset="0"/>
                <a:ea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Arial" charset="0"/>
                <a:ea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Arial" charset="0"/>
                <a:ea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Arial" charset="0"/>
              </a:defRPr>
            </a:lvl9pPr>
          </a:lstStyle>
          <a:p>
            <a:pPr defTabSz="914400"/>
            <a:r>
              <a:rPr lang="en-US" sz="4800" kern="0" smtClean="0">
                <a:solidFill>
                  <a:schemeClr val="tx2"/>
                </a:solidFill>
              </a:rPr>
              <a:t>Additional Slides</a:t>
            </a:r>
            <a:endParaRPr lang="en-US" sz="4800" kern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3907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457200" y="0"/>
            <a:ext cx="822924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ＭＳ Ｐゴシック" pitchFamily="-110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Arial" charset="0"/>
                <a:ea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Arial" charset="0"/>
                <a:ea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Arial" charset="0"/>
                <a:ea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Arial" charset="0"/>
                <a:ea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Arial" charset="0"/>
              </a:defRPr>
            </a:lvl9pPr>
          </a:lstStyle>
          <a:p>
            <a:pPr defTabSz="914400"/>
            <a:r>
              <a:rPr lang="en-US" sz="3600" kern="0" smtClean="0">
                <a:solidFill>
                  <a:srgbClr val="000099"/>
                </a:solidFill>
                <a:ea typeface="ＭＳ Ｐゴシック"/>
              </a:rPr>
              <a:t>Track Matching with Drift Chambers</a:t>
            </a:r>
            <a:endParaRPr lang="en-US" sz="3600" kern="0" dirty="0"/>
          </a:p>
        </p:txBody>
      </p:sp>
      <p:sp>
        <p:nvSpPr>
          <p:cNvPr id="5" name="TextBox 4"/>
          <p:cNvSpPr txBox="1"/>
          <p:nvPr/>
        </p:nvSpPr>
        <p:spPr>
          <a:xfrm>
            <a:off x="228420" y="1016000"/>
            <a:ext cx="87885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</a:t>
            </a:r>
            <a:r>
              <a:rPr lang="en-US" sz="2400" dirty="0" smtClean="0"/>
              <a:t>atch drift chamber track with FTOF hit.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Hit-based tracking results are used now.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DC track is propagated from last DC plane to front face of FTOF panel (</a:t>
            </a:r>
            <a:r>
              <a:rPr lang="en-US" sz="2400" b="1" dirty="0" smtClean="0"/>
              <a:t>B</a:t>
            </a:r>
            <a:r>
              <a:rPr lang="en-US" sz="2400" dirty="0" smtClean="0"/>
              <a:t>=0) using geometry service tools.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FTOF returns (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hit</a:t>
            </a:r>
            <a:r>
              <a:rPr lang="en-US" sz="2400" dirty="0" err="1" smtClean="0"/>
              <a:t>,y</a:t>
            </a:r>
            <a:r>
              <a:rPr lang="en-US" sz="2400" baseline="-25000" dirty="0" err="1" smtClean="0"/>
              <a:t>hit</a:t>
            </a:r>
            <a:r>
              <a:rPr lang="en-US" sz="2400" dirty="0" err="1" smtClean="0"/>
              <a:t>,z</a:t>
            </a:r>
            <a:r>
              <a:rPr lang="en-US" sz="2400" baseline="-25000" dirty="0" err="1" smtClean="0"/>
              <a:t>hit</a:t>
            </a:r>
            <a:r>
              <a:rPr lang="en-US" sz="2400" dirty="0" smtClean="0"/>
              <a:t>) where 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hit</a:t>
            </a:r>
            <a:r>
              <a:rPr lang="en-US" sz="2400" dirty="0" smtClean="0"/>
              <a:t>,</a:t>
            </a:r>
            <a:r>
              <a:rPr lang="en-US" sz="2400" baseline="-25000" dirty="0" smtClean="0"/>
              <a:t> </a:t>
            </a:r>
            <a:r>
              <a:rPr lang="en-US" sz="2400" dirty="0" err="1" smtClean="0"/>
              <a:t>z</a:t>
            </a:r>
            <a:r>
              <a:rPr lang="en-US" sz="2400" baseline="-25000" dirty="0" err="1" smtClean="0"/>
              <a:t>hit</a:t>
            </a:r>
            <a:r>
              <a:rPr lang="en-US" sz="2400" dirty="0" smtClean="0"/>
              <a:t> are in the center of the paddle.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Consider only single                                                         paddle clusters.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First results: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500" y="2947983"/>
            <a:ext cx="4711340" cy="3140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6254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457200" y="164743"/>
            <a:ext cx="8229240" cy="508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ＭＳ Ｐゴシック" pitchFamily="-110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Arial" charset="0"/>
                <a:ea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Arial" charset="0"/>
                <a:ea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Arial" charset="0"/>
                <a:ea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Arial" charset="0"/>
                <a:ea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Arial" charset="0"/>
              </a:defRPr>
            </a:lvl9pPr>
          </a:lstStyle>
          <a:p>
            <a:pPr defTabSz="914400"/>
            <a:r>
              <a:rPr lang="en-US" sz="3600" kern="0" dirty="0" smtClean="0">
                <a:solidFill>
                  <a:srgbClr val="000099"/>
                </a:solidFill>
                <a:ea typeface="ＭＳ Ｐゴシック"/>
              </a:rPr>
              <a:t>Energy-weighted </a:t>
            </a:r>
            <a:r>
              <a:rPr lang="en-US" sz="3600" kern="0" dirty="0" err="1" smtClean="0">
                <a:solidFill>
                  <a:srgbClr val="000099"/>
                </a:solidFill>
                <a:ea typeface="ＭＳ Ｐゴシック"/>
              </a:rPr>
              <a:t>T</a:t>
            </a:r>
            <a:r>
              <a:rPr lang="en-US" sz="3600" kern="0" baseline="-25000" dirty="0" err="1" smtClean="0">
                <a:solidFill>
                  <a:srgbClr val="000099"/>
                </a:solidFill>
                <a:ea typeface="ＭＳ Ｐゴシック"/>
              </a:rPr>
              <a:t>hit</a:t>
            </a:r>
            <a:r>
              <a:rPr lang="en-US" sz="3600" kern="0" dirty="0" smtClean="0">
                <a:solidFill>
                  <a:srgbClr val="000099"/>
                </a:solidFill>
                <a:ea typeface="ＭＳ Ｐゴシック"/>
              </a:rPr>
              <a:t> vs. Earliest </a:t>
            </a:r>
            <a:r>
              <a:rPr lang="en-US" sz="3600" kern="0" dirty="0" err="1" smtClean="0">
                <a:solidFill>
                  <a:srgbClr val="000099"/>
                </a:solidFill>
                <a:ea typeface="ＭＳ Ｐゴシック"/>
              </a:rPr>
              <a:t>T</a:t>
            </a:r>
            <a:r>
              <a:rPr lang="en-US" sz="3600" kern="0" baseline="-25000" dirty="0" err="1" smtClean="0">
                <a:solidFill>
                  <a:srgbClr val="000099"/>
                </a:solidFill>
                <a:ea typeface="ＭＳ Ｐゴシック"/>
              </a:rPr>
              <a:t>hit</a:t>
            </a:r>
            <a:endParaRPr lang="en-US" sz="3600" kern="0" dirty="0"/>
          </a:p>
        </p:txBody>
      </p:sp>
      <p:sp>
        <p:nvSpPr>
          <p:cNvPr id="5" name="TextBox 4"/>
          <p:cNvSpPr txBox="1"/>
          <p:nvPr/>
        </p:nvSpPr>
        <p:spPr>
          <a:xfrm>
            <a:off x="306976" y="1048371"/>
            <a:ext cx="850053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 smtClean="0">
                <a:ea typeface="ＭＳ Ｐゴシック"/>
                <a:cs typeface="Arial" panose="020B0604020202020204" pitchFamily="34" charset="0"/>
              </a:rPr>
              <a:t>Cluster</a:t>
            </a:r>
            <a:r>
              <a:rPr lang="en-US" sz="2400" dirty="0" smtClean="0">
                <a:ea typeface="ＭＳ Ｐゴシック"/>
              </a:rPr>
              <a:t> </a:t>
            </a:r>
            <a:r>
              <a:rPr lang="en-US" sz="2400" dirty="0">
                <a:ea typeface="ＭＳ Ｐゴシック"/>
              </a:rPr>
              <a:t>hit times have been calculated as the energy-weighted </a:t>
            </a:r>
            <a:r>
              <a:rPr lang="en-US" sz="2400" dirty="0" smtClean="0">
                <a:ea typeface="ＭＳ Ｐゴシック"/>
              </a:rPr>
              <a:t>sum of the paddle hit times.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 smtClean="0">
                <a:ea typeface="ＭＳ Ｐゴシック"/>
              </a:rPr>
              <a:t>We also considered taking                                                the earliest </a:t>
            </a:r>
            <a:r>
              <a:rPr lang="en-US" sz="2400" dirty="0" err="1" smtClean="0">
                <a:ea typeface="ＭＳ Ｐゴシック"/>
              </a:rPr>
              <a:t>T</a:t>
            </a:r>
            <a:r>
              <a:rPr lang="en-US" sz="2400" baseline="-25000" dirty="0" err="1" smtClean="0">
                <a:ea typeface="ＭＳ Ｐゴシック"/>
              </a:rPr>
              <a:t>hit</a:t>
            </a:r>
            <a:r>
              <a:rPr lang="en-US" sz="2400" dirty="0" smtClean="0">
                <a:ea typeface="ＭＳ Ｐゴシック"/>
              </a:rPr>
              <a:t> among the                                               paddles of each cluster.</a:t>
            </a:r>
            <a:endParaRPr lang="en-US" sz="2400" dirty="0">
              <a:ea typeface="ＭＳ Ｐゴシック"/>
            </a:endParaRP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7904" y="1872867"/>
            <a:ext cx="4474742" cy="4276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369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358"/>
          </a:xfrm>
        </p:spPr>
        <p:txBody>
          <a:bodyPr/>
          <a:lstStyle/>
          <a:p>
            <a:r>
              <a:rPr lang="en-US" sz="4800" dirty="0" smtClean="0"/>
              <a:t>Goals and Outline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6646907" y="6476312"/>
            <a:ext cx="693512" cy="19816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page 2</a:t>
            </a:r>
          </a:p>
        </p:txBody>
      </p:sp>
      <p:sp>
        <p:nvSpPr>
          <p:cNvPr id="6" name="CustomShape 3"/>
          <p:cNvSpPr/>
          <p:nvPr/>
        </p:nvSpPr>
        <p:spPr>
          <a:xfrm>
            <a:off x="522360" y="1033200"/>
            <a:ext cx="8257320" cy="5239584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US" sz="2400" dirty="0">
                <a:solidFill>
                  <a:srgbClr val="000000"/>
                </a:solidFill>
                <a:latin typeface="Arial"/>
                <a:ea typeface="DejaVu Sans"/>
              </a:rPr>
              <a:t>Committee Charge - 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1.c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00000"/>
                </a:solidFill>
              </a:rPr>
              <a:t>Are users engaged at a sufficient level to demonstrate usability and readiness from a user’s perspective</a:t>
            </a:r>
            <a:r>
              <a:rPr lang="en-US" sz="2400" dirty="0" smtClean="0">
                <a:solidFill>
                  <a:srgbClr val="000000"/>
                </a:solidFill>
              </a:rPr>
              <a:t>?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00000"/>
                </a:solidFill>
              </a:rPr>
              <a:t>Has the CLAS Collaboration identified appropriate </a:t>
            </a:r>
            <a:r>
              <a:rPr lang="en-US" sz="2400" dirty="0" smtClean="0">
                <a:solidFill>
                  <a:srgbClr val="000000"/>
                </a:solidFill>
              </a:rPr>
              <a:t>mechanisms </a:t>
            </a:r>
            <a:r>
              <a:rPr lang="en-US" sz="2400" dirty="0">
                <a:solidFill>
                  <a:srgbClr val="000000"/>
                </a:solidFill>
              </a:rPr>
              <a:t>to support utilization of the software by the entire </a:t>
            </a:r>
            <a:r>
              <a:rPr lang="en-US" sz="2400" dirty="0" smtClean="0">
                <a:solidFill>
                  <a:srgbClr val="000000"/>
                </a:solidFill>
              </a:rPr>
              <a:t>collaboration?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00000"/>
                </a:solidFill>
              </a:rPr>
              <a:t>Is the level of user documentation appropriate for this point in time</a:t>
            </a:r>
            <a:r>
              <a:rPr lang="en-US" sz="2400" dirty="0" smtClean="0">
                <a:solidFill>
                  <a:srgbClr val="000000"/>
                </a:solidFill>
              </a:rPr>
              <a:t>?</a:t>
            </a:r>
            <a:endParaRPr dirty="0"/>
          </a:p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Outline of talk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0000"/>
                </a:solidFill>
              </a:rPr>
              <a:t>Example of user software development:	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00000"/>
                </a:solidFill>
              </a:rPr>
              <a:t>TOF </a:t>
            </a:r>
            <a:r>
              <a:rPr lang="en-US" sz="2400" dirty="0">
                <a:solidFill>
                  <a:srgbClr val="000000"/>
                </a:solidFill>
              </a:rPr>
              <a:t>reconstruction </a:t>
            </a:r>
            <a:r>
              <a:rPr lang="en-US" sz="2400" dirty="0" smtClean="0">
                <a:solidFill>
                  <a:srgbClr val="000000"/>
                </a:solidFill>
              </a:rPr>
              <a:t>software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00000"/>
                </a:solidFill>
              </a:rPr>
              <a:t>detectors, methods</a:t>
            </a:r>
            <a:r>
              <a:rPr lang="en-US" sz="2400" dirty="0">
                <a:solidFill>
                  <a:srgbClr val="000000"/>
                </a:solidFill>
              </a:rPr>
              <a:t>, </a:t>
            </a:r>
            <a:r>
              <a:rPr lang="en-US" sz="2400" dirty="0" smtClean="0">
                <a:solidFill>
                  <a:srgbClr val="000000"/>
                </a:solidFill>
              </a:rPr>
              <a:t>results, and status.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0000"/>
                </a:solidFill>
              </a:rPr>
              <a:t>User experience: developers, projects, workflow.</a:t>
            </a:r>
            <a:endParaRPr lang="en-US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0000"/>
                </a:solidFill>
              </a:rPr>
              <a:t>Connection with committee charge.</a:t>
            </a:r>
          </a:p>
        </p:txBody>
      </p:sp>
    </p:spTree>
    <p:extLst>
      <p:ext uri="{BB962C8B-B14F-4D97-AF65-F5344CB8AC3E}">
        <p14:creationId xmlns:p14="http://schemas.microsoft.com/office/powerpoint/2010/main" val="384968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 txBox="1">
            <a:spLocks noGrp="1"/>
          </p:cNvSpPr>
          <p:nvPr>
            <p:ph type="title"/>
          </p:nvPr>
        </p:nvSpPr>
        <p:spPr>
          <a:xfrm>
            <a:off x="2412394" y="131645"/>
            <a:ext cx="42354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ea typeface="ＭＳ Ｐゴシック" charset="-128"/>
              </a:rPr>
              <a:t>TOF Reconstruction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" y="1106075"/>
            <a:ext cx="4582160" cy="1084912"/>
          </a:xfrm>
          <a:prstGeom prst="rect">
            <a:avLst/>
          </a:prstGeom>
        </p:spPr>
        <p:txBody>
          <a:bodyPr wrap="square">
            <a:spAutoFit/>
            <a:scene3d>
              <a:camera prst="obliqueTopLeft"/>
              <a:lightRig rig="threePt" dir="t"/>
            </a:scene3d>
          </a:bodyPr>
          <a:lstStyle/>
          <a:p>
            <a:endParaRPr lang="en-US" sz="1000" dirty="0" smtClean="0"/>
          </a:p>
          <a:p>
            <a:r>
              <a:rPr lang="en-US" sz="1000" dirty="0" smtClean="0"/>
              <a:t> </a:t>
            </a:r>
            <a:endParaRPr lang="en-US" sz="700" dirty="0" smtClean="0"/>
          </a:p>
          <a:p>
            <a:endParaRPr lang="en-US" sz="1050" dirty="0" smtClean="0"/>
          </a:p>
          <a:p>
            <a:endParaRPr lang="en-US" dirty="0" smtClean="0"/>
          </a:p>
          <a:p>
            <a:endParaRPr lang="en-US" sz="1600" dirty="0"/>
          </a:p>
        </p:txBody>
      </p:sp>
      <p:sp>
        <p:nvSpPr>
          <p:cNvPr id="59" name="Rectangle 58"/>
          <p:cNvSpPr/>
          <p:nvPr/>
        </p:nvSpPr>
        <p:spPr bwMode="auto">
          <a:xfrm>
            <a:off x="6646907" y="6476312"/>
            <a:ext cx="693512" cy="19816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page 3</a:t>
            </a:r>
          </a:p>
        </p:txBody>
      </p:sp>
      <p:sp>
        <p:nvSpPr>
          <p:cNvPr id="74" name="CustomShape 2"/>
          <p:cNvSpPr/>
          <p:nvPr/>
        </p:nvSpPr>
        <p:spPr>
          <a:xfrm>
            <a:off x="146160" y="1179359"/>
            <a:ext cx="6728760" cy="4956495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US" sz="2400" dirty="0">
                <a:solidFill>
                  <a:srgbClr val="000000"/>
                </a:solidFill>
                <a:latin typeface="Arial"/>
                <a:ea typeface="DejaVu Sans"/>
              </a:rPr>
              <a:t>Forward Time-of-Flight (FTOF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)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00000"/>
                </a:solidFill>
              </a:rPr>
              <a:t>6 sectors, double-sided PMT readout</a:t>
            </a:r>
            <a:r>
              <a:rPr lang="en-US" sz="2400" dirty="0" smtClean="0">
                <a:solidFill>
                  <a:srgbClr val="000000"/>
                </a:solidFill>
              </a:rPr>
              <a:t>.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00000"/>
                </a:solidFill>
              </a:rPr>
              <a:t>Paddles: Panel 1a - 23, Panel 1b - 62, Panel 2 – </a:t>
            </a:r>
            <a:r>
              <a:rPr lang="en-US" sz="2400" dirty="0" smtClean="0">
                <a:solidFill>
                  <a:srgbClr val="000000"/>
                </a:solidFill>
              </a:rPr>
              <a:t>5</a:t>
            </a:r>
            <a:r>
              <a:rPr lang="en-US" sz="2400" dirty="0"/>
              <a:t>.</a:t>
            </a:r>
            <a:endParaRPr sz="2400" dirty="0"/>
          </a:p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US" sz="2400" dirty="0">
                <a:solidFill>
                  <a:srgbClr val="000000"/>
                </a:solidFill>
                <a:latin typeface="Arial"/>
                <a:ea typeface="DejaVu Sans"/>
              </a:rPr>
              <a:t>Central Time-of-Flight (CTOF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)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00000"/>
                </a:solidFill>
              </a:rPr>
              <a:t>48 paddles, double-sided </a:t>
            </a:r>
            <a:r>
              <a:rPr lang="en-US" sz="2400" dirty="0" smtClean="0">
                <a:solidFill>
                  <a:srgbClr val="000000"/>
                </a:solidFill>
              </a:rPr>
              <a:t>PMT        readout</a:t>
            </a:r>
            <a:r>
              <a:rPr lang="en-US" sz="2400" dirty="0">
                <a:solidFill>
                  <a:srgbClr val="000000"/>
                </a:solidFill>
              </a:rPr>
              <a:t>.</a:t>
            </a:r>
            <a:endParaRPr lang="en-US" sz="2400" dirty="0" smtClean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00000"/>
                </a:solidFill>
              </a:rPr>
              <a:t>form hermetic barrel around </a:t>
            </a:r>
            <a:r>
              <a:rPr lang="en-US" sz="2400" dirty="0" smtClean="0">
                <a:solidFill>
                  <a:srgbClr val="000000"/>
                </a:solidFill>
              </a:rPr>
              <a:t>target.</a:t>
            </a:r>
            <a:endParaRPr sz="2400" dirty="0"/>
          </a:p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Outputs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Times (T</a:t>
            </a:r>
            <a:r>
              <a:rPr lang="en-US" sz="2400" baseline="-25000" dirty="0" smtClean="0">
                <a:solidFill>
                  <a:srgbClr val="000000"/>
                </a:solidFill>
                <a:latin typeface="Arial"/>
                <a:ea typeface="DejaVu Sans"/>
              </a:rPr>
              <a:t>L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, T</a:t>
            </a:r>
            <a:r>
              <a:rPr lang="en-US" sz="2400" baseline="-25000" dirty="0" smtClean="0">
                <a:solidFill>
                  <a:srgbClr val="000000"/>
                </a:solidFill>
              </a:rPr>
              <a:t>R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 from TDCs)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00000"/>
                </a:solidFill>
              </a:rPr>
              <a:t>Positions </a:t>
            </a:r>
            <a:r>
              <a:rPr lang="en-US" sz="2400" dirty="0" smtClean="0">
                <a:solidFill>
                  <a:srgbClr val="000000"/>
                </a:solidFill>
              </a:rPr>
              <a:t>(</a:t>
            </a:r>
            <a:r>
              <a:rPr lang="en-US" sz="2400" dirty="0" err="1" smtClean="0">
                <a:solidFill>
                  <a:srgbClr val="000000"/>
                </a:solidFill>
              </a:rPr>
              <a:t>y</a:t>
            </a:r>
            <a:r>
              <a:rPr lang="en-US" sz="2400" baseline="-25000" dirty="0" err="1" smtClean="0">
                <a:solidFill>
                  <a:srgbClr val="000000"/>
                </a:solidFill>
              </a:rPr>
              <a:t>hit</a:t>
            </a:r>
            <a:r>
              <a:rPr lang="en-US" sz="2400" dirty="0" smtClean="0">
                <a:solidFill>
                  <a:srgbClr val="000000"/>
                </a:solidFill>
              </a:rPr>
              <a:t> from T</a:t>
            </a:r>
            <a:r>
              <a:rPr lang="en-US" sz="2400" baseline="-25000" dirty="0" smtClean="0">
                <a:solidFill>
                  <a:srgbClr val="000000"/>
                </a:solidFill>
              </a:rPr>
              <a:t>L </a:t>
            </a:r>
            <a:r>
              <a:rPr lang="en-US" sz="2400" dirty="0" smtClean="0">
                <a:solidFill>
                  <a:srgbClr val="000000"/>
                </a:solidFill>
              </a:rPr>
              <a:t>– T</a:t>
            </a:r>
            <a:r>
              <a:rPr lang="en-US" sz="2400" baseline="-25000" dirty="0" smtClean="0">
                <a:solidFill>
                  <a:srgbClr val="000000"/>
                </a:solidFill>
              </a:rPr>
              <a:t>R</a:t>
            </a:r>
            <a:r>
              <a:rPr lang="en-US" sz="2400" dirty="0" smtClean="0">
                <a:solidFill>
                  <a:srgbClr val="000000"/>
                </a:solidFill>
              </a:rPr>
              <a:t>)</a:t>
            </a:r>
            <a:endParaRPr lang="en-US" sz="2400" dirty="0" smtClean="0">
              <a:solidFill>
                <a:srgbClr val="000000"/>
              </a:solidFill>
              <a:latin typeface="Arial"/>
              <a:ea typeface="DejaVu Sans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Hit times (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ea typeface="DejaVu Sans"/>
              </a:rPr>
              <a:t>T</a:t>
            </a:r>
            <a:r>
              <a:rPr lang="en-US" sz="2400" baseline="-25000" dirty="0" err="1" smtClean="0">
                <a:solidFill>
                  <a:srgbClr val="000000"/>
                </a:solidFill>
                <a:latin typeface="Arial"/>
                <a:ea typeface="DejaVu Sans"/>
              </a:rPr>
              <a:t>hit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 from (</a:t>
            </a:r>
            <a:r>
              <a:rPr lang="en-US" sz="2400" dirty="0" smtClean="0">
                <a:solidFill>
                  <a:srgbClr val="000000"/>
                </a:solidFill>
              </a:rPr>
              <a:t>T</a:t>
            </a:r>
            <a:r>
              <a:rPr lang="en-US" sz="2400" baseline="-25000" dirty="0" smtClean="0">
                <a:solidFill>
                  <a:srgbClr val="000000"/>
                </a:solidFill>
              </a:rPr>
              <a:t>L </a:t>
            </a:r>
            <a:r>
              <a:rPr lang="en-US" sz="2400" dirty="0">
                <a:solidFill>
                  <a:srgbClr val="000000"/>
                </a:solidFill>
              </a:rPr>
              <a:t>+</a:t>
            </a:r>
            <a:r>
              <a:rPr lang="en-US" sz="2400" dirty="0" smtClean="0">
                <a:solidFill>
                  <a:srgbClr val="000000"/>
                </a:solidFill>
              </a:rPr>
              <a:t> T</a:t>
            </a:r>
            <a:r>
              <a:rPr lang="en-US" sz="2400" baseline="-25000" dirty="0" smtClean="0">
                <a:solidFill>
                  <a:srgbClr val="000000"/>
                </a:solidFill>
              </a:rPr>
              <a:t>R</a:t>
            </a:r>
            <a:r>
              <a:rPr lang="en-US" sz="2400" dirty="0" smtClean="0">
                <a:solidFill>
                  <a:srgbClr val="000000"/>
                </a:solidFill>
              </a:rPr>
              <a:t>)/2)</a:t>
            </a:r>
            <a:endParaRPr lang="en-US" sz="2400" dirty="0" smtClean="0">
              <a:solidFill>
                <a:srgbClr val="000000"/>
              </a:solidFill>
              <a:latin typeface="Arial"/>
              <a:ea typeface="DejaVu Sans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Deposited energy (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ea typeface="DejaVu Sans"/>
              </a:rPr>
              <a:t>E</a:t>
            </a:r>
            <a:r>
              <a:rPr lang="en-US" sz="2400" baseline="-25000" dirty="0" err="1" smtClean="0">
                <a:solidFill>
                  <a:srgbClr val="000000"/>
                </a:solidFill>
                <a:latin typeface="Arial"/>
                <a:ea typeface="DejaVu Sans"/>
              </a:rPr>
              <a:t>dep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 from ADCs)</a:t>
            </a:r>
            <a:endParaRPr sz="2400" dirty="0"/>
          </a:p>
        </p:txBody>
      </p:sp>
      <p:pic>
        <p:nvPicPr>
          <p:cNvPr id="75" name="Picture 7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7958" y="944107"/>
            <a:ext cx="2544725" cy="2375453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4956" y="3739320"/>
            <a:ext cx="2670764" cy="2396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95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TOF Reconstruction Methods</a:t>
            </a:r>
            <a:endParaRPr lang="en-US" sz="4800" dirty="0"/>
          </a:p>
        </p:txBody>
      </p:sp>
      <p:sp>
        <p:nvSpPr>
          <p:cNvPr id="5" name="Title 5"/>
          <p:cNvSpPr txBox="1">
            <a:spLocks/>
          </p:cNvSpPr>
          <p:nvPr/>
        </p:nvSpPr>
        <p:spPr bwMode="auto">
          <a:xfrm>
            <a:off x="-5524810" y="-916900"/>
            <a:ext cx="1415772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ＭＳ Ｐゴシック" pitchFamily="-110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Arial" charset="0"/>
                <a:ea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Arial" charset="0"/>
                <a:ea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Arial" charset="0"/>
                <a:ea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Arial" charset="0"/>
                <a:ea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Arial" charset="0"/>
              </a:defRPr>
            </a:lvl9pPr>
          </a:lstStyle>
          <a:p>
            <a:r>
              <a:rPr lang="en-US" smtClean="0">
                <a:latin typeface="Arial"/>
                <a:ea typeface="ＭＳ Ｐゴシック" charset="-128"/>
              </a:rPr>
              <a:t>GEMC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 bwMode="auto">
          <a:xfrm>
            <a:off x="6646907" y="6476312"/>
            <a:ext cx="693512" cy="19816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page 4</a:t>
            </a:r>
          </a:p>
        </p:txBody>
      </p:sp>
      <p:sp>
        <p:nvSpPr>
          <p:cNvPr id="18" name="CustomShape 2"/>
          <p:cNvSpPr/>
          <p:nvPr/>
        </p:nvSpPr>
        <p:spPr>
          <a:xfrm>
            <a:off x="456840" y="993092"/>
            <a:ext cx="5111041" cy="3423633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000000"/>
                </a:solidFill>
              </a:rPr>
              <a:t>Single TOF paddles and clusters</a:t>
            </a:r>
            <a:endParaRPr lang="en-US" dirty="0">
              <a:solidFill>
                <a:srgbClr val="000000"/>
              </a:solidFill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0000"/>
                </a:solidFill>
              </a:rPr>
              <a:t>adjacent hits </a:t>
            </a:r>
            <a:r>
              <a:rPr lang="en-US" dirty="0" smtClean="0">
                <a:solidFill>
                  <a:srgbClr val="000000"/>
                </a:solidFill>
              </a:rPr>
              <a:t>grouped based on cuts </a:t>
            </a:r>
            <a:r>
              <a:rPr lang="en-US" dirty="0">
                <a:solidFill>
                  <a:srgbClr val="000000"/>
                </a:solidFill>
              </a:rPr>
              <a:t>on </a:t>
            </a:r>
            <a:r>
              <a:rPr lang="en-US" dirty="0" err="1">
                <a:solidFill>
                  <a:srgbClr val="000000"/>
                </a:solidFill>
                <a:latin typeface="Symbol" panose="05050102010706020507" pitchFamily="18" charset="2"/>
              </a:rPr>
              <a:t>D</a:t>
            </a:r>
            <a:r>
              <a:rPr lang="en-US" dirty="0" err="1">
                <a:solidFill>
                  <a:srgbClr val="000000"/>
                </a:solidFill>
              </a:rPr>
              <a:t>y</a:t>
            </a:r>
            <a:r>
              <a:rPr lang="en-US" baseline="-25000" dirty="0" err="1">
                <a:solidFill>
                  <a:srgbClr val="000000"/>
                </a:solidFill>
              </a:rPr>
              <a:t>hit</a:t>
            </a:r>
            <a:r>
              <a:rPr lang="en-US" dirty="0">
                <a:solidFill>
                  <a:srgbClr val="000000"/>
                </a:solidFill>
              </a:rPr>
              <a:t> and </a:t>
            </a:r>
            <a:r>
              <a:rPr lang="en-US" dirty="0" err="1" smtClean="0">
                <a:solidFill>
                  <a:srgbClr val="000000"/>
                </a:solidFill>
                <a:latin typeface="Symbol" panose="05050102010706020507" pitchFamily="18" charset="2"/>
              </a:rPr>
              <a:t>DT</a:t>
            </a:r>
            <a:r>
              <a:rPr lang="en-US" baseline="-25000" dirty="0" err="1" smtClean="0">
                <a:solidFill>
                  <a:srgbClr val="000000"/>
                </a:solidFill>
              </a:rPr>
              <a:t>hit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  <a:endParaRPr lang="en-US" dirty="0" smtClean="0">
              <a:solidFill>
                <a:srgbClr val="000000"/>
              </a:solidFill>
              <a:latin typeface="Arial"/>
              <a:ea typeface="DejaVu Sans"/>
            </a:endParaRPr>
          </a:p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US" dirty="0" smtClean="0">
                <a:solidFill>
                  <a:srgbClr val="000000"/>
                </a:solidFill>
                <a:latin typeface="Arial"/>
                <a:ea typeface="DejaVu Sans"/>
              </a:rPr>
              <a:t> TDC </a:t>
            </a:r>
            <a:r>
              <a:rPr lang="en-US" dirty="0">
                <a:solidFill>
                  <a:srgbClr val="000000"/>
                </a:solidFill>
                <a:latin typeface="Arial"/>
                <a:ea typeface="DejaVu Sans"/>
              </a:rPr>
              <a:t>Time (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DejaVu Sans"/>
              </a:rPr>
              <a:t>T</a:t>
            </a:r>
            <a:r>
              <a:rPr lang="en-US" baseline="-25000" dirty="0" smtClean="0">
                <a:solidFill>
                  <a:srgbClr val="000000"/>
                </a:solidFill>
              </a:rPr>
              <a:t>L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DejaVu Sans"/>
              </a:rPr>
              <a:t>, T</a:t>
            </a:r>
            <a:r>
              <a:rPr lang="en-US" baseline="-25000" dirty="0">
                <a:solidFill>
                  <a:srgbClr val="000000"/>
                </a:solidFill>
              </a:rPr>
              <a:t>R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DejaVu Sans"/>
              </a:rPr>
              <a:t>)</a:t>
            </a:r>
            <a:endParaRPr lang="en-US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0000"/>
                </a:solidFill>
                <a:latin typeface="Arial"/>
                <a:ea typeface="DejaVu Sans"/>
              </a:rPr>
              <a:t>A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DejaVu Sans"/>
              </a:rPr>
              <a:t>pply </a:t>
            </a:r>
            <a:r>
              <a:rPr lang="en-US" dirty="0">
                <a:solidFill>
                  <a:srgbClr val="000000"/>
                </a:solidFill>
                <a:latin typeface="Arial"/>
                <a:ea typeface="DejaVu Sans"/>
              </a:rPr>
              <a:t>time walk corrections and 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DejaVu Sans"/>
              </a:rPr>
              <a:t>calibration.</a:t>
            </a:r>
            <a:endParaRPr lang="en-US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0000"/>
                </a:solidFill>
                <a:latin typeface="Arial"/>
                <a:ea typeface="DejaVu Sans"/>
              </a:rPr>
              <a:t>C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DejaVu Sans"/>
              </a:rPr>
              <a:t>lusters </a:t>
            </a:r>
            <a:r>
              <a:rPr lang="en-US" dirty="0">
                <a:solidFill>
                  <a:srgbClr val="000000"/>
                </a:solidFill>
                <a:latin typeface="Arial"/>
                <a:ea typeface="DejaVu Sans"/>
              </a:rPr>
              <a:t>- energy-weighted 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DejaVu Sans"/>
              </a:rPr>
              <a:t>average.</a:t>
            </a:r>
          </a:p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US" dirty="0" smtClean="0">
                <a:solidFill>
                  <a:srgbClr val="000000"/>
                </a:solidFill>
              </a:rPr>
              <a:t> Deposited Energy (</a:t>
            </a:r>
            <a:r>
              <a:rPr lang="en-US" dirty="0" err="1" smtClean="0">
                <a:solidFill>
                  <a:srgbClr val="000000"/>
                </a:solidFill>
              </a:rPr>
              <a:t>E</a:t>
            </a:r>
            <a:r>
              <a:rPr lang="en-US" baseline="-25000" dirty="0" err="1" smtClean="0">
                <a:solidFill>
                  <a:srgbClr val="000000"/>
                </a:solidFill>
              </a:rPr>
              <a:t>dep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  <a:endParaRPr lang="en-US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0000"/>
                </a:solidFill>
              </a:rPr>
              <a:t>A</a:t>
            </a:r>
            <a:r>
              <a:rPr lang="en-US" dirty="0" smtClean="0">
                <a:solidFill>
                  <a:srgbClr val="000000"/>
                </a:solidFill>
              </a:rPr>
              <a:t>pply </a:t>
            </a:r>
            <a:r>
              <a:rPr lang="en-US" dirty="0">
                <a:solidFill>
                  <a:srgbClr val="000000"/>
                </a:solidFill>
              </a:rPr>
              <a:t>ADC </a:t>
            </a:r>
            <a:r>
              <a:rPr lang="en-US" dirty="0" smtClean="0">
                <a:solidFill>
                  <a:srgbClr val="000000"/>
                </a:solidFill>
              </a:rPr>
              <a:t>calibration and </a:t>
            </a:r>
            <a:r>
              <a:rPr lang="en-US" dirty="0" err="1">
                <a:solidFill>
                  <a:srgbClr val="000000"/>
                </a:solidFill>
              </a:rPr>
              <a:t>E</a:t>
            </a:r>
            <a:r>
              <a:rPr lang="en-US" baseline="-25000" dirty="0" err="1">
                <a:solidFill>
                  <a:srgbClr val="000000"/>
                </a:solidFill>
              </a:rPr>
              <a:t>dep</a:t>
            </a:r>
            <a:r>
              <a:rPr lang="en-US" dirty="0">
                <a:solidFill>
                  <a:srgbClr val="000000"/>
                </a:solidFill>
              </a:rPr>
              <a:t> = √</a:t>
            </a:r>
            <a:r>
              <a:rPr lang="en-US" dirty="0" err="1" smtClean="0">
                <a:solidFill>
                  <a:srgbClr val="000000"/>
                </a:solidFill>
              </a:rPr>
              <a:t>E</a:t>
            </a:r>
            <a:r>
              <a:rPr lang="en-US" baseline="-25000" dirty="0" err="1" smtClean="0">
                <a:solidFill>
                  <a:srgbClr val="000000"/>
                </a:solidFill>
              </a:rPr>
              <a:t>L</a:t>
            </a:r>
            <a:r>
              <a:rPr lang="en-US" dirty="0" err="1" smtClean="0">
                <a:solidFill>
                  <a:srgbClr val="000000"/>
                </a:solidFill>
              </a:rPr>
              <a:t>•E</a:t>
            </a:r>
            <a:r>
              <a:rPr lang="en-US" baseline="-25000" dirty="0" err="1" smtClean="0">
                <a:solidFill>
                  <a:srgbClr val="000000"/>
                </a:solidFill>
              </a:rPr>
              <a:t>R</a:t>
            </a:r>
            <a:r>
              <a:rPr lang="en-US" dirty="0" err="1" smtClean="0">
                <a:solidFill>
                  <a:srgbClr val="000000"/>
                </a:solidFill>
              </a:rPr>
              <a:t>•e</a:t>
            </a:r>
            <a:r>
              <a:rPr lang="en-US" baseline="30000" dirty="0" err="1">
                <a:solidFill>
                  <a:srgbClr val="000000"/>
                </a:solidFill>
              </a:rPr>
              <a:t>y</a:t>
            </a:r>
            <a:endParaRPr lang="en-US" baseline="30000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rgbClr val="000000"/>
                </a:solidFill>
              </a:rPr>
              <a:t>Clusters </a:t>
            </a:r>
            <a:r>
              <a:rPr lang="en-US" dirty="0">
                <a:solidFill>
                  <a:srgbClr val="000000"/>
                </a:solidFill>
              </a:rPr>
              <a:t>– sum </a:t>
            </a:r>
            <a:r>
              <a:rPr lang="en-US" dirty="0" err="1" smtClean="0">
                <a:solidFill>
                  <a:srgbClr val="000000"/>
                </a:solidFill>
              </a:rPr>
              <a:t>E</a:t>
            </a:r>
            <a:r>
              <a:rPr lang="en-US" baseline="-25000" dirty="0" err="1" smtClean="0">
                <a:solidFill>
                  <a:srgbClr val="000000"/>
                </a:solidFill>
              </a:rPr>
              <a:t>dep</a:t>
            </a:r>
            <a:r>
              <a:rPr lang="en-US" dirty="0" err="1" smtClean="0">
                <a:solidFill>
                  <a:srgbClr val="000000"/>
                </a:solidFill>
              </a:rPr>
              <a:t>’s</a:t>
            </a:r>
            <a:endParaRPr lang="en-US" sz="2400" baseline="-25000" dirty="0" smtClean="0">
              <a:solidFill>
                <a:srgbClr val="000000"/>
              </a:solidFill>
              <a:latin typeface="Arial"/>
            </a:endParaRPr>
          </a:p>
          <a:p>
            <a:pPr lvl="1"/>
            <a:endParaRPr sz="2400" baseline="-25000"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9" name="TextBox 18"/>
          <p:cNvSpPr txBox="1"/>
          <p:nvPr/>
        </p:nvSpPr>
        <p:spPr>
          <a:xfrm>
            <a:off x="456840" y="4045205"/>
            <a:ext cx="618630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US" dirty="0">
                <a:solidFill>
                  <a:srgbClr val="000000"/>
                </a:solidFill>
              </a:rPr>
              <a:t> Position (</a:t>
            </a:r>
            <a:r>
              <a:rPr lang="en-US" dirty="0" err="1">
                <a:solidFill>
                  <a:srgbClr val="000000"/>
                </a:solidFill>
              </a:rPr>
              <a:t>y</a:t>
            </a:r>
            <a:r>
              <a:rPr lang="en-US" baseline="-25000" dirty="0" err="1">
                <a:solidFill>
                  <a:srgbClr val="000000"/>
                </a:solidFill>
              </a:rPr>
              <a:t>hit</a:t>
            </a:r>
            <a:r>
              <a:rPr lang="en-US" dirty="0">
                <a:solidFill>
                  <a:srgbClr val="000000"/>
                </a:solidFill>
              </a:rPr>
              <a:t>)</a:t>
            </a:r>
            <a:endParaRPr lang="en-US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0000"/>
                </a:solidFill>
              </a:rPr>
              <a:t>Use T</a:t>
            </a:r>
            <a:r>
              <a:rPr lang="en-US" baseline="-25000" dirty="0">
                <a:solidFill>
                  <a:srgbClr val="000000"/>
                </a:solidFill>
              </a:rPr>
              <a:t>L</a:t>
            </a:r>
            <a:r>
              <a:rPr lang="en-US" dirty="0">
                <a:solidFill>
                  <a:srgbClr val="000000"/>
                </a:solidFill>
              </a:rPr>
              <a:t>-T</a:t>
            </a:r>
            <a:r>
              <a:rPr lang="en-US" baseline="-25000" dirty="0">
                <a:solidFill>
                  <a:srgbClr val="000000"/>
                </a:solidFill>
              </a:rPr>
              <a:t>R</a:t>
            </a:r>
            <a:r>
              <a:rPr lang="en-US" dirty="0">
                <a:solidFill>
                  <a:srgbClr val="000000"/>
                </a:solidFill>
              </a:rPr>
              <a:t> to get </a:t>
            </a:r>
            <a:r>
              <a:rPr lang="en-US" dirty="0" err="1">
                <a:solidFill>
                  <a:srgbClr val="000000"/>
                </a:solidFill>
              </a:rPr>
              <a:t>y</a:t>
            </a:r>
            <a:r>
              <a:rPr lang="en-US" baseline="-25000" dirty="0" err="1">
                <a:solidFill>
                  <a:srgbClr val="000000"/>
                </a:solidFill>
              </a:rPr>
              <a:t>hit</a:t>
            </a:r>
            <a:r>
              <a:rPr lang="en-US" dirty="0">
                <a:solidFill>
                  <a:srgbClr val="000000"/>
                </a:solidFill>
              </a:rPr>
              <a:t> relative to paddle center.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0000"/>
                </a:solidFill>
              </a:rPr>
              <a:t>Clusters - energy-weighted average.</a:t>
            </a:r>
            <a:endParaRPr lang="en-US" dirty="0"/>
          </a:p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US" dirty="0">
                <a:solidFill>
                  <a:srgbClr val="000000"/>
                </a:solidFill>
              </a:rPr>
              <a:t> Hit time (</a:t>
            </a:r>
            <a:r>
              <a:rPr lang="en-US" dirty="0" err="1">
                <a:solidFill>
                  <a:srgbClr val="000000"/>
                </a:solidFill>
              </a:rPr>
              <a:t>T</a:t>
            </a:r>
            <a:r>
              <a:rPr lang="en-US" baseline="-25000" dirty="0" err="1">
                <a:solidFill>
                  <a:srgbClr val="000000"/>
                </a:solidFill>
              </a:rPr>
              <a:t>hit</a:t>
            </a:r>
            <a:r>
              <a:rPr lang="en-US" dirty="0">
                <a:solidFill>
                  <a:srgbClr val="000000"/>
                </a:solidFill>
              </a:rPr>
              <a:t>)</a:t>
            </a:r>
            <a:endParaRPr lang="en-US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0000"/>
                </a:solidFill>
              </a:rPr>
              <a:t>Average T</a:t>
            </a:r>
            <a:r>
              <a:rPr lang="en-US" baseline="-25000" dirty="0">
                <a:solidFill>
                  <a:srgbClr val="000000"/>
                </a:solidFill>
              </a:rPr>
              <a:t>L</a:t>
            </a:r>
            <a:r>
              <a:rPr lang="en-US" dirty="0">
                <a:solidFill>
                  <a:srgbClr val="000000"/>
                </a:solidFill>
              </a:rPr>
              <a:t>, T</a:t>
            </a:r>
            <a:r>
              <a:rPr lang="en-US" baseline="-25000" dirty="0">
                <a:solidFill>
                  <a:srgbClr val="000000"/>
                </a:solidFill>
              </a:rPr>
              <a:t>R</a:t>
            </a:r>
            <a:r>
              <a:rPr lang="en-US" dirty="0">
                <a:solidFill>
                  <a:srgbClr val="000000"/>
                </a:solidFill>
              </a:rPr>
              <a:t> </a:t>
            </a:r>
            <a:endParaRPr lang="en-US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0000"/>
                </a:solidFill>
              </a:rPr>
              <a:t>Clusters - energy-weighted average vs. earliest hit.</a:t>
            </a:r>
          </a:p>
          <a:p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0604" y="1075273"/>
            <a:ext cx="3772316" cy="261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40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4002"/>
          </a:xfrm>
        </p:spPr>
        <p:txBody>
          <a:bodyPr/>
          <a:lstStyle/>
          <a:p>
            <a:r>
              <a:rPr lang="en-US" dirty="0" smtClean="0"/>
              <a:t>Code Validation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6646907" y="6476312"/>
            <a:ext cx="693512" cy="19816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page 5</a:t>
            </a:r>
          </a:p>
        </p:txBody>
      </p:sp>
      <p:sp>
        <p:nvSpPr>
          <p:cNvPr id="6" name="CustomShape 3"/>
          <p:cNvSpPr/>
          <p:nvPr/>
        </p:nvSpPr>
        <p:spPr>
          <a:xfrm>
            <a:off x="294778" y="892971"/>
            <a:ext cx="8751024" cy="5309045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Simulation is primary </a:t>
            </a:r>
            <a:r>
              <a:rPr lang="en-US" sz="2400" dirty="0">
                <a:solidFill>
                  <a:srgbClr val="000000"/>
                </a:solidFill>
                <a:latin typeface="Arial"/>
                <a:ea typeface="DejaVu Sans"/>
              </a:rPr>
              <a:t>testing tool of 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TOF reconstruction </a:t>
            </a:r>
            <a:r>
              <a:rPr lang="en-US" sz="2400" dirty="0">
                <a:solidFill>
                  <a:srgbClr val="000000"/>
                </a:solidFill>
                <a:latin typeface="Arial"/>
                <a:ea typeface="DejaVu Sans"/>
              </a:rPr>
              <a:t>code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.</a:t>
            </a:r>
          </a:p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US" sz="2400" dirty="0">
                <a:solidFill>
                  <a:srgbClr val="000000"/>
                </a:solidFill>
              </a:rPr>
              <a:t>CLAS12 Simulation </a:t>
            </a:r>
            <a:r>
              <a:rPr lang="en-US" sz="2400" dirty="0" smtClean="0">
                <a:solidFill>
                  <a:srgbClr val="000000"/>
                </a:solidFill>
              </a:rPr>
              <a:t>– </a:t>
            </a:r>
            <a:r>
              <a:rPr lang="en-US" sz="2400" i="1" dirty="0" err="1" smtClean="0">
                <a:solidFill>
                  <a:srgbClr val="000000"/>
                </a:solidFill>
              </a:rPr>
              <a:t>gemc</a:t>
            </a:r>
            <a:endParaRPr lang="en-US" sz="2400" dirty="0"/>
          </a:p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US" sz="2400" dirty="0" smtClean="0">
                <a:solidFill>
                  <a:srgbClr val="000000"/>
                </a:solidFill>
              </a:rPr>
              <a:t>Simulations </a:t>
            </a:r>
            <a:r>
              <a:rPr lang="en-US" sz="2400" dirty="0">
                <a:solidFill>
                  <a:srgbClr val="000000"/>
                </a:solidFill>
              </a:rPr>
              <a:t>done on Richmond cluster </a:t>
            </a:r>
            <a:r>
              <a:rPr lang="en-US" sz="2400" dirty="0" smtClean="0">
                <a:solidFill>
                  <a:srgbClr val="000000"/>
                </a:solidFill>
              </a:rPr>
              <a:t>and </a:t>
            </a:r>
            <a:r>
              <a:rPr lang="en-US" sz="2400" dirty="0">
                <a:solidFill>
                  <a:srgbClr val="000000"/>
                </a:solidFill>
              </a:rPr>
              <a:t>copied to </a:t>
            </a:r>
            <a:r>
              <a:rPr lang="en-US" sz="2400" dirty="0" err="1" smtClean="0">
                <a:solidFill>
                  <a:srgbClr val="000000"/>
                </a:solidFill>
              </a:rPr>
              <a:t>JLab</a:t>
            </a:r>
            <a:r>
              <a:rPr lang="en-US" sz="2400" dirty="0" smtClean="0">
                <a:solidFill>
                  <a:srgbClr val="000000"/>
                </a:solidFill>
              </a:rPr>
              <a:t>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0000"/>
                </a:solidFill>
              </a:rPr>
              <a:t>Accessible</a:t>
            </a:r>
            <a:r>
              <a:rPr lang="en-US" sz="2400" dirty="0">
                <a:solidFill>
                  <a:srgbClr val="000000"/>
                </a:solidFill>
              </a:rPr>
              <a:t>,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well-documented, </a:t>
            </a:r>
            <a:r>
              <a:rPr lang="en-US" sz="2400" dirty="0" smtClean="0">
                <a:solidFill>
                  <a:srgbClr val="000000"/>
                </a:solidFill>
              </a:rPr>
              <a:t>bug </a:t>
            </a:r>
            <a:r>
              <a:rPr lang="en-US" sz="2400" dirty="0">
                <a:solidFill>
                  <a:srgbClr val="000000"/>
                </a:solidFill>
              </a:rPr>
              <a:t>reporting, </a:t>
            </a:r>
            <a:r>
              <a:rPr lang="en-US" sz="2400" dirty="0" smtClean="0">
                <a:solidFill>
                  <a:srgbClr val="000000"/>
                </a:solidFill>
              </a:rPr>
              <a:t>website.</a:t>
            </a:r>
            <a:endParaRPr lang="en-US" sz="2400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dirty="0" err="1" smtClean="0">
                <a:solidFill>
                  <a:srgbClr val="000000"/>
                </a:solidFill>
              </a:rPr>
              <a:t>JLab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staff member (M. </a:t>
            </a:r>
            <a:r>
              <a:rPr lang="en-US" sz="2400" dirty="0" err="1">
                <a:solidFill>
                  <a:srgbClr val="000000"/>
                </a:solidFill>
              </a:rPr>
              <a:t>Ungaro</a:t>
            </a:r>
            <a:r>
              <a:rPr lang="en-US" sz="2400" dirty="0" smtClean="0">
                <a:solidFill>
                  <a:srgbClr val="000000"/>
                </a:solidFill>
              </a:rPr>
              <a:t>).</a:t>
            </a:r>
            <a:endParaRPr lang="en-US" sz="2400" dirty="0" smtClean="0"/>
          </a:p>
          <a:p>
            <a:pPr>
              <a:buFont typeface="Wingdings" charset="2"/>
              <a:buChar char=""/>
            </a:pPr>
            <a:r>
              <a:rPr lang="en-US" sz="2400" dirty="0">
                <a:solidFill>
                  <a:srgbClr val="000000"/>
                </a:solidFill>
              </a:rPr>
              <a:t>Event </a:t>
            </a:r>
            <a:r>
              <a:rPr lang="en-US" sz="2400" dirty="0" smtClean="0">
                <a:solidFill>
                  <a:srgbClr val="000000"/>
                </a:solidFill>
              </a:rPr>
              <a:t>generation</a:t>
            </a:r>
            <a:endParaRPr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dirty="0" err="1">
                <a:solidFill>
                  <a:srgbClr val="000000"/>
                </a:solidFill>
                <a:latin typeface="Arial"/>
                <a:ea typeface="DejaVu Sans"/>
              </a:rPr>
              <a:t>d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ea typeface="DejaVu Sans"/>
              </a:rPr>
              <a:t>isgen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"/>
                <a:ea typeface="DejaVu Sans"/>
              </a:rPr>
              <a:t>– 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proton DIS</a:t>
            </a:r>
            <a:endParaRPr lang="en-US" sz="2400" dirty="0"/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/>
                <a:ea typeface="DejaVu Sans"/>
              </a:rPr>
              <a:t>R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ange of </a:t>
            </a:r>
            <a:r>
              <a:rPr lang="en-US" sz="2400" dirty="0">
                <a:solidFill>
                  <a:srgbClr val="000000"/>
                </a:solidFill>
                <a:latin typeface="Arial"/>
                <a:ea typeface="DejaVu Sans"/>
              </a:rPr>
              <a:t>final 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states and                                        momenta.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Local</a:t>
            </a:r>
            <a:endParaRPr lang="en-US" sz="2400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QUEEG </a:t>
            </a:r>
            <a:r>
              <a:rPr lang="en-US" sz="2400" dirty="0">
                <a:solidFill>
                  <a:srgbClr val="000000"/>
                </a:solidFill>
                <a:latin typeface="Arial"/>
                <a:ea typeface="DejaVu Sans"/>
              </a:rPr>
              <a:t>– </a:t>
            </a:r>
            <a:r>
              <a:rPr lang="en-US" sz="2400" dirty="0" err="1">
                <a:solidFill>
                  <a:srgbClr val="000000"/>
                </a:solidFill>
                <a:latin typeface="Arial"/>
                <a:ea typeface="DejaVu Sans"/>
              </a:rPr>
              <a:t>quasielastic</a:t>
            </a:r>
            <a:r>
              <a:rPr lang="en-US" sz="2400" dirty="0">
                <a:solidFill>
                  <a:srgbClr val="000000"/>
                </a:solidFill>
                <a:latin typeface="Arial"/>
                <a:ea typeface="DejaVu Sans"/>
              </a:rPr>
              <a:t> scattering 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                                 from deuterium</a:t>
            </a:r>
            <a:endParaRPr lang="en-US" sz="2400" dirty="0"/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/>
                <a:ea typeface="DejaVu Sans"/>
              </a:rPr>
              <a:t>L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ocal</a:t>
            </a:r>
            <a:r>
              <a:rPr lang="en-US" sz="2400" dirty="0">
                <a:solidFill>
                  <a:srgbClr val="000000"/>
                </a:solidFill>
                <a:latin typeface="Arial"/>
                <a:ea typeface="DejaVu Sans"/>
              </a:rPr>
              <a:t>, under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ea typeface="DejaVu Sans"/>
              </a:rPr>
              <a:t>svn</a:t>
            </a:r>
            <a:r>
              <a:rPr lang="en-US" sz="2400" dirty="0">
                <a:solidFill>
                  <a:srgbClr val="000000"/>
                </a:solidFill>
                <a:latin typeface="Arial"/>
                <a:ea typeface="DejaVu Sans"/>
              </a:rPr>
              <a:t>.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lang="en-US" sz="2400" dirty="0"/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  <a:hlinkClick r:id="rId2"/>
              </a:rPr>
              <a:t>CLAS-NOTE 2014-008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.</a:t>
            </a:r>
            <a:endParaRPr sz="2400" dirty="0"/>
          </a:p>
        </p:txBody>
      </p:sp>
      <p:sp>
        <p:nvSpPr>
          <p:cNvPr id="7" name="CustomShape 4"/>
          <p:cNvSpPr/>
          <p:nvPr/>
        </p:nvSpPr>
        <p:spPr>
          <a:xfrm>
            <a:off x="5675243" y="2452155"/>
            <a:ext cx="3370559" cy="332247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  <p:extLst>
      <p:ext uri="{BB962C8B-B14F-4D97-AF65-F5344CB8AC3E}">
        <p14:creationId xmlns:p14="http://schemas.microsoft.com/office/powerpoint/2010/main" val="368206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4868" y="926019"/>
            <a:ext cx="3494796" cy="220042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" y="0"/>
            <a:ext cx="9099550" cy="793640"/>
          </a:xfrm>
        </p:spPr>
        <p:txBody>
          <a:bodyPr>
            <a:normAutofit/>
          </a:bodyPr>
          <a:lstStyle/>
          <a:p>
            <a:r>
              <a:rPr lang="en-US" dirty="0" smtClean="0"/>
              <a:t>FTOF Standalone Reconstruction Results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6646907" y="6476312"/>
            <a:ext cx="693512" cy="19816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page 7</a:t>
            </a:r>
          </a:p>
        </p:txBody>
      </p:sp>
      <p:sp>
        <p:nvSpPr>
          <p:cNvPr id="9" name="CustomShape 2"/>
          <p:cNvSpPr/>
          <p:nvPr/>
        </p:nvSpPr>
        <p:spPr>
          <a:xfrm>
            <a:off x="99948" y="882360"/>
            <a:ext cx="5254920" cy="2465229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Validated in stress tests.</a:t>
            </a:r>
          </a:p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Time difference with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ea typeface="DejaVu Sans"/>
              </a:rPr>
              <a:t>gemc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.</a:t>
            </a:r>
          </a:p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Measured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ea typeface="DejaVu Sans"/>
              </a:rPr>
              <a:t>N</a:t>
            </a:r>
            <a:r>
              <a:rPr lang="en-US" sz="2400" baseline="-25000" dirty="0" err="1" smtClean="0">
                <a:solidFill>
                  <a:srgbClr val="000000"/>
                </a:solidFill>
                <a:latin typeface="Arial"/>
                <a:ea typeface="DejaVu Sans"/>
              </a:rPr>
              <a:t>adj</a:t>
            </a:r>
            <a:r>
              <a:rPr lang="en-US" sz="2400" baseline="-25000" dirty="0" smtClean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dependence.</a:t>
            </a:r>
            <a:endParaRPr dirty="0"/>
          </a:p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US" sz="2400" dirty="0">
                <a:solidFill>
                  <a:srgbClr val="000000"/>
                </a:solidFill>
                <a:latin typeface="Arial"/>
                <a:ea typeface="DejaVu Sans"/>
              </a:rPr>
              <a:t>Optimized clustering 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parameters.</a:t>
            </a:r>
            <a:endParaRPr lang="en-US" dirty="0"/>
          </a:p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US" sz="2400" dirty="0" err="1" smtClean="0">
                <a:solidFill>
                  <a:srgbClr val="000000"/>
                </a:solidFill>
                <a:latin typeface="Arial"/>
                <a:ea typeface="DejaVu Sans"/>
              </a:rPr>
              <a:t>E</a:t>
            </a:r>
            <a:r>
              <a:rPr lang="en-US" sz="2400" baseline="-25000" dirty="0" err="1" smtClean="0">
                <a:solidFill>
                  <a:srgbClr val="000000"/>
                </a:solidFill>
                <a:latin typeface="Arial"/>
                <a:ea typeface="DejaVu Sans"/>
              </a:rPr>
              <a:t>dep</a:t>
            </a:r>
            <a:r>
              <a:rPr lang="en-US" dirty="0" smtClean="0"/>
              <a:t>.</a:t>
            </a:r>
          </a:p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US" sz="2400" dirty="0" smtClean="0">
                <a:hlinkClick r:id="rId4"/>
              </a:rPr>
              <a:t>CLAS12-NOTE 2014-003.</a:t>
            </a:r>
            <a:endParaRPr sz="2400" dirty="0"/>
          </a:p>
          <a:p>
            <a:pPr>
              <a:lnSpc>
                <a:spcPct val="90000"/>
              </a:lnSpc>
            </a:pPr>
            <a:endParaRPr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670" y="3418803"/>
            <a:ext cx="3178010" cy="302423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1370" y="3120403"/>
            <a:ext cx="3181478" cy="3040364"/>
          </a:xfrm>
          <a:prstGeom prst="rect">
            <a:avLst/>
          </a:prstGeom>
        </p:spPr>
      </p:pic>
      <p:sp>
        <p:nvSpPr>
          <p:cNvPr id="15" name="Oval 14"/>
          <p:cNvSpPr/>
          <p:nvPr/>
        </p:nvSpPr>
        <p:spPr>
          <a:xfrm>
            <a:off x="8037585" y="1449421"/>
            <a:ext cx="324607" cy="346722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Curved Connector 17"/>
          <p:cNvCxnSpPr/>
          <p:nvPr/>
        </p:nvCxnSpPr>
        <p:spPr>
          <a:xfrm rot="16200000" flipH="1">
            <a:off x="4060992" y="2114075"/>
            <a:ext cx="1420971" cy="940960"/>
          </a:xfrm>
          <a:prstGeom prst="curvedConnector3">
            <a:avLst>
              <a:gd name="adj1" fmla="val 1578"/>
            </a:avLst>
          </a:prstGeom>
          <a:ln w="19050"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urved Connector 18"/>
          <p:cNvCxnSpPr/>
          <p:nvPr/>
        </p:nvCxnSpPr>
        <p:spPr>
          <a:xfrm>
            <a:off x="1053030" y="2494666"/>
            <a:ext cx="997815" cy="1097280"/>
          </a:xfrm>
          <a:prstGeom prst="curvedConnector2">
            <a:avLst/>
          </a:prstGeom>
          <a:ln w="19050"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962612" y="926019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Clusters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6993663" y="1129639"/>
            <a:ext cx="1039994" cy="405247"/>
          </a:xfrm>
          <a:prstGeom prst="straightConnector1">
            <a:avLst/>
          </a:prstGeom>
          <a:noFill/>
          <a:ln w="25400" cap="flat" cmpd="sng" algn="ctr">
            <a:solidFill>
              <a:schemeClr val="tx2"/>
            </a:solidFill>
            <a:prstDash val="solid"/>
            <a:round/>
            <a:headEnd type="none" w="lg" len="lg"/>
            <a:tailEnd type="triangle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142032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90598"/>
          </a:xfrm>
        </p:spPr>
        <p:txBody>
          <a:bodyPr/>
          <a:lstStyle/>
          <a:p>
            <a:r>
              <a:rPr lang="en-US" dirty="0" smtClean="0"/>
              <a:t>TOF Status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6646907" y="6476312"/>
            <a:ext cx="693512" cy="19816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page 8</a:t>
            </a:r>
          </a:p>
        </p:txBody>
      </p:sp>
      <p:sp>
        <p:nvSpPr>
          <p:cNvPr id="9" name="CustomShape 2"/>
          <p:cNvSpPr/>
          <p:nvPr/>
        </p:nvSpPr>
        <p:spPr>
          <a:xfrm>
            <a:off x="196992" y="1002231"/>
            <a:ext cx="8451708" cy="5183396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US" sz="2400" dirty="0">
                <a:solidFill>
                  <a:srgbClr val="000000"/>
                </a:solidFill>
                <a:latin typeface="Arial"/>
                <a:ea typeface="DejaVu Sans"/>
              </a:rPr>
              <a:t>CLAS12 generation 1 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TOF reconstruction completed</a:t>
            </a:r>
            <a:endParaRPr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00000"/>
                </a:solidFill>
                <a:latin typeface="Arial"/>
                <a:ea typeface="DejaVu Sans"/>
              </a:rPr>
              <a:t>Standalone versions for FTOF and CTOF.</a:t>
            </a:r>
            <a:endParaRPr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00000"/>
                </a:solidFill>
                <a:latin typeface="Arial"/>
                <a:ea typeface="DejaVu Sans"/>
              </a:rPr>
              <a:t>Working as a service in analysis chain.</a:t>
            </a:r>
            <a:endParaRPr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00000"/>
                </a:solidFill>
                <a:latin typeface="Arial"/>
                <a:ea typeface="DejaVu Sans"/>
              </a:rPr>
              <a:t>Validated in stress test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.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Documentation: </a:t>
            </a:r>
            <a:r>
              <a:rPr lang="en-US" sz="2400" dirty="0" smtClean="0">
                <a:hlinkClick r:id="rId3"/>
              </a:rPr>
              <a:t>CLAS12-NOTE </a:t>
            </a:r>
            <a:r>
              <a:rPr lang="en-US" sz="2400" dirty="0">
                <a:hlinkClick r:id="rId3"/>
              </a:rPr>
              <a:t>2014-003</a:t>
            </a:r>
            <a:r>
              <a:rPr lang="en-US" sz="2400" dirty="0" smtClean="0">
                <a:hlinkClick r:id="rId3"/>
              </a:rPr>
              <a:t>.</a:t>
            </a:r>
            <a:endParaRPr sz="2400" dirty="0"/>
          </a:p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Updated to new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ea typeface="DejaVu Sans"/>
              </a:rPr>
              <a:t>clas-io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 libraries, bank definitions.</a:t>
            </a:r>
          </a:p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New </a:t>
            </a:r>
            <a:r>
              <a:rPr lang="en-US" sz="2400" dirty="0">
                <a:solidFill>
                  <a:srgbClr val="000000"/>
                </a:solidFill>
                <a:latin typeface="Arial"/>
                <a:ea typeface="DejaVu Sans"/>
              </a:rPr>
              <a:t>test version for event builder development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.</a:t>
            </a:r>
          </a:p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First version of code to match drift chamber track from hit-based tracking with FTOF hit.</a:t>
            </a:r>
          </a:p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Geometry package in use.</a:t>
            </a:r>
          </a:p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Streamlined code.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5660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" y="0"/>
            <a:ext cx="9099550" cy="793640"/>
          </a:xfrm>
        </p:spPr>
        <p:txBody>
          <a:bodyPr>
            <a:normAutofit/>
          </a:bodyPr>
          <a:lstStyle/>
          <a:p>
            <a:r>
              <a:rPr lang="en-US" dirty="0" smtClean="0"/>
              <a:t>People and Projects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6646907" y="6493592"/>
            <a:ext cx="693512" cy="19816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page 9</a:t>
            </a:r>
          </a:p>
        </p:txBody>
      </p:sp>
      <p:sp>
        <p:nvSpPr>
          <p:cNvPr id="8" name="CustomShape 2"/>
          <p:cNvSpPr/>
          <p:nvPr/>
        </p:nvSpPr>
        <p:spPr>
          <a:xfrm>
            <a:off x="217439" y="914400"/>
            <a:ext cx="8827169" cy="5321808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US" dirty="0">
                <a:solidFill>
                  <a:srgbClr val="000000"/>
                </a:solidFill>
                <a:latin typeface="Arial"/>
                <a:ea typeface="DejaVu Sans"/>
              </a:rPr>
              <a:t>Developer 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DejaVu Sans"/>
              </a:rPr>
              <a:t>categories: A</a:t>
            </a:r>
            <a:r>
              <a:rPr lang="en-US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DejaVu Sans"/>
              </a:rPr>
              <a:t>– environment programmers, </a:t>
            </a:r>
          </a:p>
          <a:p>
            <a:pPr>
              <a:lnSpc>
                <a:spcPct val="100000"/>
              </a:lnSpc>
            </a:pPr>
            <a:r>
              <a:rPr lang="en-US" dirty="0" smtClean="0">
                <a:solidFill>
                  <a:srgbClr val="000000"/>
                </a:solidFill>
                <a:latin typeface="Arial"/>
                <a:ea typeface="DejaVu Sans"/>
              </a:rPr>
              <a:t>   B – service developers, C – physics-only users</a:t>
            </a:r>
            <a:endParaRPr dirty="0"/>
          </a:p>
          <a:p>
            <a:pPr>
              <a:buFont typeface="Wingdings" charset="2"/>
              <a:buChar char=""/>
            </a:pPr>
            <a:r>
              <a:rPr lang="en-US" dirty="0">
                <a:solidFill>
                  <a:srgbClr val="000000"/>
                </a:solidFill>
                <a:latin typeface="Arial"/>
                <a:ea typeface="DejaVu Sans"/>
              </a:rPr>
              <a:t>Time-of-flight reconstruction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rgbClr val="000000"/>
                </a:solidFill>
                <a:latin typeface="Arial"/>
                <a:ea typeface="DejaVu Sans"/>
              </a:rPr>
              <a:t>Alex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DejaVu Sans"/>
              </a:rPr>
              <a:t>Colvill</a:t>
            </a:r>
            <a:r>
              <a:rPr lang="en-US" dirty="0">
                <a:solidFill>
                  <a:srgbClr val="000000"/>
                </a:solidFill>
                <a:latin typeface="Arial"/>
                <a:ea typeface="DejaVu Sans"/>
              </a:rPr>
              <a:t>: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DejaVu Sans"/>
              </a:rPr>
              <a:t> Surrey master’s student, gen1 TOF developer</a:t>
            </a:r>
            <a:endParaRPr lang="en-US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err="1" smtClean="0">
                <a:solidFill>
                  <a:srgbClr val="000000"/>
                </a:solidFill>
                <a:latin typeface="Arial"/>
                <a:ea typeface="DejaVu Sans"/>
              </a:rPr>
              <a:t>G.P.Gilfoyle</a:t>
            </a:r>
            <a:r>
              <a:rPr lang="en-US" dirty="0">
                <a:solidFill>
                  <a:srgbClr val="000000"/>
                </a:solidFill>
                <a:latin typeface="Arial"/>
                <a:ea typeface="DejaVu Sans"/>
              </a:rPr>
              <a:t>: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DejaVu Sans"/>
              </a:rPr>
              <a:t> Richmond</a:t>
            </a:r>
            <a:endParaRPr lang="en-US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err="1" smtClean="0">
                <a:solidFill>
                  <a:srgbClr val="000000"/>
                </a:solidFill>
                <a:latin typeface="Arial"/>
                <a:ea typeface="DejaVu Sans"/>
              </a:rPr>
              <a:t>E.Golovach</a:t>
            </a:r>
            <a:r>
              <a:rPr lang="en-US" dirty="0">
                <a:solidFill>
                  <a:srgbClr val="000000"/>
                </a:solidFill>
                <a:latin typeface="Arial"/>
                <a:ea typeface="DejaVu Sans"/>
              </a:rPr>
              <a:t>, 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DejaVu Sans"/>
              </a:rPr>
              <a:t>Moscow State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0000"/>
                </a:solidFill>
                <a:latin typeface="Arial"/>
                <a:ea typeface="DejaVu Sans"/>
              </a:rPr>
              <a:t>periodic </a:t>
            </a:r>
            <a:r>
              <a:rPr lang="en-US" dirty="0">
                <a:solidFill>
                  <a:srgbClr val="000000"/>
                </a:solidFill>
                <a:latin typeface="Arial"/>
                <a:ea typeface="DejaVu Sans"/>
              </a:rPr>
              <a:t>visitor to </a:t>
            </a:r>
            <a:r>
              <a:rPr lang="en-US" dirty="0" err="1">
                <a:solidFill>
                  <a:srgbClr val="000000"/>
                </a:solidFill>
                <a:latin typeface="Arial"/>
                <a:ea typeface="DejaVu Sans"/>
              </a:rPr>
              <a:t>JLab</a:t>
            </a:r>
            <a:r>
              <a:rPr lang="en-US" dirty="0">
                <a:solidFill>
                  <a:srgbClr val="000000"/>
                </a:solidFill>
                <a:latin typeface="Arial"/>
                <a:ea typeface="DejaVu Sans"/>
              </a:rPr>
              <a:t> from Moscow 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DejaVu Sans"/>
              </a:rPr>
              <a:t>State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0000"/>
                </a:solidFill>
                <a:latin typeface="Arial"/>
                <a:ea typeface="DejaVu Sans"/>
              </a:rPr>
              <a:t>Working </a:t>
            </a:r>
            <a:r>
              <a:rPr lang="en-US" dirty="0">
                <a:solidFill>
                  <a:srgbClr val="000000"/>
                </a:solidFill>
                <a:latin typeface="Arial"/>
                <a:ea typeface="DejaVu Sans"/>
              </a:rPr>
              <a:t>on 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DejaVu Sans"/>
              </a:rPr>
              <a:t>DC-FTOF track matching.</a:t>
            </a:r>
            <a:endParaRPr lang="en-US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 smtClean="0"/>
              <a:t>Forward Tagger Reconstruction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err="1" smtClean="0"/>
              <a:t>Raffaella</a:t>
            </a:r>
            <a:r>
              <a:rPr lang="en-US" dirty="0" smtClean="0"/>
              <a:t> </a:t>
            </a:r>
            <a:r>
              <a:rPr lang="en-US" dirty="0" err="1" smtClean="0"/>
              <a:t>DeVita</a:t>
            </a:r>
            <a:r>
              <a:rPr lang="en-US" dirty="0" smtClean="0"/>
              <a:t> INFN (</a:t>
            </a:r>
            <a:r>
              <a:rPr lang="en-US" dirty="0" err="1"/>
              <a:t>G</a:t>
            </a:r>
            <a:r>
              <a:rPr lang="en-US" dirty="0" err="1" smtClean="0"/>
              <a:t>enova</a:t>
            </a:r>
            <a:r>
              <a:rPr lang="en-US" dirty="0" smtClean="0"/>
              <a:t>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/>
              <a:t>c</a:t>
            </a:r>
            <a:r>
              <a:rPr lang="en-US" dirty="0" smtClean="0"/>
              <a:t>ed12 development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Dave Heddle (CNU)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 smtClean="0"/>
              <a:t>Central Neutron Detector reconstruction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Daria </a:t>
            </a:r>
            <a:r>
              <a:rPr lang="en-US" dirty="0" err="1" smtClean="0"/>
              <a:t>Sokhan</a:t>
            </a:r>
            <a:r>
              <a:rPr lang="en-US" dirty="0" smtClean="0"/>
              <a:t> (Glasgow)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 smtClean="0"/>
              <a:t>PCAL reconstruction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Mike Wood (</a:t>
            </a:r>
            <a:r>
              <a:rPr lang="en-US" dirty="0" err="1" smtClean="0"/>
              <a:t>Canisius</a:t>
            </a:r>
            <a:r>
              <a:rPr lang="en-US" dirty="0" smtClean="0"/>
              <a:t>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 smtClean="0"/>
              <a:t>Validation suite and BST calibration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Justin Ruger (CNU)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166360" y="3575304"/>
            <a:ext cx="3304540" cy="9233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All project use the CLAS12 Common tools: </a:t>
            </a:r>
            <a:r>
              <a:rPr lang="en-US" dirty="0" err="1" smtClean="0">
                <a:solidFill>
                  <a:srgbClr val="0070C0"/>
                </a:solidFill>
              </a:rPr>
              <a:t>ClaRA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coatjava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gemc</a:t>
            </a:r>
            <a:r>
              <a:rPr lang="en-US" dirty="0" smtClean="0">
                <a:solidFill>
                  <a:srgbClr val="0070C0"/>
                </a:solidFill>
              </a:rPr>
              <a:t>, ced12,…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98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34270" y="6294966"/>
            <a:ext cx="541459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 dirty="0"/>
              <a:t>U</a:t>
            </a:r>
            <a:r>
              <a:rPr lang="en-US" dirty="0" smtClean="0"/>
              <a:t>ser Workflow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 bwMode="auto">
          <a:xfrm>
            <a:off x="6548861" y="6525517"/>
            <a:ext cx="817484" cy="198162"/>
          </a:xfrm>
          <a:prstGeom prst="rect">
            <a:avLst/>
          </a:prstGeom>
          <a:solidFill>
            <a:srgbClr val="333399">
              <a:lumMod val="75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page 10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399" y="1448848"/>
            <a:ext cx="3309119" cy="3106638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460" y="2646828"/>
            <a:ext cx="4322461" cy="3160644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5088702" y="1755648"/>
            <a:ext cx="28568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Development Cycle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962283" y="952923"/>
            <a:ext cx="2254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Getting Started</a:t>
            </a:r>
            <a:endParaRPr lang="en-US" sz="2400" dirty="0"/>
          </a:p>
        </p:txBody>
      </p:sp>
      <p:sp>
        <p:nvSpPr>
          <p:cNvPr id="31" name="Right Arrow 30"/>
          <p:cNvSpPr/>
          <p:nvPr/>
        </p:nvSpPr>
        <p:spPr>
          <a:xfrm>
            <a:off x="3387272" y="3631942"/>
            <a:ext cx="1672434" cy="923544"/>
          </a:xfrm>
          <a:prstGeom prst="right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03446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1_Powerpoint Template Lehman Review June 07">
  <a:themeElements>
    <a:clrScheme name="Powerpoint Template Lehman Review June 0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owerpoint Template Lehman Review June 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owerpoint Template Lehman Review June 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Powerpoint Template Lehman Review June 0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owerpoint Template Lehman Review June 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owerpoint Template Lehman Review June 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Powerpoint Template Lehman Review June 0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owerpoint Template Lehman Review June 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owerpoint Template Lehman Review June 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Powerpoint Template Lehman Review June 0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owerpoint Template Lehman Review June 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owerpoint Template Lehman Review June 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5_Powerpoint Template Lehman Review June 0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owerpoint Template Lehman Review June 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owerpoint Template Lehman Review June 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6_Powerpoint Template Lehman Review June 0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owerpoint Template Lehman Review June 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owerpoint Template Lehman Review June 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26814</TotalTime>
  <Words>924</Words>
  <Application>Microsoft Office PowerPoint</Application>
  <PresentationFormat>On-screen Show (4:3)</PresentationFormat>
  <Paragraphs>147</Paragraphs>
  <Slides>13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1_Powerpoint Template Lehman Review June 07</vt:lpstr>
      <vt:lpstr>2_Powerpoint Template Lehman Review June 07</vt:lpstr>
      <vt:lpstr>3_Powerpoint Template Lehman Review June 07</vt:lpstr>
      <vt:lpstr>4_Powerpoint Template Lehman Review June 07</vt:lpstr>
      <vt:lpstr>5_Powerpoint Template Lehman Review June 07</vt:lpstr>
      <vt:lpstr>6_Powerpoint Template Lehman Review June 07</vt:lpstr>
      <vt:lpstr>PowerPoint Presentation</vt:lpstr>
      <vt:lpstr>Goals and Outline</vt:lpstr>
      <vt:lpstr>TOF Reconstruction</vt:lpstr>
      <vt:lpstr>TOF Reconstruction Methods</vt:lpstr>
      <vt:lpstr>Code Validation</vt:lpstr>
      <vt:lpstr>FTOF Standalone Reconstruction Results</vt:lpstr>
      <vt:lpstr>TOF Status</vt:lpstr>
      <vt:lpstr>People and Projects</vt:lpstr>
      <vt:lpstr>User Workflow</vt:lpstr>
      <vt:lpstr>Connection to Charge</vt:lpstr>
      <vt:lpstr>PowerPoint Presentation</vt:lpstr>
      <vt:lpstr>PowerPoint Presentation</vt:lpstr>
      <vt:lpstr>PowerPoint Presentation</vt:lpstr>
    </vt:vector>
  </TitlesOfParts>
  <Company>Jefferson Lab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Project Review Plenary talk</dc:title>
  <dc:creator>ggilfoyl@richmond.edu</dc:creator>
  <cp:lastModifiedBy>Gerry Gilfoyle</cp:lastModifiedBy>
  <cp:revision>387</cp:revision>
  <cp:lastPrinted>2013-09-30T20:19:54Z</cp:lastPrinted>
  <dcterms:created xsi:type="dcterms:W3CDTF">2012-05-15T10:35:08Z</dcterms:created>
  <dcterms:modified xsi:type="dcterms:W3CDTF">2014-11-06T16:00:08Z</dcterms:modified>
</cp:coreProperties>
</file>