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73" r:id="rId3"/>
    <p:sldMasterId id="2147483677" r:id="rId4"/>
    <p:sldMasterId id="2147483689" r:id="rId5"/>
    <p:sldMasterId id="2147483699" r:id="rId6"/>
  </p:sldMasterIdLst>
  <p:notesMasterIdLst>
    <p:notesMasterId r:id="rId20"/>
  </p:notesMasterIdLst>
  <p:sldIdLst>
    <p:sldId id="256" r:id="rId7"/>
    <p:sldId id="257" r:id="rId8"/>
    <p:sldId id="264" r:id="rId9"/>
    <p:sldId id="266" r:id="rId10"/>
    <p:sldId id="325" r:id="rId11"/>
    <p:sldId id="324" r:id="rId12"/>
    <p:sldId id="342" r:id="rId13"/>
    <p:sldId id="320" r:id="rId14"/>
    <p:sldId id="335" r:id="rId15"/>
    <p:sldId id="336" r:id="rId16"/>
    <p:sldId id="343" r:id="rId17"/>
    <p:sldId id="344" r:id="rId18"/>
    <p:sldId id="34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E0D"/>
    <a:srgbClr val="20A4C6"/>
    <a:srgbClr val="6EA2FF"/>
    <a:srgbClr val="B3C48E"/>
    <a:srgbClr val="000099"/>
    <a:srgbClr val="FF5050"/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1" autoAdjust="0"/>
    <p:restoredTop sz="95604" autoAdjust="0"/>
  </p:normalViewPr>
  <p:slideViewPr>
    <p:cSldViewPr snapToGrid="0" snapToObjects="1">
      <p:cViewPr varScale="1">
        <p:scale>
          <a:sx n="87" d="100"/>
          <a:sy n="87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E5F0-3EF7-8645-8C1B-E0D18DA5980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8AED-A6EE-094E-8F06-84B2773E3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3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642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Reconstruction of detector sub-system using GEMC simulated data.  The detectors for which reconstruction is either done or ongoing are highlighted and I will now talk about the status of the reconstruction.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8AED-A6EE-094E-8F06-84B2773E32F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82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A66D6-AED0-5848-80B9-92B4CCE63E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33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8AED-A6EE-094E-8F06-84B2773E32F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92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780BD-85CB-F14D-8FD6-69EBB2CC99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80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8AED-A6EE-094E-8F06-84B2773E32F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92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conditional probability P(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E|Ai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that a particle of a given type Ai causes a detector response E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8AED-A6EE-094E-8F06-84B2773E32F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06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conditional probability P(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E|Ai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that a particle of a given type Ai causes a detector response E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8AED-A6EE-094E-8F06-84B2773E32F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0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8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67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76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E0B31A-D187-954E-9A97-717B62E34CDC}" type="datetimeFigureOut">
              <a:rPr lang="en-US" smtClean="0">
                <a:solidFill>
                  <a:prstClr val="black"/>
                </a:solidFill>
                <a:latin typeface="Arial"/>
              </a:rPr>
              <a:pPr/>
              <a:t>11/6/2014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4983A0-3356-CD46-B8A7-4267710773D0}" type="slidenum">
              <a:rPr lang="en-US" smtClean="0">
                <a:solidFill>
                  <a:prstClr val="black"/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8042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0016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608A73-4CB3-2348-8D0F-B06FF370F4B5}" type="datetime1">
              <a:rPr lang="en-US" smtClean="0">
                <a:solidFill>
                  <a:prstClr val="black"/>
                </a:solidFill>
                <a:latin typeface="Arial"/>
              </a:rPr>
              <a:pPr/>
              <a:t>11/6/2014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179C7D-C549-4D7F-86B8-501D71EB0765}" type="slidenum">
              <a:rPr lang="en-US" smtClean="0">
                <a:solidFill>
                  <a:prstClr val="black"/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9383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E7709A-BBC8-D947-9FD2-C1DA9A05432F}" type="datetimeFigureOut">
              <a:rPr lang="en-US" smtClean="0">
                <a:solidFill>
                  <a:prstClr val="black"/>
                </a:solidFill>
                <a:latin typeface="Arial"/>
              </a:rPr>
              <a:pPr/>
              <a:t>11/6/2014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0BCADA-05C1-FA41-955C-1AE439BD0DB5}" type="slidenum">
              <a:rPr lang="en-US" smtClean="0">
                <a:solidFill>
                  <a:prstClr val="black"/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4692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066800"/>
            <a:ext cx="38100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38100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8100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733800"/>
            <a:ext cx="38100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292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7975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AFAB11-C1DC-9C44-84BF-88A498B15846}" type="datetime1">
              <a:rPr lang="en-US" smtClean="0">
                <a:solidFill>
                  <a:prstClr val="black"/>
                </a:solidFill>
              </a:rPr>
              <a:pPr/>
              <a:t>11/6/2014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179C7D-C549-4D7F-86B8-501D71EB07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1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6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E0B31A-D187-954E-9A97-717B62E34CDC}" type="datetimeFigureOut">
              <a:rPr lang="en-US" smtClean="0">
                <a:solidFill>
                  <a:prstClr val="black"/>
                </a:solidFill>
                <a:latin typeface="Arial"/>
              </a:rPr>
              <a:pPr/>
              <a:t>11/6/2014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4983A0-3356-CD46-B8A7-4267710773D0}" type="slidenum">
              <a:rPr lang="en-US" smtClean="0">
                <a:solidFill>
                  <a:prstClr val="black"/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18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208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608A73-4CB3-2348-8D0F-B06FF370F4B5}" type="datetime1">
              <a:rPr lang="en-US" smtClean="0">
                <a:solidFill>
                  <a:prstClr val="black"/>
                </a:solidFill>
                <a:latin typeface="Arial"/>
              </a:rPr>
              <a:pPr/>
              <a:t>11/6/2014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179C7D-C549-4D7F-86B8-501D71EB0765}" type="slidenum">
              <a:rPr lang="en-US" smtClean="0">
                <a:solidFill>
                  <a:prstClr val="black"/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920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E7709A-BBC8-D947-9FD2-C1DA9A05432F}" type="datetimeFigureOut">
              <a:rPr lang="en-US" smtClean="0">
                <a:solidFill>
                  <a:prstClr val="black"/>
                </a:solidFill>
                <a:latin typeface="Arial"/>
              </a:rPr>
              <a:pPr/>
              <a:t>11/6/2014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0BCADA-05C1-FA41-955C-1AE439BD0DB5}" type="slidenum">
              <a:rPr lang="en-US" smtClean="0">
                <a:solidFill>
                  <a:prstClr val="black"/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78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066800"/>
            <a:ext cx="38100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38100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8100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733800"/>
            <a:ext cx="38100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02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4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latin typeface="Arial"/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latin typeface="Arial"/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latin typeface="Arial"/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latin typeface="Arial"/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latin typeface="Arial"/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latin typeface="Arial"/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50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latin typeface="Arial"/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latin typeface="Arial"/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latin typeface="Arial"/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latin typeface="Arial"/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latin typeface="Arial"/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latin typeface="Arial"/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557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misportal.jlab.org/mis/physics/clas12/viewFile.cfm/2014-007.pdf?documentId=1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s://misportal.jlab.org/mis/physics/clas12/viewFile.cfm/2014-003.pdf?documentId=1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isportal.jlab.org/mis/physics/clas12/viewFile.cfm/2014-003.pdf?documentId=1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25" name="Text Box 29"/>
          <p:cNvSpPr txBox="1">
            <a:spLocks noChangeArrowheads="1"/>
          </p:cNvSpPr>
          <p:nvPr/>
        </p:nvSpPr>
        <p:spPr bwMode="auto">
          <a:xfrm>
            <a:off x="1014413" y="1082466"/>
            <a:ext cx="7067550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7850" indent="-577850" algn="ctr" eaLnBrk="0" hangingPunct="0">
              <a:defRPr/>
            </a:pPr>
            <a:endParaRPr lang="en-US" sz="360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marL="577850" indent="-577850" algn="ctr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3600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6148" name="Text Box 36"/>
          <p:cNvSpPr txBox="1">
            <a:spLocks noChangeArrowheads="1"/>
          </p:cNvSpPr>
          <p:nvPr/>
        </p:nvSpPr>
        <p:spPr bwMode="auto">
          <a:xfrm>
            <a:off x="3844925" y="5453063"/>
            <a:ext cx="4918075" cy="8617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altLang="en-US" sz="1400" b="1" dirty="0" smtClean="0">
                <a:solidFill>
                  <a:srgbClr val="002060"/>
                </a:solidFill>
              </a:rPr>
              <a:t>Internal </a:t>
            </a:r>
            <a:r>
              <a:rPr lang="en-US" altLang="en-US" sz="1400" b="1" dirty="0" smtClean="0">
                <a:solidFill>
                  <a:srgbClr val="002060"/>
                </a:solidFill>
                <a:latin typeface="+mn-lt"/>
              </a:rPr>
              <a:t>Software Review</a:t>
            </a:r>
            <a:br>
              <a:rPr lang="en-US" altLang="en-US" sz="1400" b="1" dirty="0" smtClean="0">
                <a:solidFill>
                  <a:srgbClr val="002060"/>
                </a:solidFill>
                <a:latin typeface="+mn-lt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+mn-lt"/>
              </a:rPr>
              <a:t>Jefferson </a:t>
            </a:r>
            <a:r>
              <a:rPr lang="en-US" altLang="en-US" sz="1400" b="1" dirty="0">
                <a:solidFill>
                  <a:srgbClr val="002060"/>
                </a:solidFill>
                <a:latin typeface="+mn-lt"/>
              </a:rPr>
              <a:t>Lab</a:t>
            </a:r>
          </a:p>
          <a:p>
            <a:pPr algn="r" eaLnBrk="0" hangingPunct="0">
              <a:defRPr/>
            </a:pPr>
            <a:r>
              <a:rPr lang="en-US" altLang="en-US" sz="1400" b="1" dirty="0" smtClean="0">
                <a:solidFill>
                  <a:srgbClr val="002060"/>
                </a:solidFill>
                <a:latin typeface="+mn-lt"/>
              </a:rPr>
              <a:t>November 6-</a:t>
            </a:r>
            <a:r>
              <a:rPr lang="en-US" altLang="en-US" sz="1400" b="1" dirty="0" smtClean="0">
                <a:solidFill>
                  <a:srgbClr val="002060"/>
                </a:solidFill>
              </a:rPr>
              <a:t>7</a:t>
            </a:r>
            <a:r>
              <a:rPr lang="en-US" altLang="en-US" sz="1400" b="1" dirty="0" smtClean="0">
                <a:solidFill>
                  <a:srgbClr val="002060"/>
                </a:solidFill>
                <a:latin typeface="+mn-lt"/>
              </a:rPr>
              <a:t>, 2014</a:t>
            </a:r>
          </a:p>
          <a:p>
            <a:pPr eaLnBrk="0" hangingPunct="0">
              <a:defRPr/>
            </a:pPr>
            <a:endParaRPr lang="en-US" altLang="en-US" sz="8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685800" y="2130480"/>
            <a:ext cx="7770960" cy="146844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000099"/>
                </a:solidFill>
                <a:latin typeface="Arial"/>
                <a:ea typeface="DejaVu Sans"/>
              </a:rPr>
              <a:t>Hall </a:t>
            </a:r>
            <a:r>
              <a:rPr lang="en-US" sz="4000" b="1" dirty="0" smtClean="0">
                <a:solidFill>
                  <a:srgbClr val="000099"/>
                </a:solidFill>
                <a:latin typeface="Arial"/>
                <a:ea typeface="DejaVu Sans"/>
              </a:rPr>
              <a:t>B:User Software Contributions</a:t>
            </a:r>
            <a:endParaRPr dirty="0"/>
          </a:p>
        </p:txBody>
      </p:sp>
      <p:sp>
        <p:nvSpPr>
          <p:cNvPr id="8" name="CustomShape 2"/>
          <p:cNvSpPr/>
          <p:nvPr/>
        </p:nvSpPr>
        <p:spPr>
          <a:xfrm>
            <a:off x="1371600" y="3886200"/>
            <a:ext cx="6399360" cy="1013604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Arial"/>
                <a:ea typeface="ＭＳ Ｐゴシック"/>
              </a:rPr>
              <a:t>Gerard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ＭＳ Ｐゴシック"/>
              </a:rPr>
              <a:t>Gilfoyle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Arial"/>
                <a:ea typeface="ＭＳ Ｐゴシック"/>
              </a:rPr>
              <a:t>University of Richmond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45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onnection to Charge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6583421" y="6476312"/>
            <a:ext cx="756998" cy="198162"/>
          </a:xfrm>
          <a:prstGeom prst="rect">
            <a:avLst/>
          </a:prstGeom>
          <a:solidFill>
            <a:srgbClr val="333399">
              <a:lumMod val="7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page 11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797511"/>
            <a:ext cx="868572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</a:rPr>
              <a:t>Are users engaged at a sufficient level to demonstrate usability and readiness from a user’s perspective</a:t>
            </a:r>
            <a:r>
              <a:rPr lang="en-US" sz="2000" dirty="0" smtClean="0">
                <a:solidFill>
                  <a:srgbClr val="000000"/>
                </a:solidFill>
              </a:rPr>
              <a:t>?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Gilfoyle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(Richmond),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Golovach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(Moscow State) and their students have been able to make significant contributions to the time-of-flight reconstruction package.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More CLAS collaborators using common tools (six projects now).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Time spent on-site is crucial for start-up.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</a:rPr>
              <a:t>Has the CLAS Collaboration identified appropriate </a:t>
            </a:r>
            <a:r>
              <a:rPr lang="en-US" sz="2000" dirty="0" smtClean="0">
                <a:solidFill>
                  <a:srgbClr val="000000"/>
                </a:solidFill>
              </a:rPr>
              <a:t>mechanisms </a:t>
            </a:r>
            <a:r>
              <a:rPr lang="en-US" sz="2000" dirty="0">
                <a:solidFill>
                  <a:srgbClr val="000000"/>
                </a:solidFill>
              </a:rPr>
              <a:t>to support utilization of the software by the entire collaborations</a:t>
            </a:r>
            <a:r>
              <a:rPr lang="en-US" sz="2000" dirty="0" smtClean="0">
                <a:solidFill>
                  <a:srgbClr val="000000"/>
                </a:solidFill>
              </a:rPr>
              <a:t>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TOF project the common tools are far enough along for off-site users to make contributions.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Simulations with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gemc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and analysis in the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ClaRA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framework are ongoing at Richmond, MSU, and spreading to other CLAS Collaboration groups.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Is the level of user documentation appropriate for this point in time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Lots of material for FTOF, but should be localized (CLAS12 wiki?).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Starting to centralize documentation, tutorials, etc.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Bug reporting, access to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JLab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staff for support is crucial to get software working offsite.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2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 bwMode="auto">
          <a:xfrm>
            <a:off x="622453" y="2917648"/>
            <a:ext cx="8229240" cy="114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pitchFamily="-11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9pPr>
          </a:lstStyle>
          <a:p>
            <a:pPr defTabSz="914400"/>
            <a:r>
              <a:rPr lang="en-US" sz="4800" kern="0" smtClean="0">
                <a:solidFill>
                  <a:schemeClr val="tx2"/>
                </a:solidFill>
              </a:rPr>
              <a:t>Additional Slides</a:t>
            </a:r>
            <a:endParaRPr lang="en-US" sz="4800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90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0"/>
            <a:ext cx="822924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pitchFamily="-11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9pPr>
          </a:lstStyle>
          <a:p>
            <a:pPr defTabSz="914400"/>
            <a:r>
              <a:rPr lang="en-US" sz="3600" kern="0" smtClean="0">
                <a:solidFill>
                  <a:srgbClr val="000099"/>
                </a:solidFill>
                <a:ea typeface="ＭＳ Ｐゴシック"/>
              </a:rPr>
              <a:t>Track Matching with Drift Chambers</a:t>
            </a:r>
            <a:endParaRPr lang="en-US" sz="3600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228420" y="1016000"/>
            <a:ext cx="8788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</a:t>
            </a:r>
            <a:r>
              <a:rPr lang="en-US" sz="2400" dirty="0" smtClean="0"/>
              <a:t>atch drift chamber track with FTOF hit.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Hit-based tracking results are used now.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DC track is propagated from last DC plane to front face of FTOF panel (</a:t>
            </a:r>
            <a:r>
              <a:rPr lang="en-US" sz="2400" b="1" dirty="0" smtClean="0"/>
              <a:t>B</a:t>
            </a:r>
            <a:r>
              <a:rPr lang="en-US" sz="2400" dirty="0" smtClean="0"/>
              <a:t>=0) using geometry service tools.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FTOF returns 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hit</a:t>
            </a:r>
            <a:r>
              <a:rPr lang="en-US" sz="2400" dirty="0" err="1" smtClean="0"/>
              <a:t>,y</a:t>
            </a:r>
            <a:r>
              <a:rPr lang="en-US" sz="2400" baseline="-25000" dirty="0" err="1" smtClean="0"/>
              <a:t>hit</a:t>
            </a:r>
            <a:r>
              <a:rPr lang="en-US" sz="2400" dirty="0" err="1" smtClean="0"/>
              <a:t>,z</a:t>
            </a:r>
            <a:r>
              <a:rPr lang="en-US" sz="2400" baseline="-25000" dirty="0" err="1" smtClean="0"/>
              <a:t>hit</a:t>
            </a:r>
            <a:r>
              <a:rPr lang="en-US" sz="2400" dirty="0" smtClean="0"/>
              <a:t>) where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hit</a:t>
            </a:r>
            <a:r>
              <a:rPr lang="en-US" sz="2400" dirty="0" smtClean="0"/>
              <a:t>,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z</a:t>
            </a:r>
            <a:r>
              <a:rPr lang="en-US" sz="2400" baseline="-25000" dirty="0" err="1" smtClean="0"/>
              <a:t>hit</a:t>
            </a:r>
            <a:r>
              <a:rPr lang="en-US" sz="2400" dirty="0" smtClean="0"/>
              <a:t> are in the center of the paddle.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Consider only single                                                         paddle clusters.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First results: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500" y="2947983"/>
            <a:ext cx="4711340" cy="314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625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164743"/>
            <a:ext cx="8229240" cy="50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pitchFamily="-11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9pPr>
          </a:lstStyle>
          <a:p>
            <a:pPr defTabSz="914400"/>
            <a:r>
              <a:rPr lang="en-US" sz="3600" kern="0" dirty="0" smtClean="0">
                <a:solidFill>
                  <a:srgbClr val="000099"/>
                </a:solidFill>
                <a:ea typeface="ＭＳ Ｐゴシック"/>
              </a:rPr>
              <a:t>Energy-weighted </a:t>
            </a:r>
            <a:r>
              <a:rPr lang="en-US" sz="3600" kern="0" dirty="0" err="1" smtClean="0">
                <a:solidFill>
                  <a:srgbClr val="000099"/>
                </a:solidFill>
                <a:ea typeface="ＭＳ Ｐゴシック"/>
              </a:rPr>
              <a:t>T</a:t>
            </a:r>
            <a:r>
              <a:rPr lang="en-US" sz="3600" kern="0" baseline="-25000" dirty="0" err="1" smtClean="0">
                <a:solidFill>
                  <a:srgbClr val="000099"/>
                </a:solidFill>
                <a:ea typeface="ＭＳ Ｐゴシック"/>
              </a:rPr>
              <a:t>hit</a:t>
            </a:r>
            <a:r>
              <a:rPr lang="en-US" sz="3600" kern="0" dirty="0" smtClean="0">
                <a:solidFill>
                  <a:srgbClr val="000099"/>
                </a:solidFill>
                <a:ea typeface="ＭＳ Ｐゴシック"/>
              </a:rPr>
              <a:t> vs. Earliest </a:t>
            </a:r>
            <a:r>
              <a:rPr lang="en-US" sz="3600" kern="0" dirty="0" err="1" smtClean="0">
                <a:solidFill>
                  <a:srgbClr val="000099"/>
                </a:solidFill>
                <a:ea typeface="ＭＳ Ｐゴシック"/>
              </a:rPr>
              <a:t>T</a:t>
            </a:r>
            <a:r>
              <a:rPr lang="en-US" sz="3600" kern="0" baseline="-25000" dirty="0" err="1" smtClean="0">
                <a:solidFill>
                  <a:srgbClr val="000099"/>
                </a:solidFill>
                <a:ea typeface="ＭＳ Ｐゴシック"/>
              </a:rPr>
              <a:t>hit</a:t>
            </a:r>
            <a:endParaRPr lang="en-US" sz="3600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306976" y="1048371"/>
            <a:ext cx="85005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smtClean="0">
                <a:ea typeface="ＭＳ Ｐゴシック"/>
                <a:cs typeface="Arial" panose="020B0604020202020204" pitchFamily="34" charset="0"/>
              </a:rPr>
              <a:t>Cluster</a:t>
            </a:r>
            <a:r>
              <a:rPr lang="en-US" sz="2400" dirty="0" smtClean="0">
                <a:ea typeface="ＭＳ Ｐゴシック"/>
              </a:rPr>
              <a:t> </a:t>
            </a:r>
            <a:r>
              <a:rPr lang="en-US" sz="2400" dirty="0">
                <a:ea typeface="ＭＳ Ｐゴシック"/>
              </a:rPr>
              <a:t>hit times have been calculated as the energy-weighted </a:t>
            </a:r>
            <a:r>
              <a:rPr lang="en-US" sz="2400" dirty="0" smtClean="0">
                <a:ea typeface="ＭＳ Ｐゴシック"/>
              </a:rPr>
              <a:t>sum of the paddle hit times.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smtClean="0">
                <a:ea typeface="ＭＳ Ｐゴシック"/>
              </a:rPr>
              <a:t>We also considered taking                                                the earliest </a:t>
            </a:r>
            <a:r>
              <a:rPr lang="en-US" sz="2400" dirty="0" err="1" smtClean="0">
                <a:ea typeface="ＭＳ Ｐゴシック"/>
              </a:rPr>
              <a:t>T</a:t>
            </a:r>
            <a:r>
              <a:rPr lang="en-US" sz="2400" baseline="-25000" dirty="0" err="1" smtClean="0">
                <a:ea typeface="ＭＳ Ｐゴシック"/>
              </a:rPr>
              <a:t>hit</a:t>
            </a:r>
            <a:r>
              <a:rPr lang="en-US" sz="2400" dirty="0" smtClean="0">
                <a:ea typeface="ＭＳ Ｐゴシック"/>
              </a:rPr>
              <a:t> among the                                               paddles of each cluster.</a:t>
            </a:r>
            <a:endParaRPr lang="en-US" sz="2400" dirty="0">
              <a:ea typeface="ＭＳ Ｐゴシック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904" y="1872867"/>
            <a:ext cx="4474742" cy="427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6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358"/>
          </a:xfrm>
        </p:spPr>
        <p:txBody>
          <a:bodyPr/>
          <a:lstStyle/>
          <a:p>
            <a:r>
              <a:rPr lang="en-US" sz="4800" dirty="0" smtClean="0"/>
              <a:t>Goals and Outline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646907" y="6476312"/>
            <a:ext cx="693512" cy="1981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page 2</a:t>
            </a:r>
          </a:p>
        </p:txBody>
      </p:sp>
      <p:sp>
        <p:nvSpPr>
          <p:cNvPr id="6" name="CustomShape 3"/>
          <p:cNvSpPr/>
          <p:nvPr/>
        </p:nvSpPr>
        <p:spPr>
          <a:xfrm>
            <a:off x="522360" y="1033200"/>
            <a:ext cx="8257320" cy="5239584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Committee Charge -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1.c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Are users engaged at a sufficient level to demonstrate usability and readiness from a user’s perspective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Has the CLAS Collaboration identified appropriate </a:t>
            </a:r>
            <a:r>
              <a:rPr lang="en-US" sz="2400" dirty="0" smtClean="0">
                <a:solidFill>
                  <a:srgbClr val="000000"/>
                </a:solidFill>
              </a:rPr>
              <a:t>mechanisms </a:t>
            </a:r>
            <a:r>
              <a:rPr lang="en-US" sz="2400" dirty="0">
                <a:solidFill>
                  <a:srgbClr val="000000"/>
                </a:solidFill>
              </a:rPr>
              <a:t>to support utilization of the software by the entire </a:t>
            </a:r>
            <a:r>
              <a:rPr lang="en-US" sz="2400" dirty="0" smtClean="0">
                <a:solidFill>
                  <a:srgbClr val="000000"/>
                </a:solidFill>
              </a:rPr>
              <a:t>collaboration?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Is the level of user documentation appropriate for this point in time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Outline of talk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Example of user software development:	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</a:rPr>
              <a:t>TOF </a:t>
            </a:r>
            <a:r>
              <a:rPr lang="en-US" sz="2400" dirty="0">
                <a:solidFill>
                  <a:srgbClr val="000000"/>
                </a:solidFill>
              </a:rPr>
              <a:t>reconstruction </a:t>
            </a:r>
            <a:r>
              <a:rPr lang="en-US" sz="2400" dirty="0" smtClean="0">
                <a:solidFill>
                  <a:srgbClr val="000000"/>
                </a:solidFill>
              </a:rPr>
              <a:t>software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</a:rPr>
              <a:t>detectors, methods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00"/>
                </a:solidFill>
              </a:rPr>
              <a:t>results, and status.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User experience: developers, projects, workflow.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Connection with committee charge.</a:t>
            </a:r>
          </a:p>
        </p:txBody>
      </p:sp>
    </p:spTree>
    <p:extLst>
      <p:ext uri="{BB962C8B-B14F-4D97-AF65-F5344CB8AC3E}">
        <p14:creationId xmlns:p14="http://schemas.microsoft.com/office/powerpoint/2010/main" val="38496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2412394" y="131645"/>
            <a:ext cx="4235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ea typeface="ＭＳ Ｐゴシック" charset="-128"/>
              </a:rPr>
              <a:t>TOF Reconstruction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" y="1106075"/>
            <a:ext cx="4582160" cy="1084912"/>
          </a:xfrm>
          <a:prstGeom prst="rect">
            <a:avLst/>
          </a:prstGeom>
        </p:spPr>
        <p:txBody>
          <a:bodyPr wrap="square">
            <a:spAutoFit/>
            <a:scene3d>
              <a:camera prst="obliqueTopLeft"/>
              <a:lightRig rig="threePt" dir="t"/>
            </a:scene3d>
          </a:bodyPr>
          <a:lstStyle/>
          <a:p>
            <a:endParaRPr lang="en-US" sz="1000" dirty="0" smtClean="0"/>
          </a:p>
          <a:p>
            <a:r>
              <a:rPr lang="en-US" sz="1000" dirty="0" smtClean="0"/>
              <a:t> </a:t>
            </a:r>
            <a:endParaRPr lang="en-US" sz="700" dirty="0" smtClean="0"/>
          </a:p>
          <a:p>
            <a:endParaRPr lang="en-US" sz="1050" dirty="0" smtClean="0"/>
          </a:p>
          <a:p>
            <a:endParaRPr lang="en-US" dirty="0" smtClean="0"/>
          </a:p>
          <a:p>
            <a:endParaRPr lang="en-US" sz="16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6646907" y="6476312"/>
            <a:ext cx="693512" cy="1981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page 3</a:t>
            </a:r>
          </a:p>
        </p:txBody>
      </p:sp>
      <p:sp>
        <p:nvSpPr>
          <p:cNvPr id="74" name="CustomShape 2"/>
          <p:cNvSpPr/>
          <p:nvPr/>
        </p:nvSpPr>
        <p:spPr>
          <a:xfrm>
            <a:off x="146160" y="1179359"/>
            <a:ext cx="6728760" cy="4956495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Forward Time-of-Flight (FTOF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6 sectors, double-sided PMT readout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Paddles: Panel 1a - 23, Panel 1b - 62, Panel 2 – </a:t>
            </a:r>
            <a:r>
              <a:rPr lang="en-US" sz="2400" dirty="0" smtClean="0">
                <a:solidFill>
                  <a:srgbClr val="000000"/>
                </a:solidFill>
              </a:rPr>
              <a:t>5</a:t>
            </a:r>
            <a:r>
              <a:rPr lang="en-US" sz="2400" dirty="0"/>
              <a:t>.</a:t>
            </a: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Central Time-of-Flight (CTOF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48 paddles, double-sided </a:t>
            </a:r>
            <a:r>
              <a:rPr lang="en-US" sz="2400" dirty="0" smtClean="0">
                <a:solidFill>
                  <a:srgbClr val="000000"/>
                </a:solidFill>
              </a:rPr>
              <a:t>PMT        readout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form hermetic barrel around </a:t>
            </a:r>
            <a:r>
              <a:rPr lang="en-US" sz="2400" dirty="0" smtClean="0">
                <a:solidFill>
                  <a:srgbClr val="000000"/>
                </a:solidFill>
              </a:rPr>
              <a:t>target.</a:t>
            </a: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Outputs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Times (T</a:t>
            </a:r>
            <a:r>
              <a:rPr lang="en-US" sz="2400" baseline="-25000" dirty="0" smtClean="0">
                <a:solidFill>
                  <a:srgbClr val="000000"/>
                </a:solidFill>
                <a:latin typeface="Arial"/>
                <a:ea typeface="DejaVu Sans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, T</a:t>
            </a:r>
            <a:r>
              <a:rPr lang="en-US" sz="2400" baseline="-25000" dirty="0" smtClean="0">
                <a:solidFill>
                  <a:srgbClr val="000000"/>
                </a:solidFill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from TDCs)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Positions </a:t>
            </a:r>
            <a:r>
              <a:rPr lang="en-US" sz="2400" dirty="0" smtClean="0">
                <a:solidFill>
                  <a:srgbClr val="000000"/>
                </a:solidFill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</a:rPr>
              <a:t>y</a:t>
            </a:r>
            <a:r>
              <a:rPr lang="en-US" sz="2400" baseline="-25000" dirty="0" err="1" smtClean="0">
                <a:solidFill>
                  <a:srgbClr val="000000"/>
                </a:solidFill>
              </a:rPr>
              <a:t>hit</a:t>
            </a:r>
            <a:r>
              <a:rPr lang="en-US" sz="2400" dirty="0" smtClean="0">
                <a:solidFill>
                  <a:srgbClr val="000000"/>
                </a:solidFill>
              </a:rPr>
              <a:t> from T</a:t>
            </a:r>
            <a:r>
              <a:rPr lang="en-US" sz="2400" baseline="-25000" dirty="0" smtClean="0">
                <a:solidFill>
                  <a:srgbClr val="000000"/>
                </a:solidFill>
              </a:rPr>
              <a:t>L </a:t>
            </a:r>
            <a:r>
              <a:rPr lang="en-US" sz="2400" dirty="0" smtClean="0">
                <a:solidFill>
                  <a:srgbClr val="000000"/>
                </a:solidFill>
              </a:rPr>
              <a:t>– T</a:t>
            </a:r>
            <a:r>
              <a:rPr lang="en-US" sz="2400" baseline="-25000" dirty="0" smtClean="0">
                <a:solidFill>
                  <a:srgbClr val="000000"/>
                </a:solidFill>
              </a:rPr>
              <a:t>R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Hit times (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lang="en-US" sz="2400" baseline="-25000" dirty="0" err="1" smtClean="0">
                <a:solidFill>
                  <a:srgbClr val="000000"/>
                </a:solidFill>
                <a:latin typeface="Arial"/>
                <a:ea typeface="DejaVu Sans"/>
              </a:rPr>
              <a:t>hit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from (</a:t>
            </a:r>
            <a:r>
              <a:rPr lang="en-US" sz="2400" dirty="0" smtClean="0">
                <a:solidFill>
                  <a:srgbClr val="000000"/>
                </a:solidFill>
              </a:rPr>
              <a:t>T</a:t>
            </a:r>
            <a:r>
              <a:rPr lang="en-US" sz="2400" baseline="-25000" dirty="0" smtClean="0">
                <a:solidFill>
                  <a:srgbClr val="000000"/>
                </a:solidFill>
              </a:rPr>
              <a:t>L </a:t>
            </a:r>
            <a:r>
              <a:rPr lang="en-US" sz="2400" dirty="0">
                <a:solidFill>
                  <a:srgbClr val="000000"/>
                </a:solidFill>
              </a:rPr>
              <a:t>+</a:t>
            </a:r>
            <a:r>
              <a:rPr lang="en-US" sz="2400" dirty="0" smtClean="0">
                <a:solidFill>
                  <a:srgbClr val="000000"/>
                </a:solidFill>
              </a:rPr>
              <a:t> T</a:t>
            </a:r>
            <a:r>
              <a:rPr lang="en-US" sz="2400" baseline="-25000" dirty="0" smtClean="0">
                <a:solidFill>
                  <a:srgbClr val="000000"/>
                </a:solidFill>
              </a:rPr>
              <a:t>R</a:t>
            </a:r>
            <a:r>
              <a:rPr lang="en-US" sz="2400" dirty="0" smtClean="0">
                <a:solidFill>
                  <a:srgbClr val="000000"/>
                </a:solidFill>
              </a:rPr>
              <a:t>)/2)</a:t>
            </a:r>
            <a:endParaRPr lang="en-US" sz="2400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Deposited energy (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r>
              <a:rPr lang="en-US" sz="2400" baseline="-25000" dirty="0" err="1" smtClean="0">
                <a:solidFill>
                  <a:srgbClr val="000000"/>
                </a:solidFill>
                <a:latin typeface="Arial"/>
                <a:ea typeface="DejaVu Sans"/>
              </a:rPr>
              <a:t>dep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from ADCs)</a:t>
            </a:r>
            <a:endParaRPr sz="2400" dirty="0"/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958" y="944107"/>
            <a:ext cx="2544725" cy="2375453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956" y="3739320"/>
            <a:ext cx="2670764" cy="239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5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TOF Reconstruction Methods</a:t>
            </a:r>
            <a:endParaRPr lang="en-US" sz="4800" dirty="0"/>
          </a:p>
        </p:txBody>
      </p:sp>
      <p:sp>
        <p:nvSpPr>
          <p:cNvPr id="5" name="Title 5"/>
          <p:cNvSpPr txBox="1">
            <a:spLocks/>
          </p:cNvSpPr>
          <p:nvPr/>
        </p:nvSpPr>
        <p:spPr bwMode="auto">
          <a:xfrm>
            <a:off x="-5524810" y="-916900"/>
            <a:ext cx="141577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pitchFamily="-11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9pPr>
          </a:lstStyle>
          <a:p>
            <a:r>
              <a:rPr lang="en-US" smtClean="0">
                <a:latin typeface="Arial"/>
                <a:ea typeface="ＭＳ Ｐゴシック" charset="-128"/>
              </a:rPr>
              <a:t>GEMC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6646907" y="6476312"/>
            <a:ext cx="693512" cy="1981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page 4</a:t>
            </a:r>
          </a:p>
        </p:txBody>
      </p:sp>
      <p:sp>
        <p:nvSpPr>
          <p:cNvPr id="18" name="CustomShape 2"/>
          <p:cNvSpPr/>
          <p:nvPr/>
        </p:nvSpPr>
        <p:spPr>
          <a:xfrm>
            <a:off x="456840" y="993092"/>
            <a:ext cx="5111041" cy="3423633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</a:rPr>
              <a:t>Single TOF paddles and clusters</a:t>
            </a:r>
            <a:endParaRPr lang="en-US" dirty="0">
              <a:solidFill>
                <a:srgbClr val="000000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adjacent hits </a:t>
            </a:r>
            <a:r>
              <a:rPr lang="en-US" dirty="0" smtClean="0">
                <a:solidFill>
                  <a:srgbClr val="000000"/>
                </a:solidFill>
              </a:rPr>
              <a:t>grouped based on cuts </a:t>
            </a:r>
            <a:r>
              <a:rPr lang="en-US" dirty="0">
                <a:solidFill>
                  <a:srgbClr val="000000"/>
                </a:solidFill>
              </a:rPr>
              <a:t>on </a:t>
            </a:r>
            <a:r>
              <a:rPr lang="en-US" dirty="0" err="1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baseline="-25000" dirty="0" err="1">
                <a:solidFill>
                  <a:srgbClr val="000000"/>
                </a:solidFill>
              </a:rPr>
              <a:t>hit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dirty="0" err="1" smtClean="0">
                <a:solidFill>
                  <a:srgbClr val="000000"/>
                </a:solidFill>
                <a:latin typeface="Symbol" panose="05050102010706020507" pitchFamily="18" charset="2"/>
              </a:rPr>
              <a:t>DT</a:t>
            </a:r>
            <a:r>
              <a:rPr lang="en-US" baseline="-25000" dirty="0" err="1" smtClean="0">
                <a:solidFill>
                  <a:srgbClr val="000000"/>
                </a:solidFill>
              </a:rPr>
              <a:t>hit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 TDC 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Time (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lang="en-US" baseline="-25000" dirty="0" smtClean="0">
                <a:solidFill>
                  <a:srgbClr val="000000"/>
                </a:solidFill>
              </a:rPr>
              <a:t>L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, T</a:t>
            </a:r>
            <a:r>
              <a:rPr lang="en-US" baseline="-25000" dirty="0">
                <a:solidFill>
                  <a:srgbClr val="000000"/>
                </a:solidFill>
              </a:rPr>
              <a:t>R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pply 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time walk corrections and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calibration.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C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lusters 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- energy-weighted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average.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dirty="0" smtClean="0">
                <a:solidFill>
                  <a:srgbClr val="000000"/>
                </a:solidFill>
              </a:rPr>
              <a:t> Deposited Energy (</a:t>
            </a:r>
            <a:r>
              <a:rPr lang="en-US" dirty="0" err="1" smtClean="0">
                <a:solidFill>
                  <a:srgbClr val="000000"/>
                </a:solidFill>
              </a:rPr>
              <a:t>E</a:t>
            </a:r>
            <a:r>
              <a:rPr lang="en-US" baseline="-25000" dirty="0" err="1" smtClean="0">
                <a:solidFill>
                  <a:srgbClr val="000000"/>
                </a:solidFill>
              </a:rPr>
              <a:t>dep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pply </a:t>
            </a:r>
            <a:r>
              <a:rPr lang="en-US" dirty="0">
                <a:solidFill>
                  <a:srgbClr val="000000"/>
                </a:solidFill>
              </a:rPr>
              <a:t>ADC </a:t>
            </a:r>
            <a:r>
              <a:rPr lang="en-US" dirty="0" smtClean="0">
                <a:solidFill>
                  <a:srgbClr val="000000"/>
                </a:solidFill>
              </a:rPr>
              <a:t>calibration and </a:t>
            </a:r>
            <a:r>
              <a:rPr lang="en-US" dirty="0" err="1">
                <a:solidFill>
                  <a:srgbClr val="000000"/>
                </a:solidFill>
              </a:rPr>
              <a:t>E</a:t>
            </a:r>
            <a:r>
              <a:rPr lang="en-US" baseline="-25000" dirty="0" err="1">
                <a:solidFill>
                  <a:srgbClr val="000000"/>
                </a:solidFill>
              </a:rPr>
              <a:t>dep</a:t>
            </a:r>
            <a:r>
              <a:rPr lang="en-US" dirty="0">
                <a:solidFill>
                  <a:srgbClr val="000000"/>
                </a:solidFill>
              </a:rPr>
              <a:t> = √</a:t>
            </a:r>
            <a:r>
              <a:rPr lang="en-US" dirty="0" err="1" smtClean="0">
                <a:solidFill>
                  <a:srgbClr val="000000"/>
                </a:solidFill>
              </a:rPr>
              <a:t>E</a:t>
            </a:r>
            <a:r>
              <a:rPr lang="en-US" baseline="-25000" dirty="0" err="1" smtClean="0">
                <a:solidFill>
                  <a:srgbClr val="000000"/>
                </a:solidFill>
              </a:rPr>
              <a:t>L</a:t>
            </a:r>
            <a:r>
              <a:rPr lang="en-US" dirty="0" err="1" smtClean="0">
                <a:solidFill>
                  <a:srgbClr val="000000"/>
                </a:solidFill>
              </a:rPr>
              <a:t>•E</a:t>
            </a:r>
            <a:r>
              <a:rPr lang="en-US" baseline="-25000" dirty="0" err="1" smtClean="0">
                <a:solidFill>
                  <a:srgbClr val="000000"/>
                </a:solidFill>
              </a:rPr>
              <a:t>R</a:t>
            </a:r>
            <a:r>
              <a:rPr lang="en-US" dirty="0" err="1" smtClean="0">
                <a:solidFill>
                  <a:srgbClr val="000000"/>
                </a:solidFill>
              </a:rPr>
              <a:t>•e</a:t>
            </a:r>
            <a:r>
              <a:rPr lang="en-US" baseline="30000" dirty="0" err="1">
                <a:solidFill>
                  <a:srgbClr val="000000"/>
                </a:solidFill>
              </a:rPr>
              <a:t>y</a:t>
            </a:r>
            <a:endParaRPr lang="en-US" baseline="30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Clusters </a:t>
            </a:r>
            <a:r>
              <a:rPr lang="en-US" dirty="0">
                <a:solidFill>
                  <a:srgbClr val="000000"/>
                </a:solidFill>
              </a:rPr>
              <a:t>– sum </a:t>
            </a:r>
            <a:r>
              <a:rPr lang="en-US" dirty="0" err="1" smtClean="0">
                <a:solidFill>
                  <a:srgbClr val="000000"/>
                </a:solidFill>
              </a:rPr>
              <a:t>E</a:t>
            </a:r>
            <a:r>
              <a:rPr lang="en-US" baseline="-25000" dirty="0" err="1" smtClean="0">
                <a:solidFill>
                  <a:srgbClr val="000000"/>
                </a:solidFill>
              </a:rPr>
              <a:t>dep</a:t>
            </a:r>
            <a:r>
              <a:rPr lang="en-US" dirty="0" err="1" smtClean="0">
                <a:solidFill>
                  <a:srgbClr val="000000"/>
                </a:solidFill>
              </a:rPr>
              <a:t>’s</a:t>
            </a:r>
            <a:endParaRPr lang="en-US" sz="2400" baseline="-25000" dirty="0" smtClean="0">
              <a:solidFill>
                <a:srgbClr val="000000"/>
              </a:solidFill>
              <a:latin typeface="Arial"/>
            </a:endParaRPr>
          </a:p>
          <a:p>
            <a:pPr lvl="1"/>
            <a:endParaRPr sz="2400" baseline="-250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9" name="TextBox 18"/>
          <p:cNvSpPr txBox="1"/>
          <p:nvPr/>
        </p:nvSpPr>
        <p:spPr>
          <a:xfrm>
            <a:off x="456840" y="4045205"/>
            <a:ext cx="6186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dirty="0">
                <a:solidFill>
                  <a:srgbClr val="000000"/>
                </a:solidFill>
              </a:rPr>
              <a:t> Position (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baseline="-25000" dirty="0" err="1">
                <a:solidFill>
                  <a:srgbClr val="000000"/>
                </a:solidFill>
              </a:rPr>
              <a:t>hit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Use T</a:t>
            </a:r>
            <a:r>
              <a:rPr lang="en-US" baseline="-25000" dirty="0">
                <a:solidFill>
                  <a:srgbClr val="000000"/>
                </a:solidFill>
              </a:rPr>
              <a:t>L</a:t>
            </a:r>
            <a:r>
              <a:rPr lang="en-US" dirty="0">
                <a:solidFill>
                  <a:srgbClr val="000000"/>
                </a:solidFill>
              </a:rPr>
              <a:t>-T</a:t>
            </a:r>
            <a:r>
              <a:rPr lang="en-US" baseline="-25000" dirty="0">
                <a:solidFill>
                  <a:srgbClr val="000000"/>
                </a:solidFill>
              </a:rPr>
              <a:t>R</a:t>
            </a:r>
            <a:r>
              <a:rPr lang="en-US" dirty="0">
                <a:solidFill>
                  <a:srgbClr val="000000"/>
                </a:solidFill>
              </a:rPr>
              <a:t> to get 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baseline="-25000" dirty="0" err="1">
                <a:solidFill>
                  <a:srgbClr val="000000"/>
                </a:solidFill>
              </a:rPr>
              <a:t>hit</a:t>
            </a:r>
            <a:r>
              <a:rPr lang="en-US" dirty="0">
                <a:solidFill>
                  <a:srgbClr val="000000"/>
                </a:solidFill>
              </a:rPr>
              <a:t> relative to paddle center.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Clusters - energy-weighted average.</a:t>
            </a:r>
            <a:endParaRPr lang="en-US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dirty="0">
                <a:solidFill>
                  <a:srgbClr val="000000"/>
                </a:solidFill>
              </a:rPr>
              <a:t> Hit time (</a:t>
            </a:r>
            <a:r>
              <a:rPr lang="en-US" dirty="0" err="1">
                <a:solidFill>
                  <a:srgbClr val="000000"/>
                </a:solidFill>
              </a:rPr>
              <a:t>T</a:t>
            </a:r>
            <a:r>
              <a:rPr lang="en-US" baseline="-25000" dirty="0" err="1">
                <a:solidFill>
                  <a:srgbClr val="000000"/>
                </a:solidFill>
              </a:rPr>
              <a:t>hit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Average T</a:t>
            </a:r>
            <a:r>
              <a:rPr lang="en-US" baseline="-25000" dirty="0">
                <a:solidFill>
                  <a:srgbClr val="000000"/>
                </a:solidFill>
              </a:rPr>
              <a:t>L</a:t>
            </a:r>
            <a:r>
              <a:rPr lang="en-US" dirty="0">
                <a:solidFill>
                  <a:srgbClr val="000000"/>
                </a:solidFill>
              </a:rPr>
              <a:t>, T</a:t>
            </a:r>
            <a:r>
              <a:rPr lang="en-US" baseline="-25000" dirty="0">
                <a:solidFill>
                  <a:srgbClr val="000000"/>
                </a:solidFill>
              </a:rPr>
              <a:t>R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Clusters - energy-weighted average vs. earliest hit.</a:t>
            </a:r>
          </a:p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604" y="1075273"/>
            <a:ext cx="3772316" cy="26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40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04002"/>
          </a:xfrm>
        </p:spPr>
        <p:txBody>
          <a:bodyPr/>
          <a:lstStyle/>
          <a:p>
            <a:r>
              <a:rPr lang="en-US" dirty="0" smtClean="0"/>
              <a:t>Code Validation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646907" y="6476312"/>
            <a:ext cx="693512" cy="1981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page 5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94778" y="892971"/>
            <a:ext cx="8751024" cy="5309045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Simulation is primary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testing tool of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TOF reconstruction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code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</a:rPr>
              <a:t>CLAS12 Simulation </a:t>
            </a:r>
            <a:r>
              <a:rPr lang="en-US" sz="2400" dirty="0" smtClean="0">
                <a:solidFill>
                  <a:srgbClr val="000000"/>
                </a:solidFill>
              </a:rPr>
              <a:t>– </a:t>
            </a:r>
            <a:r>
              <a:rPr lang="en-US" sz="2400" i="1" dirty="0" err="1" smtClean="0">
                <a:solidFill>
                  <a:srgbClr val="000000"/>
                </a:solidFill>
              </a:rPr>
              <a:t>gemc</a:t>
            </a:r>
            <a:endParaRPr lang="en-US" sz="2400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</a:rPr>
              <a:t>Simulations </a:t>
            </a:r>
            <a:r>
              <a:rPr lang="en-US" sz="2400" dirty="0">
                <a:solidFill>
                  <a:srgbClr val="000000"/>
                </a:solidFill>
              </a:rPr>
              <a:t>done on Richmond cluster </a:t>
            </a:r>
            <a:r>
              <a:rPr lang="en-US" sz="2400" dirty="0" smtClean="0">
                <a:solidFill>
                  <a:srgbClr val="000000"/>
                </a:solidFill>
              </a:rPr>
              <a:t>and </a:t>
            </a:r>
            <a:r>
              <a:rPr lang="en-US" sz="2400" dirty="0">
                <a:solidFill>
                  <a:srgbClr val="000000"/>
                </a:solidFill>
              </a:rPr>
              <a:t>copied to </a:t>
            </a:r>
            <a:r>
              <a:rPr lang="en-US" sz="2400" dirty="0" err="1" smtClean="0">
                <a:solidFill>
                  <a:srgbClr val="000000"/>
                </a:solidFill>
              </a:rPr>
              <a:t>JLab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Accessible</a:t>
            </a:r>
            <a:r>
              <a:rPr lang="en-US" sz="2400" dirty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well-documented, </a:t>
            </a:r>
            <a:r>
              <a:rPr lang="en-US" sz="2400" dirty="0" smtClean="0">
                <a:solidFill>
                  <a:srgbClr val="000000"/>
                </a:solidFill>
              </a:rPr>
              <a:t>bug </a:t>
            </a:r>
            <a:r>
              <a:rPr lang="en-US" sz="2400" dirty="0">
                <a:solidFill>
                  <a:srgbClr val="000000"/>
                </a:solidFill>
              </a:rPr>
              <a:t>reporting, </a:t>
            </a:r>
            <a:r>
              <a:rPr lang="en-US" sz="2400" dirty="0" smtClean="0">
                <a:solidFill>
                  <a:srgbClr val="000000"/>
                </a:solidFill>
              </a:rPr>
              <a:t>website.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err="1" smtClean="0">
                <a:solidFill>
                  <a:srgbClr val="000000"/>
                </a:solidFill>
              </a:rPr>
              <a:t>JLab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staff member (M. </a:t>
            </a:r>
            <a:r>
              <a:rPr lang="en-US" sz="2400" dirty="0" err="1">
                <a:solidFill>
                  <a:srgbClr val="000000"/>
                </a:solidFill>
              </a:rPr>
              <a:t>Ungaro</a:t>
            </a:r>
            <a:r>
              <a:rPr lang="en-US" sz="2400" dirty="0" smtClean="0">
                <a:solidFill>
                  <a:srgbClr val="000000"/>
                </a:solidFill>
              </a:rPr>
              <a:t>).</a:t>
            </a:r>
            <a:endParaRPr lang="en-US" sz="2400" dirty="0" smtClean="0"/>
          </a:p>
          <a:p>
            <a:pPr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</a:rPr>
              <a:t>Event </a:t>
            </a:r>
            <a:r>
              <a:rPr lang="en-US" sz="2400" dirty="0" smtClean="0">
                <a:solidFill>
                  <a:srgbClr val="000000"/>
                </a:solidFill>
              </a:rPr>
              <a:t>generation</a:t>
            </a:r>
            <a:endParaRPr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err="1">
                <a:solidFill>
                  <a:srgbClr val="000000"/>
                </a:solidFill>
                <a:latin typeface="Arial"/>
                <a:ea typeface="DejaVu Sans"/>
              </a:rPr>
              <a:t>d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isgen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proton DIS</a:t>
            </a:r>
            <a:endParaRPr lang="en-US" sz="24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ange of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final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states and                                        momenta.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Local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QUEEG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DejaVu Sans"/>
              </a:rPr>
              <a:t>quasielastic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 scattering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                                from deuterium</a:t>
            </a:r>
            <a:endParaRPr lang="en-US" sz="24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ocal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, under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svn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n-US" sz="24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  <a:hlinkClick r:id="rId2"/>
              </a:rPr>
              <a:t>CLAS-NOTE 2014-008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sz="2400" dirty="0"/>
          </a:p>
        </p:txBody>
      </p:sp>
      <p:sp>
        <p:nvSpPr>
          <p:cNvPr id="7" name="CustomShape 4"/>
          <p:cNvSpPr/>
          <p:nvPr/>
        </p:nvSpPr>
        <p:spPr>
          <a:xfrm>
            <a:off x="5675243" y="2452155"/>
            <a:ext cx="3370559" cy="332247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6820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868" y="926019"/>
            <a:ext cx="3494796" cy="22004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" y="0"/>
            <a:ext cx="9099550" cy="793640"/>
          </a:xfrm>
        </p:spPr>
        <p:txBody>
          <a:bodyPr>
            <a:normAutofit/>
          </a:bodyPr>
          <a:lstStyle/>
          <a:p>
            <a:r>
              <a:rPr lang="en-US" dirty="0" smtClean="0"/>
              <a:t>FTOF Standalone Reconstruction Results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646907" y="6476312"/>
            <a:ext cx="693512" cy="1981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page 7</a:t>
            </a:r>
          </a:p>
        </p:txBody>
      </p:sp>
      <p:sp>
        <p:nvSpPr>
          <p:cNvPr id="9" name="CustomShape 2"/>
          <p:cNvSpPr/>
          <p:nvPr/>
        </p:nvSpPr>
        <p:spPr>
          <a:xfrm>
            <a:off x="99948" y="882360"/>
            <a:ext cx="5254920" cy="2465229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Validated in stress tests.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Time difference with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gemc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Measured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Arial"/>
                <a:ea typeface="DejaVu Sans"/>
              </a:rPr>
              <a:t>adj</a:t>
            </a:r>
            <a:r>
              <a:rPr lang="en-US" sz="2400" baseline="-25000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dependence.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Optimized clustering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parameters.</a:t>
            </a:r>
            <a:endParaRPr lang="en-US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r>
              <a:rPr lang="en-US" sz="2400" baseline="-25000" dirty="0" err="1" smtClean="0">
                <a:solidFill>
                  <a:srgbClr val="000000"/>
                </a:solidFill>
                <a:latin typeface="Arial"/>
                <a:ea typeface="DejaVu Sans"/>
              </a:rPr>
              <a:t>dep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hlinkClick r:id="rId4"/>
              </a:rPr>
              <a:t>CLAS12-NOTE 2014-003.</a:t>
            </a:r>
            <a:endParaRPr sz="2400" dirty="0"/>
          </a:p>
          <a:p>
            <a:pPr>
              <a:lnSpc>
                <a:spcPct val="90000"/>
              </a:lnSpc>
            </a:pPr>
            <a:endParaRPr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70" y="3418803"/>
            <a:ext cx="3178010" cy="30242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370" y="3120403"/>
            <a:ext cx="3181478" cy="3040364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8037585" y="1449421"/>
            <a:ext cx="324607" cy="34672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Curved Connector 17"/>
          <p:cNvCxnSpPr/>
          <p:nvPr/>
        </p:nvCxnSpPr>
        <p:spPr>
          <a:xfrm rot="16200000" flipH="1">
            <a:off x="4060992" y="2114075"/>
            <a:ext cx="1420971" cy="940960"/>
          </a:xfrm>
          <a:prstGeom prst="curvedConnector3">
            <a:avLst>
              <a:gd name="adj1" fmla="val 1578"/>
            </a:avLst>
          </a:prstGeom>
          <a:ln w="1905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>
            <a:off x="1053030" y="2494666"/>
            <a:ext cx="997815" cy="1097280"/>
          </a:xfrm>
          <a:prstGeom prst="curvedConnector2">
            <a:avLst/>
          </a:prstGeom>
          <a:ln w="1905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62612" y="92601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Clusters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6993663" y="1129639"/>
            <a:ext cx="1039994" cy="405247"/>
          </a:xfrm>
          <a:prstGeom prst="straightConnector1">
            <a:avLst/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03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0598"/>
          </a:xfrm>
        </p:spPr>
        <p:txBody>
          <a:bodyPr/>
          <a:lstStyle/>
          <a:p>
            <a:r>
              <a:rPr lang="en-US" dirty="0" smtClean="0"/>
              <a:t>TOF Status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6646907" y="6476312"/>
            <a:ext cx="693512" cy="1981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page 8</a:t>
            </a:r>
          </a:p>
        </p:txBody>
      </p:sp>
      <p:sp>
        <p:nvSpPr>
          <p:cNvPr id="9" name="CustomShape 2"/>
          <p:cNvSpPr/>
          <p:nvPr/>
        </p:nvSpPr>
        <p:spPr>
          <a:xfrm>
            <a:off x="196992" y="1002231"/>
            <a:ext cx="8451708" cy="5183396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CLAS12 generation 1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TOF reconstruction completed</a:t>
            </a:r>
            <a:endParaRPr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Standalone versions for FTOF and CTOF.</a:t>
            </a:r>
            <a:endParaRPr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Working as a service in analysis chain.</a:t>
            </a:r>
            <a:endParaRPr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Validated in stress test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Documentation: </a:t>
            </a:r>
            <a:r>
              <a:rPr lang="en-US" sz="2400" dirty="0" smtClean="0">
                <a:hlinkClick r:id="rId3"/>
              </a:rPr>
              <a:t>CLAS12-NOTE </a:t>
            </a:r>
            <a:r>
              <a:rPr lang="en-US" sz="2400" dirty="0">
                <a:hlinkClick r:id="rId3"/>
              </a:rPr>
              <a:t>2014-003</a:t>
            </a:r>
            <a:r>
              <a:rPr lang="en-US" sz="2400" dirty="0" smtClean="0">
                <a:hlinkClick r:id="rId3"/>
              </a:rPr>
              <a:t>.</a:t>
            </a: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Updated to new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clas-io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libraries, bank definitions.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New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test version for event builder development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First version of code to match drift chamber track from hit-based tracking with FTOF hit.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Geometry package in use.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Streamlined code.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66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" y="0"/>
            <a:ext cx="9099550" cy="793640"/>
          </a:xfrm>
        </p:spPr>
        <p:txBody>
          <a:bodyPr>
            <a:normAutofit/>
          </a:bodyPr>
          <a:lstStyle/>
          <a:p>
            <a:r>
              <a:rPr lang="en-US" dirty="0" smtClean="0"/>
              <a:t>People and Projects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646907" y="6493592"/>
            <a:ext cx="693512" cy="1981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page 9</a:t>
            </a:r>
          </a:p>
        </p:txBody>
      </p:sp>
      <p:sp>
        <p:nvSpPr>
          <p:cNvPr id="8" name="CustomShape 2"/>
          <p:cNvSpPr/>
          <p:nvPr/>
        </p:nvSpPr>
        <p:spPr>
          <a:xfrm>
            <a:off x="217439" y="914400"/>
            <a:ext cx="8827169" cy="532180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Developer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categories: A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– environment programmers, 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   B – service developers, C – physics-only users</a:t>
            </a:r>
            <a:endParaRPr dirty="0"/>
          </a:p>
          <a:p>
            <a:pPr>
              <a:buFont typeface="Wingdings" charset="2"/>
              <a:buChar char=""/>
            </a:pP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Time-of-flight reconstruction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Alex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DejaVu Sans"/>
              </a:rPr>
              <a:t>Colvill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 Surrey master’s student, gen1 TOF developer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>
                <a:solidFill>
                  <a:srgbClr val="000000"/>
                </a:solidFill>
                <a:latin typeface="Arial"/>
                <a:ea typeface="DejaVu Sans"/>
              </a:rPr>
              <a:t>G.P.Gilfoyle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 Richmond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>
                <a:solidFill>
                  <a:srgbClr val="000000"/>
                </a:solidFill>
                <a:latin typeface="Arial"/>
                <a:ea typeface="DejaVu Sans"/>
              </a:rPr>
              <a:t>E.Golovach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Moscow State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periodic 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visitor to </a:t>
            </a:r>
            <a:r>
              <a:rPr lang="en-US" dirty="0" err="1">
                <a:solidFill>
                  <a:srgbClr val="000000"/>
                </a:solidFill>
                <a:latin typeface="Arial"/>
                <a:ea typeface="DejaVu Sans"/>
              </a:rPr>
              <a:t>JLab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 from Moscow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State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Working </a:t>
            </a:r>
            <a:r>
              <a:rPr lang="en-US" dirty="0">
                <a:solidFill>
                  <a:srgbClr val="000000"/>
                </a:solidFill>
                <a:latin typeface="Arial"/>
                <a:ea typeface="DejaVu Sans"/>
              </a:rPr>
              <a:t>on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DejaVu Sans"/>
              </a:rPr>
              <a:t>DC-FTOF track matching.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Forward Tagger Reconstruction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Raffaella</a:t>
            </a:r>
            <a:r>
              <a:rPr lang="en-US" dirty="0" smtClean="0"/>
              <a:t> </a:t>
            </a:r>
            <a:r>
              <a:rPr lang="en-US" dirty="0" err="1" smtClean="0"/>
              <a:t>DeVita</a:t>
            </a:r>
            <a:r>
              <a:rPr lang="en-US" dirty="0" smtClean="0"/>
              <a:t> INFN (</a:t>
            </a:r>
            <a:r>
              <a:rPr lang="en-US" dirty="0" err="1"/>
              <a:t>G</a:t>
            </a:r>
            <a:r>
              <a:rPr lang="en-US" dirty="0" err="1" smtClean="0"/>
              <a:t>enova</a:t>
            </a:r>
            <a:r>
              <a:rPr lang="en-US" dirty="0" smtClean="0"/>
              <a:t>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c</a:t>
            </a:r>
            <a:r>
              <a:rPr lang="en-US" dirty="0" smtClean="0"/>
              <a:t>ed12 development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Dave Heddle (CNU)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Central Neutron Detector reconstruction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Daria </a:t>
            </a:r>
            <a:r>
              <a:rPr lang="en-US" dirty="0" err="1" smtClean="0"/>
              <a:t>Sokhan</a:t>
            </a:r>
            <a:r>
              <a:rPr lang="en-US" dirty="0" smtClean="0"/>
              <a:t> (Glasgow)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PCAL reconstruction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Mike Wood (</a:t>
            </a:r>
            <a:r>
              <a:rPr lang="en-US" dirty="0" err="1" smtClean="0"/>
              <a:t>Canisius</a:t>
            </a:r>
            <a:r>
              <a:rPr lang="en-US" dirty="0" smtClean="0"/>
              <a:t>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Validation suite and BST calibration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Justin Ruger (CNU)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166360" y="3575304"/>
            <a:ext cx="330454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All project use the CLAS12 Common tools: </a:t>
            </a:r>
            <a:r>
              <a:rPr lang="en-US" dirty="0" err="1" smtClean="0">
                <a:solidFill>
                  <a:srgbClr val="0070C0"/>
                </a:solidFill>
              </a:rPr>
              <a:t>ClaRA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coatjava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gemc</a:t>
            </a:r>
            <a:r>
              <a:rPr lang="en-US" dirty="0" smtClean="0">
                <a:solidFill>
                  <a:srgbClr val="0070C0"/>
                </a:solidFill>
              </a:rPr>
              <a:t>, ced12,…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34270" y="6294966"/>
            <a:ext cx="54145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ser Workflow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6548861" y="6525517"/>
            <a:ext cx="817484" cy="198162"/>
          </a:xfrm>
          <a:prstGeom prst="rect">
            <a:avLst/>
          </a:prstGeom>
          <a:solidFill>
            <a:srgbClr val="333399">
              <a:lumMod val="7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page 10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9" y="1448848"/>
            <a:ext cx="3309119" cy="310663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460" y="2646828"/>
            <a:ext cx="4322461" cy="316064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088702" y="1755648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Development Cycle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962283" y="952923"/>
            <a:ext cx="2254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Getting Started</a:t>
            </a:r>
            <a:endParaRPr lang="en-US" sz="2400" dirty="0"/>
          </a:p>
        </p:txBody>
      </p:sp>
      <p:sp>
        <p:nvSpPr>
          <p:cNvPr id="31" name="Right Arrow 30"/>
          <p:cNvSpPr/>
          <p:nvPr/>
        </p:nvSpPr>
        <p:spPr>
          <a:xfrm>
            <a:off x="3387272" y="3631942"/>
            <a:ext cx="1672434" cy="923544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344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1_Powerpoint Template Lehman Review June 07">
  <a:themeElements>
    <a:clrScheme name="Powerpoint Template Lehman Review June 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26814</TotalTime>
  <Words>924</Words>
  <Application>Microsoft Office PowerPoint</Application>
  <PresentationFormat>On-screen Show (4:3)</PresentationFormat>
  <Paragraphs>147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1_Powerpoint Template Lehman Review June 07</vt:lpstr>
      <vt:lpstr>2_Powerpoint Template Lehman Review June 07</vt:lpstr>
      <vt:lpstr>3_Powerpoint Template Lehman Review June 07</vt:lpstr>
      <vt:lpstr>4_Powerpoint Template Lehman Review June 07</vt:lpstr>
      <vt:lpstr>5_Powerpoint Template Lehman Review June 07</vt:lpstr>
      <vt:lpstr>6_Powerpoint Template Lehman Review June 07</vt:lpstr>
      <vt:lpstr>PowerPoint Presentation</vt:lpstr>
      <vt:lpstr>Goals and Outline</vt:lpstr>
      <vt:lpstr>TOF Reconstruction</vt:lpstr>
      <vt:lpstr>TOF Reconstruction Methods</vt:lpstr>
      <vt:lpstr>Code Validation</vt:lpstr>
      <vt:lpstr>FTOF Standalone Reconstruction Results</vt:lpstr>
      <vt:lpstr>TOF Status</vt:lpstr>
      <vt:lpstr>People and Projects</vt:lpstr>
      <vt:lpstr>User Workflow</vt:lpstr>
      <vt:lpstr>Connection to Charge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Project Review Plenary talk</dc:title>
  <dc:creator>ggilfoyl@richmond.edu</dc:creator>
  <cp:lastModifiedBy>Gerry Gilfoyle</cp:lastModifiedBy>
  <cp:revision>387</cp:revision>
  <cp:lastPrinted>2013-09-30T20:19:54Z</cp:lastPrinted>
  <dcterms:created xsi:type="dcterms:W3CDTF">2012-05-15T10:35:08Z</dcterms:created>
  <dcterms:modified xsi:type="dcterms:W3CDTF">2014-11-06T16:00:08Z</dcterms:modified>
</cp:coreProperties>
</file>