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6" r:id="rId2"/>
  </p:sldIdLst>
  <p:sldSz cx="43891200" cy="32918400"/>
  <p:notesSz cx="6985000" cy="9283700"/>
  <p:defaultTextStyle>
    <a:defPPr>
      <a:defRPr lang="en-US"/>
    </a:defPPr>
    <a:lvl1pPr marL="0" algn="l" defTabSz="3950208" rtl="0" eaLnBrk="1" latinLnBrk="0" hangingPunct="1">
      <a:defRPr sz="7776" kern="1200">
        <a:solidFill>
          <a:schemeClr val="tx1"/>
        </a:solidFill>
        <a:latin typeface="+mn-lt"/>
        <a:ea typeface="+mn-ea"/>
        <a:cs typeface="+mn-cs"/>
      </a:defRPr>
    </a:lvl1pPr>
    <a:lvl2pPr marL="1975104" algn="l" defTabSz="3950208" rtl="0" eaLnBrk="1" latinLnBrk="0" hangingPunct="1">
      <a:defRPr sz="7776" kern="1200">
        <a:solidFill>
          <a:schemeClr val="tx1"/>
        </a:solidFill>
        <a:latin typeface="+mn-lt"/>
        <a:ea typeface="+mn-ea"/>
        <a:cs typeface="+mn-cs"/>
      </a:defRPr>
    </a:lvl2pPr>
    <a:lvl3pPr marL="3950208" algn="l" defTabSz="3950208" rtl="0" eaLnBrk="1" latinLnBrk="0" hangingPunct="1">
      <a:defRPr sz="7776" kern="1200">
        <a:solidFill>
          <a:schemeClr val="tx1"/>
        </a:solidFill>
        <a:latin typeface="+mn-lt"/>
        <a:ea typeface="+mn-ea"/>
        <a:cs typeface="+mn-cs"/>
      </a:defRPr>
    </a:lvl3pPr>
    <a:lvl4pPr marL="5925312" algn="l" defTabSz="3950208" rtl="0" eaLnBrk="1" latinLnBrk="0" hangingPunct="1">
      <a:defRPr sz="7776" kern="1200">
        <a:solidFill>
          <a:schemeClr val="tx1"/>
        </a:solidFill>
        <a:latin typeface="+mn-lt"/>
        <a:ea typeface="+mn-ea"/>
        <a:cs typeface="+mn-cs"/>
      </a:defRPr>
    </a:lvl4pPr>
    <a:lvl5pPr marL="7900416" algn="l" defTabSz="3950208" rtl="0" eaLnBrk="1" latinLnBrk="0" hangingPunct="1">
      <a:defRPr sz="7776" kern="1200">
        <a:solidFill>
          <a:schemeClr val="tx1"/>
        </a:solidFill>
        <a:latin typeface="+mn-lt"/>
        <a:ea typeface="+mn-ea"/>
        <a:cs typeface="+mn-cs"/>
      </a:defRPr>
    </a:lvl5pPr>
    <a:lvl6pPr marL="9875520" algn="l" defTabSz="3950208" rtl="0" eaLnBrk="1" latinLnBrk="0" hangingPunct="1">
      <a:defRPr sz="7776" kern="1200">
        <a:solidFill>
          <a:schemeClr val="tx1"/>
        </a:solidFill>
        <a:latin typeface="+mn-lt"/>
        <a:ea typeface="+mn-ea"/>
        <a:cs typeface="+mn-cs"/>
      </a:defRPr>
    </a:lvl6pPr>
    <a:lvl7pPr marL="11850624" algn="l" defTabSz="3950208" rtl="0" eaLnBrk="1" latinLnBrk="0" hangingPunct="1">
      <a:defRPr sz="7776" kern="1200">
        <a:solidFill>
          <a:schemeClr val="tx1"/>
        </a:solidFill>
        <a:latin typeface="+mn-lt"/>
        <a:ea typeface="+mn-ea"/>
        <a:cs typeface="+mn-cs"/>
      </a:defRPr>
    </a:lvl7pPr>
    <a:lvl8pPr marL="13825728" algn="l" defTabSz="3950208" rtl="0" eaLnBrk="1" latinLnBrk="0" hangingPunct="1">
      <a:defRPr sz="7776" kern="1200">
        <a:solidFill>
          <a:schemeClr val="tx1"/>
        </a:solidFill>
        <a:latin typeface="+mn-lt"/>
        <a:ea typeface="+mn-ea"/>
        <a:cs typeface="+mn-cs"/>
      </a:defRPr>
    </a:lvl8pPr>
    <a:lvl9pPr marL="15800832" algn="l" defTabSz="3950208" rtl="0" eaLnBrk="1" latinLnBrk="0" hangingPunct="1">
      <a:defRPr sz="7776"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424" autoAdjust="0"/>
  </p:normalViewPr>
  <p:slideViewPr>
    <p:cSldViewPr snapToGrid="0">
      <p:cViewPr>
        <p:scale>
          <a:sx n="40" d="100"/>
          <a:sy n="40" d="100"/>
        </p:scale>
        <p:origin x="30" y="-45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idx="1"/>
          </p:nvPr>
        </p:nvSpPr>
        <p:spPr>
          <a:xfrm>
            <a:off x="3956550" y="0"/>
            <a:ext cx="3026833" cy="465797"/>
          </a:xfrm>
          <a:prstGeom prst="rect">
            <a:avLst/>
          </a:prstGeom>
        </p:spPr>
        <p:txBody>
          <a:bodyPr vert="horz" lIns="92958" tIns="46479" rIns="92958" bIns="46479" rtlCol="0"/>
          <a:lstStyle>
            <a:lvl1pPr algn="r">
              <a:defRPr sz="1200"/>
            </a:lvl1pPr>
          </a:lstStyle>
          <a:p>
            <a:fld id="{4643A8A6-C548-49D3-A39B-89978E140283}" type="datetimeFigureOut">
              <a:rPr lang="en-US" smtClean="0"/>
              <a:t>10/26/2015</a:t>
            </a:fld>
            <a:endParaRPr lang="en-US" dirty="0"/>
          </a:p>
        </p:txBody>
      </p:sp>
      <p:sp>
        <p:nvSpPr>
          <p:cNvPr id="4" name="Slide Image Placeholder 3"/>
          <p:cNvSpPr>
            <a:spLocks noGrp="1" noRot="1" noChangeAspect="1"/>
          </p:cNvSpPr>
          <p:nvPr>
            <p:ph type="sldImg" idx="2"/>
          </p:nvPr>
        </p:nvSpPr>
        <p:spPr>
          <a:xfrm>
            <a:off x="1403350" y="1160463"/>
            <a:ext cx="4178300" cy="3133725"/>
          </a:xfrm>
          <a:prstGeom prst="rect">
            <a:avLst/>
          </a:prstGeom>
          <a:noFill/>
          <a:ln w="12700">
            <a:solidFill>
              <a:prstClr val="black"/>
            </a:solidFill>
          </a:ln>
        </p:spPr>
        <p:txBody>
          <a:bodyPr vert="horz" lIns="92958" tIns="46479" rIns="92958" bIns="46479" rtlCol="0" anchor="ctr"/>
          <a:lstStyle/>
          <a:p>
            <a:endParaRPr lang="en-US" dirty="0"/>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58" tIns="46479" rIns="92958" bIns="464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8" tIns="46479" rIns="92958" bIns="46479" rtlCol="0" anchor="b"/>
          <a:lstStyle>
            <a:lvl1pPr algn="r">
              <a:defRPr sz="1200"/>
            </a:lvl1pPr>
          </a:lstStyle>
          <a:p>
            <a:fld id="{7A32F450-D912-44C7-BD3F-F3C9F9C7775B}" type="slidenum">
              <a:rPr lang="en-US" smtClean="0"/>
              <a:t>‹#›</a:t>
            </a:fld>
            <a:endParaRPr lang="en-US" dirty="0"/>
          </a:p>
        </p:txBody>
      </p:sp>
    </p:spTree>
    <p:extLst>
      <p:ext uri="{BB962C8B-B14F-4D97-AF65-F5344CB8AC3E}">
        <p14:creationId xmlns:p14="http://schemas.microsoft.com/office/powerpoint/2010/main" val="3224784238"/>
      </p:ext>
    </p:extLst>
  </p:cSld>
  <p:clrMap bg1="lt1" tx1="dk1" bg2="lt2" tx2="dk2" accent1="accent1" accent2="accent2" accent3="accent3" accent4="accent4" accent5="accent5" accent6="accent6" hlink="hlink" folHlink="folHlink"/>
  <p:notesStyle>
    <a:lvl1pPr marL="0" algn="l" defTabSz="3950208" rtl="0" eaLnBrk="1" latinLnBrk="0" hangingPunct="1">
      <a:defRPr sz="5184" kern="1200">
        <a:solidFill>
          <a:schemeClr val="tx1"/>
        </a:solidFill>
        <a:latin typeface="+mn-lt"/>
        <a:ea typeface="+mn-ea"/>
        <a:cs typeface="+mn-cs"/>
      </a:defRPr>
    </a:lvl1pPr>
    <a:lvl2pPr marL="1975104" algn="l" defTabSz="3950208" rtl="0" eaLnBrk="1" latinLnBrk="0" hangingPunct="1">
      <a:defRPr sz="5184" kern="1200">
        <a:solidFill>
          <a:schemeClr val="tx1"/>
        </a:solidFill>
        <a:latin typeface="+mn-lt"/>
        <a:ea typeface="+mn-ea"/>
        <a:cs typeface="+mn-cs"/>
      </a:defRPr>
    </a:lvl2pPr>
    <a:lvl3pPr marL="3950208" algn="l" defTabSz="3950208" rtl="0" eaLnBrk="1" latinLnBrk="0" hangingPunct="1">
      <a:defRPr sz="5184" kern="1200">
        <a:solidFill>
          <a:schemeClr val="tx1"/>
        </a:solidFill>
        <a:latin typeface="+mn-lt"/>
        <a:ea typeface="+mn-ea"/>
        <a:cs typeface="+mn-cs"/>
      </a:defRPr>
    </a:lvl3pPr>
    <a:lvl4pPr marL="5925312" algn="l" defTabSz="3950208" rtl="0" eaLnBrk="1" latinLnBrk="0" hangingPunct="1">
      <a:defRPr sz="5184" kern="1200">
        <a:solidFill>
          <a:schemeClr val="tx1"/>
        </a:solidFill>
        <a:latin typeface="+mn-lt"/>
        <a:ea typeface="+mn-ea"/>
        <a:cs typeface="+mn-cs"/>
      </a:defRPr>
    </a:lvl4pPr>
    <a:lvl5pPr marL="7900416" algn="l" defTabSz="3950208" rtl="0" eaLnBrk="1" latinLnBrk="0" hangingPunct="1">
      <a:defRPr sz="5184" kern="1200">
        <a:solidFill>
          <a:schemeClr val="tx1"/>
        </a:solidFill>
        <a:latin typeface="+mn-lt"/>
        <a:ea typeface="+mn-ea"/>
        <a:cs typeface="+mn-cs"/>
      </a:defRPr>
    </a:lvl5pPr>
    <a:lvl6pPr marL="9875520" algn="l" defTabSz="3950208" rtl="0" eaLnBrk="1" latinLnBrk="0" hangingPunct="1">
      <a:defRPr sz="5184" kern="1200">
        <a:solidFill>
          <a:schemeClr val="tx1"/>
        </a:solidFill>
        <a:latin typeface="+mn-lt"/>
        <a:ea typeface="+mn-ea"/>
        <a:cs typeface="+mn-cs"/>
      </a:defRPr>
    </a:lvl6pPr>
    <a:lvl7pPr marL="11850624" algn="l" defTabSz="3950208" rtl="0" eaLnBrk="1" latinLnBrk="0" hangingPunct="1">
      <a:defRPr sz="5184" kern="1200">
        <a:solidFill>
          <a:schemeClr val="tx1"/>
        </a:solidFill>
        <a:latin typeface="+mn-lt"/>
        <a:ea typeface="+mn-ea"/>
        <a:cs typeface="+mn-cs"/>
      </a:defRPr>
    </a:lvl7pPr>
    <a:lvl8pPr marL="13825728" algn="l" defTabSz="3950208" rtl="0" eaLnBrk="1" latinLnBrk="0" hangingPunct="1">
      <a:defRPr sz="5184" kern="1200">
        <a:solidFill>
          <a:schemeClr val="tx1"/>
        </a:solidFill>
        <a:latin typeface="+mn-lt"/>
        <a:ea typeface="+mn-ea"/>
        <a:cs typeface="+mn-cs"/>
      </a:defRPr>
    </a:lvl8pPr>
    <a:lvl9pPr marL="15800832" algn="l" defTabSz="3950208" rtl="0" eaLnBrk="1" latinLnBrk="0" hangingPunct="1">
      <a:defRPr sz="518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3350" y="1160463"/>
            <a:ext cx="4178300" cy="3133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32F450-D912-44C7-BD3F-F3C9F9C7775B}" type="slidenum">
              <a:rPr lang="en-US" smtClean="0"/>
              <a:t>1</a:t>
            </a:fld>
            <a:endParaRPr lang="en-US" dirty="0"/>
          </a:p>
        </p:txBody>
      </p:sp>
    </p:spTree>
    <p:extLst>
      <p:ext uri="{BB962C8B-B14F-4D97-AF65-F5344CB8AC3E}">
        <p14:creationId xmlns:p14="http://schemas.microsoft.com/office/powerpoint/2010/main" val="2510360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smtClean="0"/>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7314A96-76DA-4681-B560-E13CDA31C45D}" type="datetimeFigureOut">
              <a:rPr lang="en-US" smtClean="0"/>
              <a:t>10/26/2015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C6A66D-4F25-4A32-9C3D-0F757C6E89BE}" type="slidenum">
              <a:rPr lang="en-US" smtClean="0"/>
              <a:t>‹#›</a:t>
            </a:fld>
            <a:endParaRPr lang="en-US" dirty="0"/>
          </a:p>
        </p:txBody>
      </p:sp>
    </p:spTree>
    <p:extLst>
      <p:ext uri="{BB962C8B-B14F-4D97-AF65-F5344CB8AC3E}">
        <p14:creationId xmlns:p14="http://schemas.microsoft.com/office/powerpoint/2010/main" val="163935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314A96-76DA-4681-B560-E13CDA31C45D}" type="datetimeFigureOut">
              <a:rPr lang="en-US" smtClean="0"/>
              <a:t>10/26/2015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C6A66D-4F25-4A32-9C3D-0F757C6E89BE}" type="slidenum">
              <a:rPr lang="en-US" smtClean="0"/>
              <a:t>‹#›</a:t>
            </a:fld>
            <a:endParaRPr lang="en-US" dirty="0"/>
          </a:p>
        </p:txBody>
      </p:sp>
    </p:spTree>
    <p:extLst>
      <p:ext uri="{BB962C8B-B14F-4D97-AF65-F5344CB8AC3E}">
        <p14:creationId xmlns:p14="http://schemas.microsoft.com/office/powerpoint/2010/main" val="64191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314A96-76DA-4681-B560-E13CDA31C45D}" type="datetimeFigureOut">
              <a:rPr lang="en-US" smtClean="0"/>
              <a:t>10/26/2015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C6A66D-4F25-4A32-9C3D-0F757C6E89BE}" type="slidenum">
              <a:rPr lang="en-US" smtClean="0"/>
              <a:t>‹#›</a:t>
            </a:fld>
            <a:endParaRPr lang="en-US" dirty="0"/>
          </a:p>
        </p:txBody>
      </p:sp>
    </p:spTree>
    <p:extLst>
      <p:ext uri="{BB962C8B-B14F-4D97-AF65-F5344CB8AC3E}">
        <p14:creationId xmlns:p14="http://schemas.microsoft.com/office/powerpoint/2010/main" val="810024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314A96-76DA-4681-B560-E13CDA31C45D}" type="datetimeFigureOut">
              <a:rPr lang="en-US" smtClean="0"/>
              <a:t>10/26/2015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C6A66D-4F25-4A32-9C3D-0F757C6E89BE}" type="slidenum">
              <a:rPr lang="en-US" smtClean="0"/>
              <a:t>‹#›</a:t>
            </a:fld>
            <a:endParaRPr lang="en-US" dirty="0"/>
          </a:p>
        </p:txBody>
      </p:sp>
    </p:spTree>
    <p:extLst>
      <p:ext uri="{BB962C8B-B14F-4D97-AF65-F5344CB8AC3E}">
        <p14:creationId xmlns:p14="http://schemas.microsoft.com/office/powerpoint/2010/main" val="3759369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smtClean="0"/>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314A96-76DA-4681-B560-E13CDA31C45D}" type="datetimeFigureOut">
              <a:rPr lang="en-US" smtClean="0"/>
              <a:t>10/26/2015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C6A66D-4F25-4A32-9C3D-0F757C6E89BE}" type="slidenum">
              <a:rPr lang="en-US" smtClean="0"/>
              <a:t>‹#›</a:t>
            </a:fld>
            <a:endParaRPr lang="en-US" dirty="0"/>
          </a:p>
        </p:txBody>
      </p:sp>
    </p:spTree>
    <p:extLst>
      <p:ext uri="{BB962C8B-B14F-4D97-AF65-F5344CB8AC3E}">
        <p14:creationId xmlns:p14="http://schemas.microsoft.com/office/powerpoint/2010/main" val="2241132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7314A96-76DA-4681-B560-E13CDA31C45D}" type="datetimeFigureOut">
              <a:rPr lang="en-US" smtClean="0"/>
              <a:t>10/26/2015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C6A66D-4F25-4A32-9C3D-0F757C6E89BE}" type="slidenum">
              <a:rPr lang="en-US" smtClean="0"/>
              <a:t>‹#›</a:t>
            </a:fld>
            <a:endParaRPr lang="en-US" dirty="0"/>
          </a:p>
        </p:txBody>
      </p:sp>
    </p:spTree>
    <p:extLst>
      <p:ext uri="{BB962C8B-B14F-4D97-AF65-F5344CB8AC3E}">
        <p14:creationId xmlns:p14="http://schemas.microsoft.com/office/powerpoint/2010/main" val="1814851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smtClean="0"/>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22219924"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smtClean="0"/>
              <a:t>Click to edit Master text styles</a:t>
            </a:r>
          </a:p>
        </p:txBody>
      </p:sp>
      <p:sp>
        <p:nvSpPr>
          <p:cNvPr id="6" name="Content Placeholder 5"/>
          <p:cNvSpPr>
            <a:spLocks noGrp="1"/>
          </p:cNvSpPr>
          <p:nvPr>
            <p:ph sz="quarter" idx="4"/>
          </p:nvPr>
        </p:nvSpPr>
        <p:spPr>
          <a:xfrm>
            <a:off x="22219924" y="12024360"/>
            <a:ext cx="18659477" cy="17686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7314A96-76DA-4681-B560-E13CDA31C45D}" type="datetimeFigureOut">
              <a:rPr lang="en-US" smtClean="0"/>
              <a:t>10/26/2015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6C6A66D-4F25-4A32-9C3D-0F757C6E89BE}" type="slidenum">
              <a:rPr lang="en-US" smtClean="0"/>
              <a:t>‹#›</a:t>
            </a:fld>
            <a:endParaRPr lang="en-US" dirty="0"/>
          </a:p>
        </p:txBody>
      </p:sp>
    </p:spTree>
    <p:extLst>
      <p:ext uri="{BB962C8B-B14F-4D97-AF65-F5344CB8AC3E}">
        <p14:creationId xmlns:p14="http://schemas.microsoft.com/office/powerpoint/2010/main" val="1425344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7314A96-76DA-4681-B560-E13CDA31C45D}" type="datetimeFigureOut">
              <a:rPr lang="en-US" smtClean="0"/>
              <a:t>10/26/2015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6C6A66D-4F25-4A32-9C3D-0F757C6E89BE}" type="slidenum">
              <a:rPr lang="en-US" smtClean="0"/>
              <a:t>‹#›</a:t>
            </a:fld>
            <a:endParaRPr lang="en-US" dirty="0"/>
          </a:p>
        </p:txBody>
      </p:sp>
    </p:spTree>
    <p:extLst>
      <p:ext uri="{BB962C8B-B14F-4D97-AF65-F5344CB8AC3E}">
        <p14:creationId xmlns:p14="http://schemas.microsoft.com/office/powerpoint/2010/main" val="1310504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314A96-76DA-4681-B560-E13CDA31C45D}" type="datetimeFigureOut">
              <a:rPr lang="en-US" smtClean="0"/>
              <a:t>10/26/2015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6C6A66D-4F25-4A32-9C3D-0F757C6E89BE}" type="slidenum">
              <a:rPr lang="en-US" smtClean="0"/>
              <a:t>‹#›</a:t>
            </a:fld>
            <a:endParaRPr lang="en-US" dirty="0"/>
          </a:p>
        </p:txBody>
      </p:sp>
    </p:spTree>
    <p:extLst>
      <p:ext uri="{BB962C8B-B14F-4D97-AF65-F5344CB8AC3E}">
        <p14:creationId xmlns:p14="http://schemas.microsoft.com/office/powerpoint/2010/main" val="1877226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smtClean="0"/>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314A96-76DA-4681-B560-E13CDA31C45D}" type="datetimeFigureOut">
              <a:rPr lang="en-US" smtClean="0"/>
              <a:t>10/26/2015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C6A66D-4F25-4A32-9C3D-0F757C6E89BE}" type="slidenum">
              <a:rPr lang="en-US" smtClean="0"/>
              <a:t>‹#›</a:t>
            </a:fld>
            <a:endParaRPr lang="en-US" dirty="0"/>
          </a:p>
        </p:txBody>
      </p:sp>
    </p:spTree>
    <p:extLst>
      <p:ext uri="{BB962C8B-B14F-4D97-AF65-F5344CB8AC3E}">
        <p14:creationId xmlns:p14="http://schemas.microsoft.com/office/powerpoint/2010/main" val="2072435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dirty="0" smtClean="0"/>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314A96-76DA-4681-B560-E13CDA31C45D}" type="datetimeFigureOut">
              <a:rPr lang="en-US" smtClean="0"/>
              <a:t>10/26/2015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C6A66D-4F25-4A32-9C3D-0F757C6E89BE}" type="slidenum">
              <a:rPr lang="en-US" smtClean="0"/>
              <a:t>‹#›</a:t>
            </a:fld>
            <a:endParaRPr lang="en-US" dirty="0"/>
          </a:p>
        </p:txBody>
      </p:sp>
    </p:spTree>
    <p:extLst>
      <p:ext uri="{BB962C8B-B14F-4D97-AF65-F5344CB8AC3E}">
        <p14:creationId xmlns:p14="http://schemas.microsoft.com/office/powerpoint/2010/main" val="1472547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27314A96-76DA-4681-B560-E13CDA31C45D}" type="datetimeFigureOut">
              <a:rPr lang="en-US" smtClean="0"/>
              <a:t>10/26/2015</a:t>
            </a:fld>
            <a:endParaRPr lang="en-US" dirty="0"/>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66C6A66D-4F25-4A32-9C3D-0F757C6E89BE}" type="slidenum">
              <a:rPr lang="en-US" smtClean="0"/>
              <a:t>‹#›</a:t>
            </a:fld>
            <a:endParaRPr lang="en-US" dirty="0"/>
          </a:p>
        </p:txBody>
      </p:sp>
    </p:spTree>
    <p:extLst>
      <p:ext uri="{BB962C8B-B14F-4D97-AF65-F5344CB8AC3E}">
        <p14:creationId xmlns:p14="http://schemas.microsoft.com/office/powerpoint/2010/main" val="12528955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7.png"/><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image" Target="../media/image2.gif"/><Relationship Id="rId9" Type="http://schemas.openxmlformats.org/officeDocument/2006/relationships/image" Target="../media/image5.png"/><Relationship Id="rId1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TextBox 42"/>
          <p:cNvSpPr txBox="1"/>
          <p:nvPr/>
        </p:nvSpPr>
        <p:spPr>
          <a:xfrm>
            <a:off x="370538" y="209672"/>
            <a:ext cx="43891200" cy="6126480"/>
          </a:xfrm>
          <a:prstGeom prst="rect">
            <a:avLst/>
          </a:prstGeom>
          <a:solidFill>
            <a:schemeClr val="bg1">
              <a:lumMod val="85000"/>
            </a:schemeClr>
          </a:solidFill>
        </p:spPr>
        <p:txBody>
          <a:bodyPr wrap="square" rtlCol="0">
            <a:spAutoFit/>
          </a:bodyPr>
          <a:lstStyle/>
          <a:p>
            <a:pPr algn="ctr"/>
            <a:endParaRPr lang="en-US" sz="6665" b="1" dirty="0">
              <a:latin typeface="Century Gothic" panose="020B0502020202020204" pitchFamily="34" charset="0"/>
            </a:endParaRPr>
          </a:p>
        </p:txBody>
      </p:sp>
      <p:sp>
        <p:nvSpPr>
          <p:cNvPr id="4" name="TextBox 3"/>
          <p:cNvSpPr txBox="1"/>
          <p:nvPr/>
        </p:nvSpPr>
        <p:spPr>
          <a:xfrm>
            <a:off x="11839727" y="1565001"/>
            <a:ext cx="20952823" cy="3099631"/>
          </a:xfrm>
          <a:prstGeom prst="rect">
            <a:avLst/>
          </a:prstGeom>
          <a:noFill/>
        </p:spPr>
        <p:txBody>
          <a:bodyPr wrap="square" rtlCol="0">
            <a:spAutoFit/>
          </a:bodyPr>
          <a:lstStyle/>
          <a:p>
            <a:pPr algn="ctr"/>
            <a:r>
              <a:rPr lang="en-US" sz="8228" b="1" dirty="0" smtClean="0">
                <a:latin typeface="Century Gothic" panose="020B0502020202020204" pitchFamily="34" charset="0"/>
                <a:cs typeface="Arial" panose="020B0604020202020204" pitchFamily="34" charset="0"/>
              </a:rPr>
              <a:t>Dual Target Design </a:t>
            </a:r>
            <a:r>
              <a:rPr lang="en-US" sz="8228" b="1" dirty="0">
                <a:latin typeface="Century Gothic" panose="020B0502020202020204" pitchFamily="34" charset="0"/>
                <a:cs typeface="Arial" panose="020B0604020202020204" pitchFamily="34" charset="0"/>
              </a:rPr>
              <a:t>for CLAS12</a:t>
            </a:r>
          </a:p>
          <a:p>
            <a:pPr algn="ctr"/>
            <a:r>
              <a:rPr lang="en-US" sz="5657" dirty="0">
                <a:ln w="0"/>
                <a:effectLst>
                  <a:outerShdw blurRad="38100" dist="19050" dir="2700000" algn="tl" rotWithShape="0">
                    <a:schemeClr val="dk1">
                      <a:alpha val="40000"/>
                    </a:schemeClr>
                  </a:outerShdw>
                </a:effectLst>
                <a:latin typeface="Century Gothic" panose="020B0502020202020204" pitchFamily="34" charset="0"/>
                <a:cs typeface="Arial" panose="020B0604020202020204" pitchFamily="34" charset="0"/>
              </a:rPr>
              <a:t>Omair Alam and </a:t>
            </a:r>
            <a:r>
              <a:rPr lang="en-US" sz="5657" dirty="0" smtClean="0">
                <a:ln w="0"/>
                <a:effectLst>
                  <a:outerShdw blurRad="38100" dist="19050" dir="2700000" algn="tl" rotWithShape="0">
                    <a:schemeClr val="dk1">
                      <a:alpha val="40000"/>
                    </a:schemeClr>
                  </a:outerShdw>
                </a:effectLst>
                <a:latin typeface="Century Gothic" panose="020B0502020202020204" pitchFamily="34" charset="0"/>
                <a:cs typeface="Arial" panose="020B0604020202020204" pitchFamily="34" charset="0"/>
              </a:rPr>
              <a:t>Gerard </a:t>
            </a:r>
            <a:r>
              <a:rPr lang="en-US" sz="5657" dirty="0">
                <a:ln w="0"/>
                <a:effectLst>
                  <a:outerShdw blurRad="38100" dist="19050" dir="2700000" algn="tl" rotWithShape="0">
                    <a:schemeClr val="dk1">
                      <a:alpha val="40000"/>
                    </a:schemeClr>
                  </a:outerShdw>
                </a:effectLst>
                <a:latin typeface="Century Gothic" panose="020B0502020202020204" pitchFamily="34" charset="0"/>
                <a:cs typeface="Arial" panose="020B0604020202020204" pitchFamily="34" charset="0"/>
              </a:rPr>
              <a:t>Gilfoyle </a:t>
            </a:r>
          </a:p>
          <a:p>
            <a:pPr algn="ctr"/>
            <a:r>
              <a:rPr lang="en-US" sz="5657" dirty="0">
                <a:ln w="0"/>
                <a:effectLst>
                  <a:outerShdw blurRad="38100" dist="19050" dir="2700000" algn="tl" rotWithShape="0">
                    <a:schemeClr val="dk1">
                      <a:alpha val="40000"/>
                    </a:schemeClr>
                  </a:outerShdw>
                </a:effectLst>
                <a:latin typeface="Century Gothic" panose="020B0502020202020204" pitchFamily="34" charset="0"/>
                <a:cs typeface="Arial" panose="020B0604020202020204" pitchFamily="34" charset="0"/>
              </a:rPr>
              <a:t>Department of Physics, University of Richmond</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422" y="2210402"/>
            <a:ext cx="9798510" cy="306203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52105" y="1779657"/>
            <a:ext cx="3302454" cy="3923530"/>
          </a:xfrm>
          <a:prstGeom prst="rect">
            <a:avLst/>
          </a:prstGeom>
        </p:spPr>
      </p:pic>
      <p:sp>
        <p:nvSpPr>
          <p:cNvPr id="13" name="TextBox 12"/>
          <p:cNvSpPr txBox="1"/>
          <p:nvPr/>
        </p:nvSpPr>
        <p:spPr>
          <a:xfrm>
            <a:off x="750080" y="7055273"/>
            <a:ext cx="9927771" cy="1117998"/>
          </a:xfrm>
          <a:prstGeom prst="rect">
            <a:avLst/>
          </a:prstGeom>
          <a:solidFill>
            <a:schemeClr val="bg1">
              <a:lumMod val="85000"/>
            </a:schemeClr>
          </a:solidFill>
        </p:spPr>
        <p:txBody>
          <a:bodyPr wrap="square" rtlCol="0">
            <a:spAutoFit/>
          </a:bodyPr>
          <a:lstStyle/>
          <a:p>
            <a:pPr algn="ctr"/>
            <a:r>
              <a:rPr lang="en-US" sz="6665" b="1" dirty="0">
                <a:latin typeface="Century Gothic" panose="020B0502020202020204" pitchFamily="34" charset="0"/>
              </a:rPr>
              <a:t>Introduction</a:t>
            </a:r>
          </a:p>
        </p:txBody>
      </p:sp>
      <p:sp>
        <p:nvSpPr>
          <p:cNvPr id="14" name="TextBox 13"/>
          <p:cNvSpPr txBox="1"/>
          <p:nvPr/>
        </p:nvSpPr>
        <p:spPr>
          <a:xfrm>
            <a:off x="713114" y="8630780"/>
            <a:ext cx="9927771" cy="6422527"/>
          </a:xfrm>
          <a:prstGeom prst="rect">
            <a:avLst/>
          </a:prstGeom>
          <a:noFill/>
        </p:spPr>
        <p:txBody>
          <a:bodyPr wrap="square" rtlCol="0">
            <a:spAutoFit/>
          </a:bodyPr>
          <a:lstStyle/>
          <a:p>
            <a:pPr algn="just"/>
            <a:r>
              <a:rPr lang="en-US" sz="3428" dirty="0"/>
              <a:t>One of the fundamental goals of nuclear physics is to understand the structure and behavior of strongly interacting </a:t>
            </a:r>
            <a:r>
              <a:rPr lang="en-US" sz="3428" dirty="0" smtClean="0"/>
              <a:t>nuclei in </a:t>
            </a:r>
            <a:r>
              <a:rPr lang="en-US" sz="3428" dirty="0"/>
              <a:t>terms of its basic constituents, quarks and gluons. An important step towards this goal is the characterization of the internal structure of the nucleon; the elastic electric and magnetic form factors of the proton and neutron are key ingredients of this characterization. The elastic electromagnetic form factors are directly related to the charge and current distributions inside the </a:t>
            </a:r>
            <a:r>
              <a:rPr lang="en-US" sz="3428" dirty="0" smtClean="0"/>
              <a:t>nucleon and are </a:t>
            </a:r>
            <a:r>
              <a:rPr lang="en-US" sz="3428" dirty="0"/>
              <a:t>among </a:t>
            </a:r>
            <a:r>
              <a:rPr lang="en-US" sz="3428" dirty="0" smtClean="0"/>
              <a:t>the basic </a:t>
            </a:r>
            <a:r>
              <a:rPr lang="en-US" sz="3428" dirty="0"/>
              <a:t>observables of the nucleon.</a:t>
            </a:r>
          </a:p>
          <a:p>
            <a:endParaRPr lang="en-US" sz="3428" dirty="0"/>
          </a:p>
        </p:txBody>
      </p:sp>
      <p:sp>
        <p:nvSpPr>
          <p:cNvPr id="15" name="TextBox 14"/>
          <p:cNvSpPr txBox="1"/>
          <p:nvPr/>
        </p:nvSpPr>
        <p:spPr>
          <a:xfrm>
            <a:off x="750081" y="15116689"/>
            <a:ext cx="9927771" cy="1117998"/>
          </a:xfrm>
          <a:prstGeom prst="rect">
            <a:avLst/>
          </a:prstGeom>
          <a:solidFill>
            <a:schemeClr val="bg1">
              <a:lumMod val="85000"/>
            </a:schemeClr>
          </a:solidFill>
        </p:spPr>
        <p:txBody>
          <a:bodyPr wrap="square" rtlCol="0">
            <a:spAutoFit/>
          </a:bodyPr>
          <a:lstStyle/>
          <a:p>
            <a:pPr algn="ctr"/>
            <a:r>
              <a:rPr lang="en-US" sz="6665" b="1" dirty="0" smtClean="0">
                <a:latin typeface="Century Gothic" panose="020B0502020202020204" pitchFamily="34" charset="0"/>
              </a:rPr>
              <a:t>The Laboratory</a:t>
            </a:r>
            <a:endParaRPr lang="en-US" sz="6665" b="1" dirty="0">
              <a:latin typeface="Century Gothic" panose="020B0502020202020204" pitchFamily="34" charset="0"/>
            </a:endParaRPr>
          </a:p>
        </p:txBody>
      </p:sp>
      <p:sp>
        <p:nvSpPr>
          <p:cNvPr id="16" name="TextBox 15"/>
          <p:cNvSpPr txBox="1"/>
          <p:nvPr/>
        </p:nvSpPr>
        <p:spPr>
          <a:xfrm>
            <a:off x="789987" y="16315194"/>
            <a:ext cx="9927771" cy="9587625"/>
          </a:xfrm>
          <a:prstGeom prst="rect">
            <a:avLst/>
          </a:prstGeom>
          <a:noFill/>
        </p:spPr>
        <p:txBody>
          <a:bodyPr wrap="square" rtlCol="0">
            <a:spAutoFit/>
          </a:bodyPr>
          <a:lstStyle/>
          <a:p>
            <a:pPr algn="just"/>
            <a:r>
              <a:rPr lang="en-US" sz="3428" dirty="0"/>
              <a:t>Jefferson Lab (JLab</a:t>
            </a:r>
            <a:r>
              <a:rPr lang="en-US" sz="3428" dirty="0" smtClean="0"/>
              <a:t>), </a:t>
            </a:r>
            <a:r>
              <a:rPr lang="en-US" sz="3428" dirty="0"/>
              <a:t>located in Newport News </a:t>
            </a:r>
            <a:r>
              <a:rPr lang="en-US" sz="3428" dirty="0" smtClean="0"/>
              <a:t>Virginia, focuses on </a:t>
            </a:r>
            <a:r>
              <a:rPr lang="en-US" sz="3428" dirty="0"/>
              <a:t>understanding the nature of the quark-gluon interaction that binds </a:t>
            </a:r>
            <a:r>
              <a:rPr lang="en-US" sz="3428" dirty="0" smtClean="0"/>
              <a:t>protons, neutrons, </a:t>
            </a:r>
            <a:r>
              <a:rPr lang="en-US" sz="3428" dirty="0"/>
              <a:t>and nuclei together. The central scientific instrument at JLab is the Continuous Electron Beam </a:t>
            </a:r>
            <a:r>
              <a:rPr lang="en-US" sz="3428" dirty="0" smtClean="0"/>
              <a:t>Accelerator Facility </a:t>
            </a:r>
            <a:r>
              <a:rPr lang="en-US" sz="3428" dirty="0"/>
              <a:t>(</a:t>
            </a:r>
            <a:r>
              <a:rPr lang="en-US" sz="3428" dirty="0" smtClean="0"/>
              <a:t>CEBAF) (See Figure 1). </a:t>
            </a:r>
            <a:r>
              <a:rPr lang="en-US" sz="3428" dirty="0"/>
              <a:t>CEBAF creates a precise, continuous, beam of electrons that allows exclusive measurements </a:t>
            </a:r>
            <a:r>
              <a:rPr lang="en-US" sz="3428" dirty="0" smtClean="0"/>
              <a:t>(detect multiple particles </a:t>
            </a:r>
            <a:r>
              <a:rPr lang="en-US" sz="3428" dirty="0"/>
              <a:t>from each event) to be made. CEBAF </a:t>
            </a:r>
            <a:r>
              <a:rPr lang="en-US" sz="3428" dirty="0" smtClean="0"/>
              <a:t>now runs </a:t>
            </a:r>
            <a:r>
              <a:rPr lang="en-US" sz="3428" dirty="0"/>
              <a:t>at energies up to </a:t>
            </a:r>
            <a:r>
              <a:rPr lang="en-US" sz="3428" dirty="0" smtClean="0"/>
              <a:t>12 </a:t>
            </a:r>
            <a:r>
              <a:rPr lang="en-US" sz="3428" dirty="0"/>
              <a:t>GeV. Hall B currently houses the CEBAF Large Acceptance Spectrometer (</a:t>
            </a:r>
            <a:r>
              <a:rPr lang="en-US" sz="3428" dirty="0" smtClean="0"/>
              <a:t>CLAS12) (See Figure 2). CLAS12 consists of eight detector subsystems for the base equipment with more than 60,000 channels. There are two major parts, the forward detector and the central detector. It will detect and measure the properties of charged and neutral particles</a:t>
            </a:r>
            <a:r>
              <a:rPr lang="en-US" sz="3428" dirty="0"/>
              <a:t> </a:t>
            </a:r>
            <a:r>
              <a:rPr lang="en-US" sz="3428" dirty="0" smtClean="0"/>
              <a:t>produced in collisions with the electron beam.</a:t>
            </a:r>
            <a:endParaRPr lang="en-US" sz="3428" dirty="0"/>
          </a:p>
          <a:p>
            <a:endParaRPr lang="en-US" sz="3428" dirty="0"/>
          </a:p>
        </p:txBody>
      </p:sp>
      <p:sp>
        <p:nvSpPr>
          <p:cNvPr id="17" name="TextBox 16"/>
          <p:cNvSpPr txBox="1"/>
          <p:nvPr/>
        </p:nvSpPr>
        <p:spPr>
          <a:xfrm>
            <a:off x="11761575" y="7119793"/>
            <a:ext cx="20038368" cy="1117998"/>
          </a:xfrm>
          <a:prstGeom prst="rect">
            <a:avLst/>
          </a:prstGeom>
          <a:solidFill>
            <a:schemeClr val="bg1">
              <a:lumMod val="85000"/>
            </a:schemeClr>
          </a:solidFill>
        </p:spPr>
        <p:txBody>
          <a:bodyPr wrap="square" rtlCol="0">
            <a:spAutoFit/>
          </a:bodyPr>
          <a:lstStyle/>
          <a:p>
            <a:pPr algn="ctr"/>
            <a:r>
              <a:rPr lang="en-US" sz="6665" b="1" dirty="0">
                <a:latin typeface="Century Gothic" panose="020B0502020202020204" pitchFamily="34" charset="0"/>
              </a:rPr>
              <a:t>Measuring the Neutron Magnetic Form Factor </a:t>
            </a:r>
          </a:p>
        </p:txBody>
      </p:sp>
      <p:sp>
        <p:nvSpPr>
          <p:cNvPr id="18" name="Rectangle 17"/>
          <p:cNvSpPr/>
          <p:nvPr/>
        </p:nvSpPr>
        <p:spPr>
          <a:xfrm rot="5400000">
            <a:off x="-1870834" y="19944131"/>
            <a:ext cx="25902819" cy="45719"/>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65" dirty="0"/>
          </a:p>
        </p:txBody>
      </p:sp>
      <p:sp>
        <p:nvSpPr>
          <p:cNvPr id="19" name="TextBox 18"/>
          <p:cNvSpPr txBox="1"/>
          <p:nvPr/>
        </p:nvSpPr>
        <p:spPr>
          <a:xfrm>
            <a:off x="11715420" y="8746075"/>
            <a:ext cx="19912060" cy="3257430"/>
          </a:xfrm>
          <a:prstGeom prst="rect">
            <a:avLst/>
          </a:prstGeom>
          <a:noFill/>
        </p:spPr>
        <p:txBody>
          <a:bodyPr wrap="square" rtlCol="0">
            <a:spAutoFit/>
          </a:bodyPr>
          <a:lstStyle/>
          <a:p>
            <a:r>
              <a:rPr lang="en-US" sz="3428" dirty="0"/>
              <a:t>An experiment to measure the neutron magnetic form </a:t>
            </a:r>
            <a:r>
              <a:rPr lang="en-US" sz="3428" dirty="0" smtClean="0"/>
              <a:t>factor(G</a:t>
            </a:r>
            <a:r>
              <a:rPr lang="en-US" sz="3428" baseline="30000" dirty="0" smtClean="0"/>
              <a:t>n</a:t>
            </a:r>
            <a:r>
              <a:rPr lang="en-US" sz="3428" baseline="-25000" dirty="0"/>
              <a:t>m</a:t>
            </a:r>
            <a:r>
              <a:rPr lang="en-US" sz="3428" dirty="0" smtClean="0"/>
              <a:t>) </a:t>
            </a:r>
            <a:r>
              <a:rPr lang="en-US" sz="3428" dirty="0"/>
              <a:t>is planned for the new </a:t>
            </a:r>
            <a:r>
              <a:rPr lang="en-US" sz="3428" dirty="0" smtClean="0"/>
              <a:t>CLAS12 (JLab Experiment E12-07-104). </a:t>
            </a:r>
            <a:r>
              <a:rPr lang="en-US" sz="3428" dirty="0"/>
              <a:t>This form factor is extracted from the ratio of quasielastic electron-neutron to electron-proton scattering off a liquid deuterium target. </a:t>
            </a:r>
            <a:r>
              <a:rPr lang="en-US" sz="3428" dirty="0" smtClean="0"/>
              <a:t> A collinear liquid hydrogen target will be used to measure efficiencies at the same time as production data is collected from the liquid deuterium target. To test target designs, we have simulated the dual-target geometry, support structures and cryogenic transport systems for CLAS12. </a:t>
            </a:r>
            <a:endParaRPr lang="en-US" sz="3428" dirty="0"/>
          </a:p>
        </p:txBody>
      </p:sp>
      <p:sp>
        <p:nvSpPr>
          <p:cNvPr id="20" name="Rectangle 19"/>
          <p:cNvSpPr/>
          <p:nvPr/>
        </p:nvSpPr>
        <p:spPr>
          <a:xfrm rot="5400000" flipV="1">
            <a:off x="19223380" y="19935947"/>
            <a:ext cx="25919191" cy="45719"/>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65" dirty="0"/>
          </a:p>
        </p:txBody>
      </p:sp>
      <p:sp>
        <p:nvSpPr>
          <p:cNvPr id="22" name="TextBox 21"/>
          <p:cNvSpPr txBox="1"/>
          <p:nvPr/>
        </p:nvSpPr>
        <p:spPr>
          <a:xfrm>
            <a:off x="14611953" y="12696960"/>
            <a:ext cx="14681124" cy="1117998"/>
          </a:xfrm>
          <a:prstGeom prst="rect">
            <a:avLst/>
          </a:prstGeom>
          <a:solidFill>
            <a:schemeClr val="bg1">
              <a:lumMod val="85000"/>
            </a:schemeClr>
          </a:solidFill>
        </p:spPr>
        <p:txBody>
          <a:bodyPr wrap="square" rtlCol="0">
            <a:spAutoFit/>
          </a:bodyPr>
          <a:lstStyle/>
          <a:p>
            <a:pPr algn="ctr"/>
            <a:r>
              <a:rPr lang="en-US" sz="6665" b="1" dirty="0" smtClean="0">
                <a:latin typeface="Century Gothic" panose="020B0502020202020204" pitchFamily="34" charset="0"/>
              </a:rPr>
              <a:t>Dual Target Simulation</a:t>
            </a:r>
            <a:endParaRPr lang="en-US" sz="6665" b="1" dirty="0">
              <a:latin typeface="Century Gothic" panose="020B0502020202020204" pitchFamily="34" charset="0"/>
            </a:endParaRPr>
          </a:p>
        </p:txBody>
      </p:sp>
      <p:sp>
        <p:nvSpPr>
          <p:cNvPr id="23" name="TextBox 22"/>
          <p:cNvSpPr txBox="1"/>
          <p:nvPr/>
        </p:nvSpPr>
        <p:spPr>
          <a:xfrm>
            <a:off x="11761575" y="14311670"/>
            <a:ext cx="19824658" cy="11697689"/>
          </a:xfrm>
          <a:prstGeom prst="rect">
            <a:avLst/>
          </a:prstGeom>
          <a:noFill/>
        </p:spPr>
        <p:txBody>
          <a:bodyPr wrap="square" rtlCol="0">
            <a:spAutoFit/>
          </a:bodyPr>
          <a:lstStyle/>
          <a:p>
            <a:pPr algn="just"/>
            <a:r>
              <a:rPr lang="en-US" sz="3428" dirty="0" smtClean="0"/>
              <a:t>We wrote a Perl script that utilized the CLAS12 Monte Carlo code gemc and Geant4 API (Application Program Interface) to define specific geometries and materials for the target. Figure 3 shows the positions and geometries of the two target cells as well as the structures holding them. We made the following design decisions in order </a:t>
            </a:r>
            <a:r>
              <a:rPr lang="en-US" sz="3428" dirty="0" smtClean="0"/>
              <a:t>to make </a:t>
            </a:r>
            <a:r>
              <a:rPr lang="en-US" sz="3428" dirty="0" smtClean="0"/>
              <a:t>the target structures easy to modify and the </a:t>
            </a:r>
            <a:r>
              <a:rPr lang="en-US" sz="3428" dirty="0"/>
              <a:t>P</a:t>
            </a:r>
            <a:r>
              <a:rPr lang="en-US" sz="3428" dirty="0" smtClean="0"/>
              <a:t>erl script easy to reuse and read: </a:t>
            </a:r>
          </a:p>
          <a:p>
            <a:pPr marL="514350" indent="-514350" algn="just">
              <a:buFont typeface="+mj-lt"/>
              <a:buAutoNum type="arabicPeriod"/>
            </a:pPr>
            <a:r>
              <a:rPr lang="en-US" sz="3428" dirty="0" smtClean="0"/>
              <a:t>Made separate procedures for each target component to make replacement or modification of individual parts of the target easy. </a:t>
            </a:r>
          </a:p>
          <a:p>
            <a:pPr marL="514350" indent="-514350" algn="just">
              <a:buFont typeface="+mj-lt"/>
              <a:buAutoNum type="arabicPeriod"/>
            </a:pPr>
            <a:r>
              <a:rPr lang="en-US" sz="3428" dirty="0" smtClean="0"/>
              <a:t>Established proper dependencies between all the target components to ensure that changes made to any substructure would reflect across the whole target therefore making changes easy to implement. Some of the geometries such as hemispherical caps with conical craters were made using advanced features of Geant4 such as addition and subtraction of solids.</a:t>
            </a:r>
          </a:p>
          <a:p>
            <a:pPr marL="514350" indent="-514350" algn="just">
              <a:buFont typeface="+mj-lt"/>
              <a:buAutoNum type="arabicPeriod"/>
            </a:pPr>
            <a:r>
              <a:rPr lang="en-US" sz="3428" dirty="0" smtClean="0"/>
              <a:t>Extensively documented and commented the Perl script to increase code readability. </a:t>
            </a:r>
          </a:p>
          <a:p>
            <a:pPr algn="just"/>
            <a:endParaRPr lang="en-US" sz="3428" dirty="0" smtClean="0"/>
          </a:p>
          <a:p>
            <a:pPr algn="just"/>
            <a:r>
              <a:rPr lang="en-US" sz="3428" dirty="0" smtClean="0"/>
              <a:t>The target cells are surrounded by support structures and tubing for transporting cryogenic liquids for cooling the target system. There are three sets of two tubes arranged around the target cells at intervals of 120 degrees as shown in Figure 4. We added these ancillary systems to the target definition script because: </a:t>
            </a:r>
          </a:p>
          <a:p>
            <a:pPr marL="514350" indent="-514350" algn="just">
              <a:buFont typeface="+mj-lt"/>
              <a:buAutoNum type="arabicPeriod"/>
            </a:pPr>
            <a:r>
              <a:rPr lang="en-US" sz="3428" dirty="0" smtClean="0"/>
              <a:t>These structures could potentially alter the properties of the particles scattered from the targets upon interaction. </a:t>
            </a:r>
          </a:p>
          <a:p>
            <a:pPr marL="514350" indent="-514350" algn="just">
              <a:buFont typeface="+mj-lt"/>
              <a:buAutoNum type="arabicPeriod"/>
            </a:pPr>
            <a:r>
              <a:rPr lang="en-US" sz="3428" dirty="0" smtClean="0"/>
              <a:t>They might produce background particles when the primary reaction products pass through them.</a:t>
            </a:r>
          </a:p>
          <a:p>
            <a:pPr algn="just"/>
            <a:r>
              <a:rPr lang="en-US" sz="3428" dirty="0" smtClean="0"/>
              <a:t>The output of the Perl script is a set of database entries read by gemc at runtime. </a:t>
            </a:r>
          </a:p>
          <a:p>
            <a:pPr algn="just"/>
            <a:endParaRPr lang="en-US" sz="3428" dirty="0"/>
          </a:p>
          <a:p>
            <a:pPr algn="just"/>
            <a:r>
              <a:rPr lang="en-US" sz="3428" dirty="0" smtClean="0"/>
              <a:t>Figure 5 shows the complete target structure consisting of all the aforementioned components along with the scattering chamber and the aluminum outer casing. </a:t>
            </a:r>
            <a:endParaRPr lang="en-US" sz="3428" dirty="0"/>
          </a:p>
        </p:txBody>
      </p:sp>
      <p:sp>
        <p:nvSpPr>
          <p:cNvPr id="25" name="TextBox 24"/>
          <p:cNvSpPr txBox="1"/>
          <p:nvPr/>
        </p:nvSpPr>
        <p:spPr>
          <a:xfrm>
            <a:off x="14291213" y="26403116"/>
            <a:ext cx="14681124" cy="1117998"/>
          </a:xfrm>
          <a:prstGeom prst="rect">
            <a:avLst/>
          </a:prstGeom>
          <a:solidFill>
            <a:schemeClr val="bg1">
              <a:lumMod val="85000"/>
            </a:schemeClr>
          </a:solidFill>
        </p:spPr>
        <p:txBody>
          <a:bodyPr wrap="square" rtlCol="0">
            <a:spAutoFit/>
          </a:bodyPr>
          <a:lstStyle/>
          <a:p>
            <a:pPr algn="ctr"/>
            <a:r>
              <a:rPr lang="en-US" sz="6665" b="1" dirty="0" smtClean="0">
                <a:latin typeface="Century Gothic" panose="020B0502020202020204" pitchFamily="34" charset="0"/>
              </a:rPr>
              <a:t>Testing the Program</a:t>
            </a:r>
            <a:endParaRPr lang="en-US" sz="6665" b="1" dirty="0">
              <a:latin typeface="Century Gothic" panose="020B0502020202020204" pitchFamily="34" charset="0"/>
            </a:endParaRPr>
          </a:p>
        </p:txBody>
      </p:sp>
      <p:sp>
        <p:nvSpPr>
          <p:cNvPr id="26" name="Rectangle 25"/>
          <p:cNvSpPr/>
          <p:nvPr/>
        </p:nvSpPr>
        <p:spPr>
          <a:xfrm>
            <a:off x="11443393" y="27914871"/>
            <a:ext cx="20463987" cy="4892943"/>
          </a:xfrm>
          <a:prstGeom prst="rect">
            <a:avLst/>
          </a:prstGeom>
        </p:spPr>
        <p:txBody>
          <a:bodyPr wrap="square">
            <a:spAutoFit/>
          </a:bodyPr>
          <a:lstStyle/>
          <a:p>
            <a:r>
              <a:rPr lang="en-US" sz="3428" dirty="0" smtClean="0"/>
              <a:t>Electron-nucleon events are produced first with the QUasiElastic Event Generator (QUEEG) which models the internal motion of the nucleons </a:t>
            </a:r>
            <a:r>
              <a:rPr lang="en-US" sz="3428" dirty="0"/>
              <a:t>in deuterium[1]. </a:t>
            </a:r>
            <a:r>
              <a:rPr lang="en-US" sz="3428" dirty="0" smtClean="0"/>
              <a:t>These results are used </a:t>
            </a:r>
            <a:r>
              <a:rPr lang="en-US" sz="3428" dirty="0"/>
              <a:t>as input to the </a:t>
            </a:r>
            <a:r>
              <a:rPr lang="en-US" sz="3428" dirty="0" smtClean="0"/>
              <a:t>CLAS12, physics-based simulation </a:t>
            </a:r>
            <a:r>
              <a:rPr lang="en-US" sz="3428" dirty="0"/>
              <a:t>Monte </a:t>
            </a:r>
            <a:r>
              <a:rPr lang="en-US" sz="3428" dirty="0" smtClean="0"/>
              <a:t>Carlo, GEMC. </a:t>
            </a:r>
            <a:r>
              <a:rPr lang="en-US" sz="3428" dirty="0"/>
              <a:t>This </a:t>
            </a:r>
            <a:r>
              <a:rPr lang="en-US" sz="3428" dirty="0" smtClean="0"/>
              <a:t>Geant4-based program </a:t>
            </a:r>
            <a:r>
              <a:rPr lang="en-US" sz="3428" dirty="0"/>
              <a:t>simulates the particle’s interaction with each component of </a:t>
            </a:r>
            <a:r>
              <a:rPr lang="en-US" sz="3428" dirty="0" smtClean="0"/>
              <a:t>CLAS12, including the target material, the supporting systems and the cryogenic transport systems and is used as a tool to study the response of the detector.</a:t>
            </a:r>
            <a:r>
              <a:rPr lang="en-US" sz="3600" dirty="0"/>
              <a:t> </a:t>
            </a:r>
            <a:r>
              <a:rPr lang="en-US" sz="3430" dirty="0" smtClean="0"/>
              <a:t>We used </a:t>
            </a:r>
            <a:r>
              <a:rPr lang="en-US" sz="3430" dirty="0"/>
              <a:t>straight tracks with no magnetic field to match </a:t>
            </a:r>
            <a:r>
              <a:rPr lang="en-US" sz="3430" dirty="0" smtClean="0"/>
              <a:t>the </a:t>
            </a:r>
            <a:r>
              <a:rPr lang="en-US" sz="3430" dirty="0"/>
              <a:t>gemc geometry with the assumed target </a:t>
            </a:r>
            <a:r>
              <a:rPr lang="en-US" sz="3430" dirty="0" smtClean="0"/>
              <a:t>geometry. For more complex analysis, </a:t>
            </a:r>
            <a:r>
              <a:rPr lang="en-US" sz="3428" dirty="0" smtClean="0"/>
              <a:t>Clara, </a:t>
            </a:r>
            <a:r>
              <a:rPr lang="en-US" sz="3428" dirty="0"/>
              <a:t>a data analysis framework </a:t>
            </a:r>
            <a:r>
              <a:rPr lang="en-US" sz="3428" dirty="0" smtClean="0"/>
              <a:t>developed by Jefferson Lab scientists, </a:t>
            </a:r>
            <a:r>
              <a:rPr lang="en-US" sz="3428" dirty="0"/>
              <a:t>was used </a:t>
            </a:r>
            <a:r>
              <a:rPr lang="en-US" sz="3428" dirty="0" smtClean="0"/>
              <a:t>for event reconstruction and to study the effect of the target material on large angle electron scattering in CLAS12. </a:t>
            </a:r>
            <a:endParaRPr lang="en-US" sz="3428" dirty="0"/>
          </a:p>
          <a:p>
            <a:endParaRPr lang="en-US" sz="3428" dirty="0"/>
          </a:p>
        </p:txBody>
      </p:sp>
      <p:sp>
        <p:nvSpPr>
          <p:cNvPr id="30" name="TextBox 29"/>
          <p:cNvSpPr txBox="1"/>
          <p:nvPr/>
        </p:nvSpPr>
        <p:spPr>
          <a:xfrm>
            <a:off x="32595647" y="11089838"/>
            <a:ext cx="11081934" cy="1117998"/>
          </a:xfrm>
          <a:prstGeom prst="rect">
            <a:avLst/>
          </a:prstGeom>
          <a:solidFill>
            <a:schemeClr val="bg1">
              <a:lumMod val="85000"/>
            </a:schemeClr>
          </a:solidFill>
        </p:spPr>
        <p:txBody>
          <a:bodyPr wrap="square" rtlCol="0">
            <a:spAutoFit/>
          </a:bodyPr>
          <a:lstStyle/>
          <a:p>
            <a:pPr algn="ctr"/>
            <a:r>
              <a:rPr lang="en-US" sz="6665" b="1" dirty="0" smtClean="0">
                <a:latin typeface="Century Gothic" panose="020B0502020202020204" pitchFamily="34" charset="0"/>
              </a:rPr>
              <a:t>Results</a:t>
            </a:r>
            <a:endParaRPr lang="en-US" sz="6665" b="1" dirty="0">
              <a:latin typeface="Century Gothic" panose="020B0502020202020204" pitchFamily="34" charset="0"/>
            </a:endParaRPr>
          </a:p>
        </p:txBody>
      </p:sp>
      <p:sp>
        <p:nvSpPr>
          <p:cNvPr id="39" name="TextBox 38"/>
          <p:cNvSpPr txBox="1"/>
          <p:nvPr/>
        </p:nvSpPr>
        <p:spPr>
          <a:xfrm>
            <a:off x="32653191" y="25094137"/>
            <a:ext cx="10932587" cy="1117998"/>
          </a:xfrm>
          <a:prstGeom prst="rect">
            <a:avLst/>
          </a:prstGeom>
          <a:solidFill>
            <a:schemeClr val="bg1">
              <a:lumMod val="85000"/>
            </a:schemeClr>
          </a:solidFill>
        </p:spPr>
        <p:txBody>
          <a:bodyPr wrap="square" rtlCol="0">
            <a:spAutoFit/>
          </a:bodyPr>
          <a:lstStyle/>
          <a:p>
            <a:pPr algn="ctr"/>
            <a:r>
              <a:rPr lang="en-US" sz="6665" b="1" dirty="0" smtClean="0">
                <a:latin typeface="Century Gothic" panose="020B0502020202020204" pitchFamily="34" charset="0"/>
              </a:rPr>
              <a:t>Summary and Conclusion</a:t>
            </a:r>
            <a:endParaRPr lang="en-US" sz="6665" b="1" dirty="0">
              <a:latin typeface="Century Gothic" panose="020B0502020202020204" pitchFamily="34" charset="0"/>
            </a:endParaRPr>
          </a:p>
        </p:txBody>
      </p:sp>
      <p:sp>
        <p:nvSpPr>
          <p:cNvPr id="40" name="Rectangle 39"/>
          <p:cNvSpPr/>
          <p:nvPr/>
        </p:nvSpPr>
        <p:spPr>
          <a:xfrm>
            <a:off x="32513406" y="26412734"/>
            <a:ext cx="11127275" cy="2729914"/>
          </a:xfrm>
          <a:prstGeom prst="rect">
            <a:avLst/>
          </a:prstGeom>
        </p:spPr>
        <p:txBody>
          <a:bodyPr wrap="square">
            <a:spAutoFit/>
          </a:bodyPr>
          <a:lstStyle/>
          <a:p>
            <a:pPr algn="just"/>
            <a:r>
              <a:rPr lang="en-US" sz="3428" dirty="0" smtClean="0"/>
              <a:t>We simulated the CLAS12 Dual Target geometry including supporting structures and cryogenic transport systems. An initial study of the impact of this dual-target structure revealed limited effects on the electron momentum and angular resolutions.  </a:t>
            </a:r>
            <a:endParaRPr lang="en-US" sz="3428" dirty="0"/>
          </a:p>
        </p:txBody>
      </p:sp>
      <p:sp>
        <p:nvSpPr>
          <p:cNvPr id="41" name="TextBox 40"/>
          <p:cNvSpPr txBox="1"/>
          <p:nvPr/>
        </p:nvSpPr>
        <p:spPr>
          <a:xfrm>
            <a:off x="32653191" y="29442697"/>
            <a:ext cx="10942576" cy="1117998"/>
          </a:xfrm>
          <a:prstGeom prst="rect">
            <a:avLst/>
          </a:prstGeom>
          <a:solidFill>
            <a:schemeClr val="bg1">
              <a:lumMod val="85000"/>
            </a:schemeClr>
          </a:solidFill>
        </p:spPr>
        <p:txBody>
          <a:bodyPr wrap="square" rtlCol="0">
            <a:spAutoFit/>
          </a:bodyPr>
          <a:lstStyle/>
          <a:p>
            <a:pPr algn="ctr"/>
            <a:r>
              <a:rPr lang="en-US" sz="6665" b="1" dirty="0">
                <a:latin typeface="Century Gothic" panose="020B0502020202020204" pitchFamily="34" charset="0"/>
              </a:rPr>
              <a:t>References</a:t>
            </a:r>
          </a:p>
        </p:txBody>
      </p:sp>
      <p:pic>
        <p:nvPicPr>
          <p:cNvPr id="3" name="Picture 2"/>
          <p:cNvPicPr>
            <a:picLocks noChangeAspect="1"/>
          </p:cNvPicPr>
          <p:nvPr/>
        </p:nvPicPr>
        <p:blipFill>
          <a:blip r:embed="rId5" cstate="print">
            <a:extLst>
              <a:ext uri="{BEBA8EAE-BF5A-486C-A8C5-ECC9F3942E4B}">
                <a14:imgProps xmlns:a14="http://schemas.microsoft.com/office/drawing/2010/main">
                  <a14:imgLayer r:embed="rId6">
                    <a14:imgEffect>
                      <a14:backgroundRemoval t="2863" b="98855" l="380" r="98482">
                        <a14:foregroundMark x1="25237" y1="32061" x2="25237" y2="32061"/>
                        <a14:foregroundMark x1="41935" y1="27099" x2="41935" y2="27099"/>
                        <a14:foregroundMark x1="50474" y1="43130" x2="50474" y2="43130"/>
                        <a14:foregroundMark x1="50474" y1="22710" x2="50474" y2="22710"/>
                        <a14:foregroundMark x1="20873" y1="17748" x2="20873" y2="17748"/>
                        <a14:foregroundMark x1="14801" y1="70992" x2="14801" y2="70992"/>
                        <a14:foregroundMark x1="48577" y1="95229" x2="48577" y2="95229"/>
                        <a14:foregroundMark x1="83681" y1="74809" x2="83681" y2="74809"/>
                        <a14:foregroundMark x1="94118" y1="50000" x2="94118" y2="50000"/>
                        <a14:foregroundMark x1="91651" y1="30153" x2="91651" y2="30153"/>
                        <a14:foregroundMark x1="65844" y1="15267" x2="65844" y2="15267"/>
                        <a14:foregroundMark x1="52372" y1="3053" x2="52372" y2="3053"/>
                        <a14:foregroundMark x1="569" y1="50573" x2="569" y2="50573"/>
                        <a14:foregroundMark x1="98482" y1="53817" x2="98482" y2="53817"/>
                        <a14:foregroundMark x1="51044" y1="98855" x2="51044" y2="98855"/>
                        <a14:backgroundMark x1="9867" y1="3053" x2="9867" y2="3053"/>
                        <a14:backgroundMark x1="5503" y1="15267" x2="5503" y2="15267"/>
                        <a14:backgroundMark x1="16698" y1="95802" x2="16698" y2="95802"/>
                        <a14:backgroundMark x1="94118" y1="85305" x2="94118" y2="85305"/>
                      </a14:backgroundRemoval>
                    </a14:imgEffect>
                  </a14:imgLayer>
                </a14:imgProps>
              </a:ext>
              <a:ext uri="{28A0092B-C50C-407E-A947-70E740481C1C}">
                <a14:useLocalDpi xmlns:a14="http://schemas.microsoft.com/office/drawing/2010/main" val="0"/>
              </a:ext>
            </a:extLst>
          </a:blip>
          <a:stretch>
            <a:fillRect/>
          </a:stretch>
        </p:blipFill>
        <p:spPr>
          <a:xfrm>
            <a:off x="34024450" y="1854105"/>
            <a:ext cx="3795752" cy="3774634"/>
          </a:xfrm>
          <a:prstGeom prst="rect">
            <a:avLst/>
          </a:prstGeom>
        </p:spPr>
      </p:pic>
      <p:sp>
        <p:nvSpPr>
          <p:cNvPr id="2" name="TextBox 1"/>
          <p:cNvSpPr txBox="1"/>
          <p:nvPr/>
        </p:nvSpPr>
        <p:spPr>
          <a:xfrm>
            <a:off x="1452190" y="30586490"/>
            <a:ext cx="3456972" cy="356123"/>
          </a:xfrm>
          <a:prstGeom prst="rect">
            <a:avLst/>
          </a:prstGeom>
          <a:noFill/>
        </p:spPr>
        <p:txBody>
          <a:bodyPr wrap="none" rtlCol="0">
            <a:spAutoFit/>
          </a:bodyPr>
          <a:lstStyle/>
          <a:p>
            <a:r>
              <a:rPr lang="en-US" sz="1714" b="1" dirty="0"/>
              <a:t>Figure </a:t>
            </a:r>
            <a:r>
              <a:rPr lang="en-US" sz="1714" b="1" dirty="0" smtClean="0"/>
              <a:t>1: CEBAF site and end station</a:t>
            </a:r>
            <a:endParaRPr lang="en-US" sz="1714" b="1" dirty="0"/>
          </a:p>
        </p:txBody>
      </p:sp>
      <mc:AlternateContent xmlns:mc="http://schemas.openxmlformats.org/markup-compatibility/2006" xmlns:a14="http://schemas.microsoft.com/office/drawing/2010/main">
        <mc:Choice Requires="a14">
          <p:sp>
            <p:nvSpPr>
              <p:cNvPr id="53" name="Rectangle 52"/>
              <p:cNvSpPr/>
              <p:nvPr/>
            </p:nvSpPr>
            <p:spPr>
              <a:xfrm>
                <a:off x="32597842" y="12386844"/>
                <a:ext cx="10942577" cy="8105360"/>
              </a:xfrm>
              <a:prstGeom prst="rect">
                <a:avLst/>
              </a:prstGeom>
            </p:spPr>
            <p:txBody>
              <a:bodyPr wrap="square">
                <a:spAutoFit/>
              </a:bodyPr>
              <a:lstStyle/>
              <a:p>
                <a:r>
                  <a:rPr lang="en-US" sz="3430" dirty="0" smtClean="0"/>
                  <a:t>Figure 6 shows the distributions of the percent momentum difference, </a:t>
                </a:r>
                <a14:m>
                  <m:oMath xmlns:m="http://schemas.openxmlformats.org/officeDocument/2006/math">
                    <m:f>
                      <m:fPr>
                        <m:ctrlPr>
                          <a:rPr lang="en-US" sz="2900" i="1" smtClean="0">
                            <a:latin typeface="Cambria Math" panose="02040503050406030204" pitchFamily="18" charset="0"/>
                          </a:rPr>
                        </m:ctrlPr>
                      </m:fPr>
                      <m:num>
                        <m:r>
                          <a:rPr lang="en-US" sz="2900" i="1">
                            <a:latin typeface="Cambria Math" panose="02040503050406030204" pitchFamily="18" charset="0"/>
                          </a:rPr>
                          <m:t>∆</m:t>
                        </m:r>
                        <m:r>
                          <a:rPr lang="en-US" sz="2900" i="1">
                            <a:latin typeface="Cambria Math" panose="02040503050406030204" pitchFamily="18" charset="0"/>
                          </a:rPr>
                          <m:t>𝑝</m:t>
                        </m:r>
                      </m:num>
                      <m:den>
                        <m:r>
                          <a:rPr lang="en-US" sz="2900" b="0" i="1" smtClean="0">
                            <a:latin typeface="Cambria Math" panose="02040503050406030204" pitchFamily="18" charset="0"/>
                          </a:rPr>
                          <m:t>𝑝</m:t>
                        </m:r>
                      </m:den>
                    </m:f>
                    <m:r>
                      <a:rPr lang="en-US" sz="2900" i="1">
                        <a:latin typeface="Cambria Math" panose="02040503050406030204" pitchFamily="18" charset="0"/>
                      </a:rPr>
                      <m:t>= </m:t>
                    </m:r>
                    <m:f>
                      <m:fPr>
                        <m:ctrlPr>
                          <a:rPr lang="en-US" sz="2900" i="1">
                            <a:latin typeface="Cambria Math" panose="02040503050406030204" pitchFamily="18" charset="0"/>
                          </a:rPr>
                        </m:ctrlPr>
                      </m:fPr>
                      <m:num>
                        <m:sSub>
                          <m:sSubPr>
                            <m:ctrlPr>
                              <a:rPr lang="en-US" sz="2900" i="1">
                                <a:latin typeface="Cambria Math" panose="02040503050406030204" pitchFamily="18" charset="0"/>
                              </a:rPr>
                            </m:ctrlPr>
                          </m:sSubPr>
                          <m:e>
                            <m:r>
                              <a:rPr lang="en-US" sz="2900" i="1">
                                <a:latin typeface="Cambria Math" panose="02040503050406030204" pitchFamily="18" charset="0"/>
                              </a:rPr>
                              <m:t>𝑝</m:t>
                            </m:r>
                          </m:e>
                          <m:sub>
                            <m:r>
                              <a:rPr lang="en-US" sz="2900" i="1">
                                <a:latin typeface="Cambria Math" panose="02040503050406030204" pitchFamily="18" charset="0"/>
                              </a:rPr>
                              <m:t>𝑟𝑒𝑐𝑜𝑛𝑠𝑡𝑟𝑢𝑐𝑡𝑒𝑑</m:t>
                            </m:r>
                          </m:sub>
                        </m:sSub>
                        <m:r>
                          <a:rPr lang="en-US" sz="2900" i="1">
                            <a:latin typeface="Cambria Math" panose="02040503050406030204" pitchFamily="18" charset="0"/>
                          </a:rPr>
                          <m:t>−</m:t>
                        </m:r>
                        <m:sSub>
                          <m:sSubPr>
                            <m:ctrlPr>
                              <a:rPr lang="en-US" sz="2900" i="1">
                                <a:latin typeface="Cambria Math" panose="02040503050406030204" pitchFamily="18" charset="0"/>
                              </a:rPr>
                            </m:ctrlPr>
                          </m:sSubPr>
                          <m:e>
                            <m:r>
                              <a:rPr lang="en-US" sz="2900" i="1">
                                <a:latin typeface="Cambria Math" panose="02040503050406030204" pitchFamily="18" charset="0"/>
                              </a:rPr>
                              <m:t> </m:t>
                            </m:r>
                            <m:r>
                              <a:rPr lang="en-US" sz="2900" i="1">
                                <a:latin typeface="Cambria Math" panose="02040503050406030204" pitchFamily="18" charset="0"/>
                              </a:rPr>
                              <m:t>𝑝</m:t>
                            </m:r>
                          </m:e>
                          <m:sub>
                            <m:r>
                              <a:rPr lang="en-US" sz="2900" i="1">
                                <a:latin typeface="Cambria Math" panose="02040503050406030204" pitchFamily="18" charset="0"/>
                              </a:rPr>
                              <m:t>𝑔𝑒𝑛𝑒𝑟𝑎𝑡𝑒𝑑</m:t>
                            </m:r>
                          </m:sub>
                        </m:sSub>
                      </m:num>
                      <m:den>
                        <m:sSub>
                          <m:sSubPr>
                            <m:ctrlPr>
                              <a:rPr lang="en-US" sz="2900" i="1">
                                <a:latin typeface="Cambria Math" panose="02040503050406030204" pitchFamily="18" charset="0"/>
                              </a:rPr>
                            </m:ctrlPr>
                          </m:sSubPr>
                          <m:e>
                            <m:r>
                              <a:rPr lang="en-US" sz="2900" i="1">
                                <a:latin typeface="Cambria Math" panose="02040503050406030204" pitchFamily="18" charset="0"/>
                              </a:rPr>
                              <m:t>𝑝</m:t>
                            </m:r>
                          </m:e>
                          <m:sub>
                            <m:r>
                              <a:rPr lang="en-US" sz="2900" i="1">
                                <a:latin typeface="Cambria Math" panose="02040503050406030204" pitchFamily="18" charset="0"/>
                              </a:rPr>
                              <m:t>𝑔𝑒𝑛𝑒𝑟𝑎𝑡𝑒𝑑</m:t>
                            </m:r>
                          </m:sub>
                        </m:sSub>
                      </m:den>
                    </m:f>
                  </m:oMath>
                </a14:m>
                <a:r>
                  <a:rPr lang="en-US" sz="3430" dirty="0" smtClean="0"/>
                  <a:t> , where </a:t>
                </a:r>
                <a14:m>
                  <m:oMath xmlns:m="http://schemas.openxmlformats.org/officeDocument/2006/math">
                    <m:sSub>
                      <m:sSubPr>
                        <m:ctrlPr>
                          <a:rPr lang="en-US" sz="3600" i="1">
                            <a:latin typeface="Cambria Math" panose="02040503050406030204" pitchFamily="18" charset="0"/>
                          </a:rPr>
                        </m:ctrlPr>
                      </m:sSubPr>
                      <m:e>
                        <m:r>
                          <a:rPr lang="en-US" sz="3600" i="1">
                            <a:latin typeface="Cambria Math" panose="02040503050406030204" pitchFamily="18" charset="0"/>
                          </a:rPr>
                          <m:t>𝑝</m:t>
                        </m:r>
                      </m:e>
                      <m:sub>
                        <m:r>
                          <a:rPr lang="en-US" sz="3600" i="1">
                            <a:latin typeface="Cambria Math" panose="02040503050406030204" pitchFamily="18" charset="0"/>
                          </a:rPr>
                          <m:t>𝑟𝑒𝑐𝑜𝑛𝑠𝑡𝑟𝑢𝑐𝑡𝑒𝑑</m:t>
                        </m:r>
                      </m:sub>
                    </m:sSub>
                  </m:oMath>
                </a14:m>
                <a:r>
                  <a:rPr lang="en-US" sz="3430" dirty="0" smtClean="0"/>
                  <a:t> is the reconstructed momentum and </a:t>
                </a:r>
                <a14:m>
                  <m:oMath xmlns:m="http://schemas.openxmlformats.org/officeDocument/2006/math">
                    <m:sSub>
                      <m:sSubPr>
                        <m:ctrlPr>
                          <a:rPr lang="en-US" sz="3600" i="1">
                            <a:latin typeface="Cambria Math" panose="02040503050406030204" pitchFamily="18" charset="0"/>
                          </a:rPr>
                        </m:ctrlPr>
                      </m:sSubPr>
                      <m:e>
                        <m:r>
                          <a:rPr lang="en-US" sz="3600" i="1">
                            <a:latin typeface="Cambria Math" panose="02040503050406030204" pitchFamily="18" charset="0"/>
                          </a:rPr>
                          <m:t>𝑝</m:t>
                        </m:r>
                      </m:e>
                      <m:sub>
                        <m:r>
                          <a:rPr lang="en-US" sz="3600" b="0" i="1" smtClean="0">
                            <a:latin typeface="Cambria Math" panose="02040503050406030204" pitchFamily="18" charset="0"/>
                          </a:rPr>
                          <m:t>𝑔𝑒𝑛𝑒𝑟𝑎𝑡𝑒𝑑</m:t>
                        </m:r>
                      </m:sub>
                    </m:sSub>
                  </m:oMath>
                </a14:m>
                <a:r>
                  <a:rPr lang="en-US" sz="3430" dirty="0" smtClean="0"/>
                  <a:t> is the generated momentum,  for an electron scattering angle </a:t>
                </a:r>
                <a:r>
                  <a:rPr lang="el-GR" sz="3430" dirty="0"/>
                  <a:t>θ </a:t>
                </a:r>
                <a:r>
                  <a:rPr lang="en-US" sz="3430" dirty="0" smtClean="0"/>
                  <a:t>for 25  ͦ&lt; </a:t>
                </a:r>
                <a:r>
                  <a:rPr lang="el-GR" sz="3430" dirty="0" smtClean="0"/>
                  <a:t>θ</a:t>
                </a:r>
                <a:r>
                  <a:rPr lang="en-US" sz="3430" dirty="0" smtClean="0"/>
                  <a:t> &lt; 35  </a:t>
                </a:r>
                <a:r>
                  <a:rPr lang="en-US" sz="3430" dirty="0"/>
                  <a:t>ͦ</a:t>
                </a:r>
                <a:r>
                  <a:rPr lang="en-US" sz="3430" dirty="0" smtClean="0"/>
                  <a:t> and vertex position along the beam</a:t>
                </a:r>
                <a:r>
                  <a:rPr lang="en-US" sz="3430" dirty="0"/>
                  <a:t> </a:t>
                </a:r>
                <a:r>
                  <a:rPr lang="en-US" sz="3430" dirty="0" smtClean="0"/>
                  <a:t>axis </a:t>
                </a:r>
                <a:r>
                  <a:rPr lang="en-US" sz="3430" dirty="0" err="1" smtClean="0"/>
                  <a:t>v</a:t>
                </a:r>
                <a:r>
                  <a:rPr lang="en-US" sz="3430" baseline="-25000" dirty="0" err="1" smtClean="0"/>
                  <a:t>z</a:t>
                </a:r>
                <a:r>
                  <a:rPr lang="en-US" sz="3430" baseline="-25000" dirty="0" smtClean="0"/>
                  <a:t>  </a:t>
                </a:r>
                <a:r>
                  <a:rPr lang="en-US" sz="3430" dirty="0" smtClean="0"/>
                  <a:t>for   -2.5 cm &lt; </a:t>
                </a:r>
                <a:r>
                  <a:rPr lang="en-US" sz="3430" dirty="0" err="1" smtClean="0"/>
                  <a:t>v</a:t>
                </a:r>
                <a:r>
                  <a:rPr lang="en-US" sz="3430" baseline="-25000" dirty="0" err="1" smtClean="0"/>
                  <a:t>z</a:t>
                </a:r>
                <a:r>
                  <a:rPr lang="en-US" sz="3430" baseline="-25000" dirty="0" smtClean="0"/>
                  <a:t> </a:t>
                </a:r>
                <a:r>
                  <a:rPr lang="en-US" sz="3430" dirty="0" smtClean="0"/>
                  <a:t>&lt; -0.5 cm. There is little difference between the two distributions. </a:t>
                </a:r>
              </a:p>
              <a:p>
                <a:endParaRPr lang="en-US" sz="3430" dirty="0" smtClean="0"/>
              </a:p>
              <a:p>
                <a:r>
                  <a:rPr lang="en-US" sz="3430" dirty="0" smtClean="0"/>
                  <a:t>Figure 7 represents the difference between the </a:t>
                </a:r>
                <a14:m>
                  <m:oMath xmlns:m="http://schemas.openxmlformats.org/officeDocument/2006/math">
                    <m:f>
                      <m:fPr>
                        <m:ctrlPr>
                          <a:rPr lang="en-US" sz="3600" i="1">
                            <a:latin typeface="Cambria Math" panose="02040503050406030204" pitchFamily="18" charset="0"/>
                          </a:rPr>
                        </m:ctrlPr>
                      </m:fPr>
                      <m:num>
                        <m:r>
                          <a:rPr lang="en-US" sz="3600" i="1">
                            <a:latin typeface="Cambria Math" panose="02040503050406030204" pitchFamily="18" charset="0"/>
                          </a:rPr>
                          <m:t>∆</m:t>
                        </m:r>
                        <m:r>
                          <a:rPr lang="en-US" sz="3600" i="1">
                            <a:latin typeface="Cambria Math" panose="02040503050406030204" pitchFamily="18" charset="0"/>
                          </a:rPr>
                          <m:t>𝑝</m:t>
                        </m:r>
                      </m:num>
                      <m:den>
                        <m:r>
                          <a:rPr lang="en-US" sz="3600" i="1">
                            <a:latin typeface="Cambria Math" panose="02040503050406030204" pitchFamily="18" charset="0"/>
                          </a:rPr>
                          <m:t>𝑝</m:t>
                        </m:r>
                      </m:den>
                    </m:f>
                  </m:oMath>
                </a14:m>
                <a:r>
                  <a:rPr lang="en-US" sz="3430" dirty="0" smtClean="0"/>
                  <a:t> distributions for target in and target out. There is no statistically significant difference between the two distributions within uncertainties. </a:t>
                </a:r>
                <a:endParaRPr lang="en-US" sz="3430" dirty="0"/>
              </a:p>
              <a:p>
                <a:endParaRPr lang="en-US" sz="3428" dirty="0" smtClean="0"/>
              </a:p>
              <a:p>
                <a:pPr algn="just"/>
                <a:endParaRPr lang="en-US" sz="3428" dirty="0"/>
              </a:p>
            </p:txBody>
          </p:sp>
        </mc:Choice>
        <mc:Fallback xmlns="">
          <p:sp>
            <p:nvSpPr>
              <p:cNvPr id="53" name="Rectangle 52"/>
              <p:cNvSpPr>
                <a:spLocks noRot="1" noChangeAspect="1" noMove="1" noResize="1" noEditPoints="1" noAdjustHandles="1" noChangeArrowheads="1" noChangeShapeType="1" noTextEdit="1"/>
              </p:cNvSpPr>
              <p:nvPr/>
            </p:nvSpPr>
            <p:spPr>
              <a:xfrm>
                <a:off x="32597842" y="12386844"/>
                <a:ext cx="10942577" cy="8105360"/>
              </a:xfrm>
              <a:prstGeom prst="rect">
                <a:avLst/>
              </a:prstGeom>
              <a:blipFill rotWithShape="0">
                <a:blip r:embed="rId7"/>
                <a:stretch>
                  <a:fillRect l="-1560" t="-977" r="-2228"/>
                </a:stretch>
              </a:blipFill>
            </p:spPr>
            <p:txBody>
              <a:bodyPr/>
              <a:lstStyle/>
              <a:p>
                <a:r>
                  <a:rPr lang="en-US">
                    <a:noFill/>
                  </a:rPr>
                  <a:t> </a:t>
                </a:r>
              </a:p>
            </p:txBody>
          </p:sp>
        </mc:Fallback>
      </mc:AlternateContent>
      <p:sp>
        <p:nvSpPr>
          <p:cNvPr id="54" name="TextBox 53"/>
          <p:cNvSpPr txBox="1"/>
          <p:nvPr/>
        </p:nvSpPr>
        <p:spPr>
          <a:xfrm>
            <a:off x="6647371" y="30586490"/>
            <a:ext cx="3399329" cy="356123"/>
          </a:xfrm>
          <a:prstGeom prst="rect">
            <a:avLst/>
          </a:prstGeom>
          <a:noFill/>
        </p:spPr>
        <p:txBody>
          <a:bodyPr wrap="none" rtlCol="0">
            <a:spAutoFit/>
          </a:bodyPr>
          <a:lstStyle/>
          <a:p>
            <a:r>
              <a:rPr lang="en-US" sz="1714" b="1" dirty="0"/>
              <a:t>Figure </a:t>
            </a:r>
            <a:r>
              <a:rPr lang="en-US" sz="1714" b="1" dirty="0" smtClean="0"/>
              <a:t>2: Design Drawing of CLAS12</a:t>
            </a:r>
            <a:endParaRPr lang="en-US" sz="1714" b="1" dirty="0"/>
          </a:p>
        </p:txBody>
      </p:sp>
      <p:sp>
        <p:nvSpPr>
          <p:cNvPr id="44" name="TextBox 43"/>
          <p:cNvSpPr txBox="1"/>
          <p:nvPr/>
        </p:nvSpPr>
        <p:spPr>
          <a:xfrm>
            <a:off x="32777976" y="24106703"/>
            <a:ext cx="5222091" cy="619913"/>
          </a:xfrm>
          <a:prstGeom prst="rect">
            <a:avLst/>
          </a:prstGeom>
          <a:noFill/>
        </p:spPr>
        <p:txBody>
          <a:bodyPr wrap="square" rtlCol="0">
            <a:spAutoFit/>
          </a:bodyPr>
          <a:lstStyle/>
          <a:p>
            <a:pPr algn="ctr"/>
            <a:r>
              <a:rPr lang="en-US" sz="1714" b="1" dirty="0"/>
              <a:t>Figure 6</a:t>
            </a:r>
            <a:r>
              <a:rPr lang="en-US" sz="1714" b="1" dirty="0" smtClean="0"/>
              <a:t>: Momentum difference distribution with Target In and Out </a:t>
            </a:r>
            <a:endParaRPr lang="en-US" sz="1714" b="1" dirty="0"/>
          </a:p>
        </p:txBody>
      </p:sp>
      <p:sp>
        <p:nvSpPr>
          <p:cNvPr id="55" name="TextBox 54"/>
          <p:cNvSpPr txBox="1"/>
          <p:nvPr/>
        </p:nvSpPr>
        <p:spPr>
          <a:xfrm>
            <a:off x="33317383" y="9953726"/>
            <a:ext cx="2055563" cy="356123"/>
          </a:xfrm>
          <a:prstGeom prst="rect">
            <a:avLst/>
          </a:prstGeom>
          <a:noFill/>
        </p:spPr>
        <p:txBody>
          <a:bodyPr wrap="none" rtlCol="0">
            <a:spAutoFit/>
          </a:bodyPr>
          <a:lstStyle/>
          <a:p>
            <a:r>
              <a:rPr lang="en-US" sz="1714" b="1" dirty="0"/>
              <a:t>Figure </a:t>
            </a:r>
            <a:r>
              <a:rPr lang="en-US" sz="1714" b="1" dirty="0" smtClean="0"/>
              <a:t>3: Dual Target</a:t>
            </a:r>
            <a:endParaRPr lang="en-US" sz="1714" b="1" dirty="0"/>
          </a:p>
        </p:txBody>
      </p:sp>
      <p:sp>
        <p:nvSpPr>
          <p:cNvPr id="57" name="TextBox 56"/>
          <p:cNvSpPr txBox="1"/>
          <p:nvPr/>
        </p:nvSpPr>
        <p:spPr>
          <a:xfrm>
            <a:off x="38501288" y="24107527"/>
            <a:ext cx="4947328" cy="619913"/>
          </a:xfrm>
          <a:prstGeom prst="rect">
            <a:avLst/>
          </a:prstGeom>
          <a:noFill/>
        </p:spPr>
        <p:txBody>
          <a:bodyPr wrap="square" rtlCol="0">
            <a:spAutoFit/>
          </a:bodyPr>
          <a:lstStyle/>
          <a:p>
            <a:pPr algn="ctr"/>
            <a:r>
              <a:rPr lang="en-US" sz="1714" b="1" dirty="0"/>
              <a:t>Figure </a:t>
            </a:r>
            <a:r>
              <a:rPr lang="en-US" sz="1714" b="1" dirty="0" smtClean="0"/>
              <a:t>7: Difference in count between that for target in and target out</a:t>
            </a:r>
            <a:endParaRPr lang="en-US" sz="1714" b="1" dirty="0"/>
          </a:p>
        </p:txBody>
      </p:sp>
      <p:sp>
        <p:nvSpPr>
          <p:cNvPr id="58" name="TextBox 57"/>
          <p:cNvSpPr txBox="1"/>
          <p:nvPr/>
        </p:nvSpPr>
        <p:spPr>
          <a:xfrm>
            <a:off x="36535061" y="9989413"/>
            <a:ext cx="3547831" cy="356123"/>
          </a:xfrm>
          <a:prstGeom prst="rect">
            <a:avLst/>
          </a:prstGeom>
          <a:noFill/>
        </p:spPr>
        <p:txBody>
          <a:bodyPr wrap="none" rtlCol="0">
            <a:spAutoFit/>
          </a:bodyPr>
          <a:lstStyle/>
          <a:p>
            <a:r>
              <a:rPr lang="en-US" sz="1714" b="1" dirty="0"/>
              <a:t>Figure </a:t>
            </a:r>
            <a:r>
              <a:rPr lang="en-US" sz="1714" b="1" dirty="0" smtClean="0"/>
              <a:t>4: Cryogenic Transport System</a:t>
            </a:r>
            <a:endParaRPr lang="en-US" sz="1714" b="1" dirty="0"/>
          </a:p>
        </p:txBody>
      </p:sp>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54335" y="25983326"/>
            <a:ext cx="4198303" cy="4153516"/>
          </a:xfrm>
          <a:prstGeom prst="rect">
            <a:avLst/>
          </a:prstGeom>
        </p:spPr>
      </p:pic>
      <p:sp>
        <p:nvSpPr>
          <p:cNvPr id="47" name="TextBox 46"/>
          <p:cNvSpPr txBox="1"/>
          <p:nvPr/>
        </p:nvSpPr>
        <p:spPr>
          <a:xfrm>
            <a:off x="40004858" y="9886248"/>
            <a:ext cx="3635823" cy="619913"/>
          </a:xfrm>
          <a:prstGeom prst="rect">
            <a:avLst/>
          </a:prstGeom>
          <a:noFill/>
        </p:spPr>
        <p:txBody>
          <a:bodyPr wrap="square" rtlCol="0">
            <a:spAutoFit/>
          </a:bodyPr>
          <a:lstStyle/>
          <a:p>
            <a:pPr algn="ctr"/>
            <a:r>
              <a:rPr lang="en-US" sz="1714" b="1" dirty="0"/>
              <a:t>Figure 5</a:t>
            </a:r>
            <a:r>
              <a:rPr lang="en-US" sz="1714" b="1" dirty="0" smtClean="0"/>
              <a:t>:  Dual Target with Support Structures and Cryogenic transport </a:t>
            </a:r>
            <a:endParaRPr lang="en-US" sz="1714" b="1" dirty="0"/>
          </a:p>
        </p:txBody>
      </p:sp>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027682" y="19427778"/>
            <a:ext cx="5558096" cy="4363672"/>
          </a:xfrm>
          <a:prstGeom prst="rect">
            <a:avLst/>
          </a:prstGeom>
        </p:spPr>
      </p:pic>
      <p:pic>
        <p:nvPicPr>
          <p:cNvPr id="21" name="Picture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391083" y="19427777"/>
            <a:ext cx="5575999" cy="4363673"/>
          </a:xfrm>
          <a:prstGeom prst="rect">
            <a:avLst/>
          </a:prstGeom>
        </p:spPr>
      </p:pic>
      <p:sp>
        <p:nvSpPr>
          <p:cNvPr id="24" name="TextBox 23"/>
          <p:cNvSpPr txBox="1"/>
          <p:nvPr/>
        </p:nvSpPr>
        <p:spPr>
          <a:xfrm>
            <a:off x="32653191" y="30836701"/>
            <a:ext cx="10306764" cy="1675843"/>
          </a:xfrm>
          <a:prstGeom prst="rect">
            <a:avLst/>
          </a:prstGeom>
          <a:noFill/>
        </p:spPr>
        <p:txBody>
          <a:bodyPr wrap="square" rtlCol="0">
            <a:spAutoFit/>
          </a:bodyPr>
          <a:lstStyle/>
          <a:p>
            <a:r>
              <a:rPr lang="fr-FR" sz="3430" dirty="0" smtClean="0"/>
              <a:t>[1] G.P</a:t>
            </a:r>
            <a:r>
              <a:rPr lang="fr-FR" sz="3430" dirty="0"/>
              <a:t>. Gilfoyle and O. Alam et. al. CLAS-NOTE 2014-007, Jefferson Lab., 2014</a:t>
            </a:r>
            <a:endParaRPr lang="en-US" sz="3430" dirty="0"/>
          </a:p>
          <a:p>
            <a:endParaRPr lang="en-US" sz="3430" dirty="0"/>
          </a:p>
        </p:txBody>
      </p:sp>
      <p:pic>
        <p:nvPicPr>
          <p:cNvPr id="6" name="Picture 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32461" y="25983326"/>
            <a:ext cx="5076183" cy="4153516"/>
          </a:xfrm>
          <a:prstGeom prst="rect">
            <a:avLst/>
          </a:prstGeom>
        </p:spPr>
      </p:pic>
      <p:pic>
        <p:nvPicPr>
          <p:cNvPr id="29" name="Picture 2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6578998" y="7742041"/>
            <a:ext cx="3510976" cy="2008067"/>
          </a:xfrm>
          <a:prstGeom prst="rect">
            <a:avLst/>
          </a:prstGeom>
        </p:spPr>
      </p:pic>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0299464" y="7615054"/>
            <a:ext cx="3046610" cy="2307432"/>
          </a:xfrm>
          <a:prstGeom prst="rect">
            <a:avLst/>
          </a:prstGeom>
        </p:spPr>
      </p:pic>
      <p:pic>
        <p:nvPicPr>
          <p:cNvPr id="11" name="Picture 1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2418671" y="7749726"/>
            <a:ext cx="3852986" cy="2089996"/>
          </a:xfrm>
          <a:prstGeom prst="rect">
            <a:avLst/>
          </a:prstGeom>
        </p:spPr>
      </p:pic>
    </p:spTree>
    <p:extLst>
      <p:ext uri="{BB962C8B-B14F-4D97-AF65-F5344CB8AC3E}">
        <p14:creationId xmlns:p14="http://schemas.microsoft.com/office/powerpoint/2010/main" val="41816483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527</TotalTime>
  <Words>887</Words>
  <Application>Microsoft Office PowerPoint</Application>
  <PresentationFormat>Custom</PresentationFormat>
  <Paragraphs>39</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Cambria Math</vt:lpstr>
      <vt:lpstr>Century Gothic</vt:lpstr>
      <vt:lpstr>Office Theme</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Omair Shahzad Alam</dc:creator>
  <cp:lastModifiedBy>Omair Shahzad Alam</cp:lastModifiedBy>
  <cp:revision>156</cp:revision>
  <cp:lastPrinted>2015-10-26T20:12:19Z</cp:lastPrinted>
  <dcterms:created xsi:type="dcterms:W3CDTF">2014-09-29T04:01:10Z</dcterms:created>
  <dcterms:modified xsi:type="dcterms:W3CDTF">2015-10-26T20:23:09Z</dcterms:modified>
</cp:coreProperties>
</file>