
<file path=[Content_Types].xml><?xml version="1.0" encoding="utf-8"?>
<Types xmlns="http://schemas.openxmlformats.org/package/2006/content-types">
  <Override PartName="/_rels/.rels" ContentType="application/vnd.openxmlformats-package.relationships+xml"/>
  <Override PartName="/ppt/notesSlides/notesSlide38.xml" ContentType="application/vnd.openxmlformats-officedocument.presentationml.notesSlide+xml"/>
  <Override PartName="/ppt/notesSlides/notesSlide47.xml" ContentType="application/vnd.openxmlformats-officedocument.presentationml.notesSlide+xml"/>
  <Override PartName="/ppt/notesSlides/notesSlide4.xml" ContentType="application/vnd.openxmlformats-officedocument.presentationml.notesSlide+xml"/>
  <Override PartName="/ppt/notesSlides/_rels/notesSlide19.xml.rels" ContentType="application/vnd.openxmlformats-package.relationships+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39.xml.rels" ContentType="application/vnd.openxmlformats-package.relationships+xml"/>
  <Override PartName="/ppt/notesSlides/_rels/notesSlide14.xml.rels" ContentType="application/vnd.openxmlformats-package.relationships+xml"/>
  <Override PartName="/ppt/notesSlides/_rels/notesSlide37.xml.rels" ContentType="application/vnd.openxmlformats-package.relationships+xml"/>
  <Override PartName="/ppt/notesSlides/_rels/notesSlide12.xml.rels" ContentType="application/vnd.openxmlformats-package.relationships+xml"/>
  <Override PartName="/ppt/notesSlides/_rels/notesSlide35.xml.rels" ContentType="application/vnd.openxmlformats-package.relationships+xml"/>
  <Override PartName="/ppt/notesSlides/_rels/notesSlide10.xml.rels" ContentType="application/vnd.openxmlformats-package.relationships+xml"/>
  <Override PartName="/ppt/notesSlides/_rels/notesSlide33.xml.rels" ContentType="application/vnd.openxmlformats-package.relationships+xml"/>
  <Override PartName="/ppt/notesSlides/_rels/notesSlide45.xml.rels" ContentType="application/vnd.openxmlformats-package.relationships+xml"/>
  <Override PartName="/ppt/notesSlides/_rels/notesSlide20.xml.rels" ContentType="application/vnd.openxmlformats-package.relationships+xml"/>
  <Override PartName="/ppt/notesSlides/_rels/notesSlide43.xml.rels" ContentType="application/vnd.openxmlformats-package.relationships+xml"/>
  <Override PartName="/ppt/notesSlides/_rels/notesSlide41.xml.rels" ContentType="application/vnd.openxmlformats-package.relationships+xml"/>
  <Override PartName="/ppt/notesSlides/_rels/notesSlide8.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28.xml.rels" ContentType="application/vnd.openxmlformats-package.relationships+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23.xml.rels" ContentType="application/vnd.openxmlformats-package.relationships+xml"/>
  <Override PartName="/ppt/notesSlides/_rels/notesSlide46.xml.rels" ContentType="application/vnd.openxmlformats-package.relationships+xml"/>
  <Override PartName="/ppt/notesSlides/_rels/notesSlide21.xml.rels" ContentType="application/vnd.openxmlformats-package.relationships+xml"/>
  <Override PartName="/ppt/notesSlides/_rels/notesSlide31.xml.rels" ContentType="application/vnd.openxmlformats-package.relationships+xml"/>
  <Override PartName="/ppt/notesSlides/_rels/notesSlide9.xml.rels" ContentType="application/vnd.openxmlformats-package.relationships+xml"/>
  <Override PartName="/ppt/notesSlides/_rels/notesSlide18.xml.rels" ContentType="application/vnd.openxmlformats-package.relationships+xml"/>
  <Override PartName="/ppt/notesSlides/_rels/notesSlide16.xml.rels" ContentType="application/vnd.openxmlformats-package.relationships+xml"/>
  <Override PartName="/ppt/notesSlides/_rels/notesSlide38.xml.rels" ContentType="application/vnd.openxmlformats-package.relationships+xml"/>
  <Override PartName="/ppt/notesSlides/_rels/notesSlide13.xml.rels" ContentType="application/vnd.openxmlformats-package.relationships+xml"/>
  <Override PartName="/ppt/notesSlides/_rels/notesSlide36.xml.rels" ContentType="application/vnd.openxmlformats-package.relationships+xml"/>
  <Override PartName="/ppt/notesSlides/_rels/notesSlide11.xml.rels" ContentType="application/vnd.openxmlformats-package.relationships+xml"/>
  <Override PartName="/ppt/notesSlides/_rels/notesSlide34.xml.rels" ContentType="application/vnd.openxmlformats-package.relationships+xml"/>
  <Override PartName="/ppt/notesSlides/_rels/notesSlide44.xml.rels" ContentType="application/vnd.openxmlformats-package.relationships+xml"/>
  <Override PartName="/ppt/notesSlides/_rels/notesSlide42.xml.rels" ContentType="application/vnd.openxmlformats-package.relationships+xml"/>
  <Override PartName="/ppt/notesSlides/_rels/notesSlide40.xml.rels" ContentType="application/vnd.openxmlformats-package.relationships+xml"/>
  <Override PartName="/ppt/notesSlides/_rels/notesSlide7.xml.rels" ContentType="application/vnd.openxmlformats-package.relationships+xml"/>
  <Override PartName="/ppt/notesSlides/_rels/notesSlide29.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27.xml.rels" ContentType="application/vnd.openxmlformats-package.relationships+xml"/>
  <Override PartName="/ppt/notesSlides/_rels/notesSlide2.xml.rels" ContentType="application/vnd.openxmlformats-package.relationships+xml"/>
  <Override PartName="/ppt/notesSlides/_rels/notesSlide26.xml.rels" ContentType="application/vnd.openxmlformats-package.relationships+xml"/>
  <Override PartName="/ppt/notesSlides/_rels/notesSlide24.xml.rels" ContentType="application/vnd.openxmlformats-package.relationships+xml"/>
  <Override PartName="/ppt/notesSlides/_rels/notesSlide47.xml.rels" ContentType="application/vnd.openxmlformats-package.relationships+xml"/>
  <Override PartName="/ppt/notesSlides/_rels/notesSlide22.xml.rels" ContentType="application/vnd.openxmlformats-package.relationships+xml"/>
  <Override PartName="/ppt/notesSlides/_rels/notesSlide32.xml.rels" ContentType="application/vnd.openxmlformats-package.relationships+xml"/>
  <Override PartName="/ppt/notesSlides/_rels/notesSlide30.xml.rels" ContentType="application/vnd.openxmlformats-package.relationships+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3.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Override PartName="/ppt/notesSlides/notesSlide45.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_rels/presentation.xml.rels" ContentType="application/vnd.openxmlformats-package.relationships+xml"/>
  <Override PartName="/ppt/media/image20.png" ContentType="image/png"/>
  <Override PartName="/ppt/media/image40.png" ContentType="image/png"/>
  <Override PartName="/ppt/media/image42.png" ContentType="image/png"/>
  <Override PartName="/ppt/media/image17.png" ContentType="image/png"/>
  <Override PartName="/ppt/media/image22.wmf" ContentType="image/x-wmf"/>
  <Override PartName="/ppt/media/image31.wmf" ContentType="image/x-wmf"/>
  <Override PartName="/ppt/media/image19.png" ContentType="image/png"/>
  <Override PartName="/ppt/media/image24.wmf" ContentType="image/x-wmf"/>
  <Override PartName="/ppt/media/image33.wmf" ContentType="image/x-wmf"/>
  <Override PartName="/ppt/media/image37.png" ContentType="image/png"/>
  <Override PartName="/ppt/media/image2.png" ContentType="image/png"/>
  <Override PartName="/ppt/media/image26.wmf" ContentType="image/x-wmf"/>
  <Override PartName="/ppt/media/image35.wmf" ContentType="image/x-wmf"/>
  <Override PartName="/ppt/media/image39.png" ContentType="image/png"/>
  <Override PartName="/ppt/media/image28.wmf" ContentType="image/x-wmf"/>
  <Override PartName="/ppt/media/image4.png" ContentType="image/png"/>
  <Override PartName="/ppt/media/image6.png" ContentType="image/png"/>
  <Override PartName="/ppt/media/image18.jpeg" ContentType="image/jpeg"/>
  <Override PartName="/ppt/media/image8.png" ContentType="image/png"/>
  <Override PartName="/ppt/media/image10.png" ContentType="image/png"/>
  <Override PartName="/ppt/media/image9.jpeg" ContentType="image/jpeg"/>
  <Override PartName="/ppt/media/image12.png" ContentType="image/png"/>
  <Override PartName="/ppt/media/image11.jpeg" ContentType="image/jpeg"/>
  <Override PartName="/ppt/media/image14.png" ContentType="image/png"/>
  <Override PartName="/ppt/media/image16.png" ContentType="image/png"/>
  <Override PartName="/ppt/media/image21.wmf" ContentType="image/x-wmf"/>
  <Override PartName="/ppt/media/image30.wmf" ContentType="image/x-wmf"/>
  <Override PartName="/ppt/media/image13.jpeg" ContentType="image/jpeg"/>
  <Override PartName="/ppt/media/image43.png" ContentType="image/png"/>
  <Override PartName="/ppt/media/image23.wmf" ContentType="image/x-wmf"/>
  <Override PartName="/ppt/media/image32.wmf" ContentType="image/x-wmf"/>
  <Override PartName="/ppt/media/image41.wmf" ContentType="image/x-wmf"/>
  <Override PartName="/ppt/media/image1.png" ContentType="image/png"/>
  <Override PartName="/ppt/media/image15.jpeg" ContentType="image/jpeg"/>
  <Override PartName="/ppt/media/image25.wmf" ContentType="image/x-wmf"/>
  <Override PartName="/ppt/media/image34.wmf" ContentType="image/x-wmf"/>
  <Override PartName="/ppt/media/image38.png" ContentType="image/png"/>
  <Override PartName="/ppt/media/image27.wmf" ContentType="image/x-wmf"/>
  <Override PartName="/ppt/media/image3.png" ContentType="image/png"/>
  <Override PartName="/ppt/media/image36.wmf" ContentType="image/x-wmf"/>
  <Override PartName="/ppt/media/image29.wmf" ContentType="image/x-wmf"/>
  <Override PartName="/ppt/media/image5.png" ContentType="image/png"/>
  <Override PartName="/ppt/media/image7.png" ContentType="image/png"/>
  <Override PartName="/ppt/slideLayouts/slideLayout28.xml" ContentType="application/vnd.openxmlformats-officedocument.presentationml.slideLayout+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3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47.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44.xml.rels" ContentType="application/vnd.openxmlformats-package.relationships+xml"/>
  <Override PartName="/ppt/slides/_rels/slide42.xml.rels" ContentType="application/vnd.openxmlformats-package.relationships+xml"/>
  <Override PartName="/ppt/slides/_rels/slide40.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39.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46.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45.xml.rels" ContentType="application/vnd.openxmlformats-package.relationships+xml"/>
  <Override PartName="/ppt/slides/_rels/slide43.xml.rels" ContentType="application/vnd.openxmlformats-package.relationships+xml"/>
  <Override PartName="/ppt/slides/_rels/slide41.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24"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25"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26"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27" name="PlaceHolder 5"/>
          <p:cNvSpPr>
            <a:spLocks noGrp="1"/>
          </p:cNvSpPr>
          <p:nvPr>
            <p:ph type="sldNum"/>
          </p:nvPr>
        </p:nvSpPr>
        <p:spPr>
          <a:xfrm>
            <a:off x="4399200" y="9555480"/>
            <a:ext cx="3372840" cy="502560"/>
          </a:xfrm>
          <a:prstGeom prst="rect">
            <a:avLst/>
          </a:prstGeom>
        </p:spPr>
        <p:txBody>
          <a:bodyPr anchor="b" bIns="0" lIns="0" rIns="0" tIns="0" wrap="none"/>
          <a:p>
            <a:pPr algn="r"/>
            <a:fld id="{8181A1C1-61F1-4171-B1E1-016101A1310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hyperlink" Target="http://en.wikipedia.org/wiki/Velocity" TargetMode="External"/><Relationship Id="rId2" Type="http://schemas.openxmlformats.org/officeDocument/2006/relationships/hyperlink" Target="http://en.wikipedia.org/wiki/Charged_particle" TargetMode="External"/><Relationship Id="rId3" Type="http://schemas.openxmlformats.org/officeDocument/2006/relationships/hyperlink" Target="http://en.wikipedia.org/wiki/Oscillation" TargetMode="External"/><Relationship Id="rId4" Type="http://schemas.openxmlformats.org/officeDocument/2006/relationships/hyperlink" Target="http://en.wikipedia.org/wiki/Electric_potential" TargetMode="External"/><Relationship Id="rId5" Type="http://schemas.openxmlformats.org/officeDocument/2006/relationships/hyperlink" Target="http://en.wikipedia.org/wiki/Line_(geometry)" TargetMode="External"/><Relationship Id="rId6" Type="http://schemas.openxmlformats.org/officeDocument/2006/relationships/hyperlink" Target="http://en.wikipedia.org/wiki/Beamline" TargetMode="External"/><Relationship Id="rId7" Type="http://schemas.openxmlformats.org/officeDocument/2006/relationships/slide" Target="../slides/slide13.xml"/><Relationship Id="rId8"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en.wikipedia.org/wiki/Nobel_Prize_in_Physics" TargetMode="External"/><Relationship Id="rId2" Type="http://schemas.openxmlformats.org/officeDocument/2006/relationships/slide" Target="../slides/slide7.xml"/><Relationship Id="rId3"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35" name="TextShape 2"/>
          <p:cNvSpPr txBox="1"/>
          <p:nvPr/>
        </p:nvSpPr>
        <p:spPr>
          <a:xfrm>
            <a:off x="0" y="0"/>
            <a:ext cx="360" cy="360"/>
          </a:xfrm>
          <a:prstGeom prst="rect">
            <a:avLst/>
          </a:prstGeom>
        </p:spPr>
        <p:txBody>
          <a:bodyPr bIns="45000" lIns="90000" rIns="90000" tIns="45000"/>
          <a:p>
            <a:fld id="{C1013111-B111-41E1-9131-61D1E161F151}" type="slidenum">
              <a:rPr lang="en-US">
                <a:solidFill>
                  <a:srgbClr val="000000"/>
                </a:solidFill>
                <a:latin typeface="+mn-lt"/>
                <a:ea typeface="+mn-ea"/>
              </a:rPr>
              <a:t>&lt;number&gt;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a term of the cross section of 2H(e,e’p)n. 2H denotes the deuterium atom, e is the incident electron, e’ is the scattered electron, p is the scattered proton, and n is the residual neutron. No measurement of this term exists in this energy range so this experiment will break through towards the door of strong nuclear force terrain. </a:t>
            </a:r>
            <a:endParaRPr/>
          </a:p>
          <a:p>
            <a:endParaRPr/>
          </a:p>
          <a:p>
            <a:r>
              <a:rPr lang="en-US" sz="1200">
                <a:solidFill>
                  <a:srgbClr val="000000"/>
                </a:solidFill>
                <a:latin typeface="+mn-lt"/>
                <a:ea typeface="+mn-ea"/>
              </a:rPr>
              <a:t>To do this, we will take the analysis code that was used on the actual data, and perform the same analysis on a simulation of CLAS. We will then compare the simulated results with a fit to the data. By fitting the measured A’LT from the actual data and then using the fit in a CLAS simulation, we will be able to accurately simulate the experiment. The results should be the same within the uncertainties.</a:t>
            </a:r>
            <a:endParaRPr/>
          </a:p>
        </p:txBody>
      </p:sp>
      <p:sp>
        <p:nvSpPr>
          <p:cNvPr id="353" name="TextShape 2"/>
          <p:cNvSpPr txBox="1"/>
          <p:nvPr/>
        </p:nvSpPr>
        <p:spPr>
          <a:xfrm>
            <a:off x="0" y="0"/>
            <a:ext cx="360" cy="360"/>
          </a:xfrm>
          <a:prstGeom prst="rect">
            <a:avLst/>
          </a:prstGeom>
        </p:spPr>
        <p:txBody>
          <a:bodyPr bIns="45000" lIns="90000" rIns="90000" tIns="45000"/>
          <a:p>
            <a:fld id="{61B1A1B1-A131-4181-A161-61A1810141C1}" type="slidenum">
              <a:rPr lang="en-US">
                <a:solidFill>
                  <a:srgbClr val="000000"/>
                </a:solidFill>
                <a:latin typeface="+mn-lt"/>
                <a:ea typeface="+mn-ea"/>
              </a:rPr>
              <a:t>&lt;number&gt;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55" name="TextShape 2"/>
          <p:cNvSpPr txBox="1"/>
          <p:nvPr/>
        </p:nvSpPr>
        <p:spPr>
          <a:xfrm>
            <a:off x="0" y="0"/>
            <a:ext cx="360" cy="360"/>
          </a:xfrm>
          <a:prstGeom prst="rect">
            <a:avLst/>
          </a:prstGeom>
        </p:spPr>
        <p:txBody>
          <a:bodyPr bIns="45000" lIns="90000" rIns="90000" tIns="45000"/>
          <a:p>
            <a:fld id="{31B151B1-E1B1-4161-9161-8141F1113161}" type="slidenum">
              <a:rPr lang="en-US">
                <a:solidFill>
                  <a:srgbClr val="000000"/>
                </a:solidFill>
                <a:latin typeface="+mn-lt"/>
                <a:ea typeface="+mn-ea"/>
              </a:rPr>
              <a:t>&lt;number&gt;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Jefferson Laboratory initially was constructed to send electron beams up to 5 times around the track at velocities close to the speed of light with a maximum beam energy of 5.7 GeV.</a:t>
            </a:r>
            <a:endParaRPr/>
          </a:p>
          <a:p>
            <a:r>
              <a:rPr lang="en-US">
                <a:solidFill>
                  <a:srgbClr val="000000"/>
                </a:solidFill>
                <a:latin typeface="+mn-lt"/>
                <a:ea typeface="+mn-ea"/>
              </a:rPr>
              <a:t>Now, Jlab is upgrading to 12 GeV. They will also be adding a new hall, Hall D. </a:t>
            </a:r>
            <a:endParaRPr/>
          </a:p>
          <a:p>
            <a:endParaRPr/>
          </a:p>
          <a:p>
            <a:endParaRPr/>
          </a:p>
        </p:txBody>
      </p:sp>
      <p:sp>
        <p:nvSpPr>
          <p:cNvPr id="357" name="TextShape 2"/>
          <p:cNvSpPr txBox="1"/>
          <p:nvPr/>
        </p:nvSpPr>
        <p:spPr>
          <a:xfrm>
            <a:off x="0" y="0"/>
            <a:ext cx="360" cy="360"/>
          </a:xfrm>
          <a:prstGeom prst="rect">
            <a:avLst/>
          </a:prstGeom>
        </p:spPr>
        <p:txBody>
          <a:bodyPr bIns="45000" lIns="90000" rIns="90000" tIns="45000"/>
          <a:p>
            <a:fld id="{D1119111-61D1-4151-A161-41416131B1B1}" type="slidenum">
              <a:rPr lang="en-US">
                <a:solidFill>
                  <a:srgbClr val="000000"/>
                </a:solidFill>
                <a:latin typeface="+mn-lt"/>
                <a:ea typeface="+mn-ea"/>
              </a:rPr>
              <a:t>&lt;number&gt;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CEBAF is based on superconducting radiofrequency (SRF) technology. It produces a stream of charged electrons that scientists use to probe the nucleus of the atom. CEBAF was the first large-scale application of SRF technology in the world, and it is the world's most advanced particle accelerator for investigating the quark structure of the atom's nucleus.</a:t>
            </a:r>
            <a:endParaRPr/>
          </a:p>
          <a:p>
            <a:endParaRPr/>
          </a:p>
          <a:p>
            <a:r>
              <a:rPr lang="en-US">
                <a:solidFill>
                  <a:srgbClr val="000000"/>
                </a:solidFill>
                <a:latin typeface="+mn-lt"/>
                <a:ea typeface="+mn-ea"/>
              </a:rPr>
              <a:t>CEBAF greatly increases the </a:t>
            </a:r>
            <a:r>
              <a:rPr lang="en-US" u="sng">
                <a:solidFill>
                  <a:srgbClr val="000000"/>
                </a:solidFill>
                <a:latin typeface="+mn-lt"/>
                <a:ea typeface="+mn-ea"/>
                <a:hlinkClick r:id="rId1"/>
              </a:rPr>
              <a:t>velocity</a:t>
            </a:r>
            <a:r>
              <a:rPr lang="en-US">
                <a:solidFill>
                  <a:srgbClr val="000000"/>
                </a:solidFill>
                <a:latin typeface="+mn-lt"/>
                <a:ea typeface="+mn-ea"/>
              </a:rPr>
              <a:t> of charged electrons by subjecting the </a:t>
            </a:r>
            <a:r>
              <a:rPr lang="en-US" u="sng">
                <a:solidFill>
                  <a:srgbClr val="000000"/>
                </a:solidFill>
                <a:latin typeface="+mn-lt"/>
                <a:ea typeface="+mn-ea"/>
                <a:hlinkClick r:id="rId2"/>
              </a:rPr>
              <a:t>charged particles</a:t>
            </a:r>
            <a:r>
              <a:rPr lang="en-US">
                <a:solidFill>
                  <a:srgbClr val="000000"/>
                </a:solidFill>
                <a:latin typeface="+mn-lt"/>
                <a:ea typeface="+mn-ea"/>
              </a:rPr>
              <a:t> to a series of </a:t>
            </a:r>
            <a:r>
              <a:rPr lang="en-US" u="sng">
                <a:solidFill>
                  <a:srgbClr val="000000"/>
                </a:solidFill>
                <a:latin typeface="+mn-lt"/>
                <a:ea typeface="+mn-ea"/>
                <a:hlinkClick r:id="rId3"/>
              </a:rPr>
              <a:t>oscillating</a:t>
            </a:r>
            <a:r>
              <a:rPr lang="en-US">
                <a:solidFill>
                  <a:srgbClr val="000000"/>
                </a:solidFill>
                <a:latin typeface="+mn-lt"/>
                <a:ea typeface="+mn-ea"/>
              </a:rPr>
              <a:t> </a:t>
            </a:r>
            <a:r>
              <a:rPr lang="en-US" u="sng">
                <a:solidFill>
                  <a:srgbClr val="000000"/>
                </a:solidFill>
                <a:latin typeface="+mn-lt"/>
                <a:ea typeface="+mn-ea"/>
                <a:hlinkClick r:id="rId4"/>
              </a:rPr>
              <a:t>electric potentials</a:t>
            </a:r>
            <a:r>
              <a:rPr lang="en-US">
                <a:solidFill>
                  <a:srgbClr val="000000"/>
                </a:solidFill>
                <a:latin typeface="+mn-lt"/>
                <a:ea typeface="+mn-ea"/>
              </a:rPr>
              <a:t> along a </a:t>
            </a:r>
            <a:r>
              <a:rPr lang="en-US" u="sng">
                <a:solidFill>
                  <a:srgbClr val="000000"/>
                </a:solidFill>
                <a:latin typeface="+mn-lt"/>
                <a:ea typeface="+mn-ea"/>
                <a:hlinkClick r:id="rId5"/>
              </a:rPr>
              <a:t>linear</a:t>
            </a:r>
            <a:r>
              <a:rPr lang="en-US">
                <a:solidFill>
                  <a:srgbClr val="000000"/>
                </a:solidFill>
                <a:latin typeface="+mn-lt"/>
                <a:ea typeface="+mn-ea"/>
              </a:rPr>
              <a:t> </a:t>
            </a:r>
            <a:r>
              <a:rPr lang="en-US" u="sng">
                <a:solidFill>
                  <a:srgbClr val="000000"/>
                </a:solidFill>
                <a:latin typeface="+mn-lt"/>
                <a:ea typeface="+mn-ea"/>
                <a:hlinkClick r:id="rId6"/>
              </a:rPr>
              <a:t>beamline</a:t>
            </a:r>
            <a:endParaRPr/>
          </a:p>
        </p:txBody>
      </p:sp>
      <p:sp>
        <p:nvSpPr>
          <p:cNvPr id="359" name="TextShape 2"/>
          <p:cNvSpPr txBox="1"/>
          <p:nvPr/>
        </p:nvSpPr>
        <p:spPr>
          <a:xfrm>
            <a:off x="0" y="0"/>
            <a:ext cx="360" cy="360"/>
          </a:xfrm>
          <a:prstGeom prst="rect">
            <a:avLst/>
          </a:prstGeom>
        </p:spPr>
        <p:txBody>
          <a:bodyPr bIns="45000" lIns="90000" rIns="90000" tIns="45000"/>
          <a:p>
            <a:fld id="{E14101C1-5141-4181-91F1-B17171C1A131}" type="slidenum">
              <a:rPr lang="en-US">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61" name="TextShape 2"/>
          <p:cNvSpPr txBox="1"/>
          <p:nvPr/>
        </p:nvSpPr>
        <p:spPr>
          <a:xfrm>
            <a:off x="0" y="0"/>
            <a:ext cx="360" cy="360"/>
          </a:xfrm>
          <a:prstGeom prst="rect">
            <a:avLst/>
          </a:prstGeom>
        </p:spPr>
        <p:txBody>
          <a:bodyPr bIns="45000" lIns="90000" rIns="90000" tIns="45000"/>
          <a:p>
            <a:fld id="{01417101-6171-4121-8191-C1412121E1C1}" type="slidenum">
              <a:rPr lang="en-US">
                <a:solidFill>
                  <a:srgbClr val="000000"/>
                </a:solidFill>
                <a:latin typeface="+mn-lt"/>
                <a:ea typeface="+mn-ea"/>
              </a:rPr>
              <a:t>&lt;number&gt;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63" name="TextShape 2"/>
          <p:cNvSpPr txBox="1"/>
          <p:nvPr/>
        </p:nvSpPr>
        <p:spPr>
          <a:xfrm>
            <a:off x="0" y="0"/>
            <a:ext cx="360" cy="360"/>
          </a:xfrm>
          <a:prstGeom prst="rect">
            <a:avLst/>
          </a:prstGeom>
        </p:spPr>
        <p:txBody>
          <a:bodyPr bIns="45000" lIns="90000" rIns="90000" tIns="45000"/>
          <a:p>
            <a:fld id="{41A10021-11D1-41F1-8181-71D1C1119191}" type="slidenum">
              <a:rPr lang="en-US">
                <a:solidFill>
                  <a:srgbClr val="000000"/>
                </a:solidFill>
                <a:latin typeface="+mn-lt"/>
                <a:ea typeface="+mn-ea"/>
              </a:rPr>
              <a:t>&lt;number&gt;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Calibri"/>
                <a:ea typeface="+mn-ea"/>
              </a:rPr>
              <a:t>This magnet bends charged particles in opposite directions based on the polarity setting (normal or reversed). This allows us to measure the charged particle momentum.</a:t>
            </a:r>
            <a:endParaRPr/>
          </a:p>
          <a:p>
            <a:pPr>
              <a:lnSpc>
                <a:spcPct val="100000"/>
              </a:lnSpc>
            </a:pPr>
            <a:endParaRPr/>
          </a:p>
        </p:txBody>
      </p:sp>
      <p:sp>
        <p:nvSpPr>
          <p:cNvPr id="365" name="TextShape 2"/>
          <p:cNvSpPr txBox="1"/>
          <p:nvPr/>
        </p:nvSpPr>
        <p:spPr>
          <a:xfrm>
            <a:off x="0" y="0"/>
            <a:ext cx="360" cy="360"/>
          </a:xfrm>
          <a:prstGeom prst="rect">
            <a:avLst/>
          </a:prstGeom>
        </p:spPr>
        <p:txBody>
          <a:bodyPr bIns="45000" lIns="90000" rIns="90000" tIns="45000"/>
          <a:p>
            <a:fld id="{00F12111-7181-41E1-8161-212121F1C1E1}" type="slidenum">
              <a:rPr lang="en-US">
                <a:solidFill>
                  <a:srgbClr val="000000"/>
                </a:solidFill>
                <a:latin typeface="+mn-lt"/>
                <a:ea typeface="+mn-ea"/>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a:solidFill>
                  <a:srgbClr val="000000"/>
                </a:solidFill>
                <a:latin typeface="+mn-lt"/>
                <a:ea typeface="+mn-ea"/>
              </a:rPr>
              <a:t>Detector for particles of ionizing radiation. It is an advanced form of the Geiger counter which detects not only the presence of radiation but also its location. Large volume filled with positively charged wires and a chosen gas. As a particle travels through the chamber, the particle ionizes and displaces electrons towards the positively charged wires. This creates an electrical signal. </a:t>
            </a:r>
            <a:endParaRPr/>
          </a:p>
          <a:p>
            <a:pPr>
              <a:lnSpc>
                <a:spcPct val="100000"/>
              </a:lnSpc>
            </a:pPr>
            <a:endParaRPr/>
          </a:p>
        </p:txBody>
      </p:sp>
      <p:sp>
        <p:nvSpPr>
          <p:cNvPr id="367" name="TextShape 2"/>
          <p:cNvSpPr txBox="1"/>
          <p:nvPr/>
        </p:nvSpPr>
        <p:spPr>
          <a:xfrm>
            <a:off x="0" y="0"/>
            <a:ext cx="360" cy="360"/>
          </a:xfrm>
          <a:prstGeom prst="rect">
            <a:avLst/>
          </a:prstGeom>
        </p:spPr>
        <p:txBody>
          <a:bodyPr bIns="45000" lIns="90000" rIns="90000" tIns="45000"/>
          <a:p>
            <a:fld id="{E151D1F1-41D1-41D1-A141-31618121C171}" type="slidenum">
              <a:rPr lang="en-US">
                <a:solidFill>
                  <a:srgbClr val="000000"/>
                </a:solidFill>
                <a:latin typeface="+mn-lt"/>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Allow us to differentiate between pions and electons.We are able to differentiate between the two based on the fact that a particle moving through the gas filled detector described above at a velocity above the speed of light in the gas emits electromagnetic radiation to reduce its speed in the medium. While electron emits light in the Cerenkov detector, the pion, a heavier particle moving at a speed less than the speed of light in the gas, does not emit Cerenkov radiation. </a:t>
            </a:r>
            <a:endParaRPr/>
          </a:p>
        </p:txBody>
      </p:sp>
      <p:sp>
        <p:nvSpPr>
          <p:cNvPr id="369" name="TextShape 2"/>
          <p:cNvSpPr txBox="1"/>
          <p:nvPr/>
        </p:nvSpPr>
        <p:spPr>
          <a:xfrm>
            <a:off x="0" y="0"/>
            <a:ext cx="360" cy="360"/>
          </a:xfrm>
          <a:prstGeom prst="rect">
            <a:avLst/>
          </a:prstGeom>
        </p:spPr>
        <p:txBody>
          <a:bodyPr bIns="45000" lIns="90000" rIns="90000" tIns="45000"/>
          <a:p>
            <a:fld id="{01316191-91C1-41A1-B151-41319111F191}" type="slidenum">
              <a:rPr lang="en-US">
                <a:solidFill>
                  <a:srgbClr val="000000"/>
                </a:solidFill>
                <a:latin typeface="+mn-lt"/>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Allow us to differentiate between a lighter and a heavier particle with the same momentum using the time from interaction to hitting the scintilator. Scintillators can be made up of a variety of materials both liquid and solid. In the prescense of ultraviolet light, plastic scintillators glow blue. The light can be detected by photo multiplier tubes</a:t>
            </a:r>
            <a:endParaRPr/>
          </a:p>
        </p:txBody>
      </p:sp>
      <p:sp>
        <p:nvSpPr>
          <p:cNvPr id="371" name="TextShape 2"/>
          <p:cNvSpPr txBox="1"/>
          <p:nvPr/>
        </p:nvSpPr>
        <p:spPr>
          <a:xfrm>
            <a:off x="0" y="0"/>
            <a:ext cx="360" cy="360"/>
          </a:xfrm>
          <a:prstGeom prst="rect">
            <a:avLst/>
          </a:prstGeom>
        </p:spPr>
        <p:txBody>
          <a:bodyPr bIns="45000" lIns="90000" rIns="90000" tIns="45000"/>
          <a:p>
            <a:fld id="{0121B111-81A1-4101-A181-E17151619141}" type="slidenum">
              <a:rPr lang="en-US">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37" name="TextShape 2"/>
          <p:cNvSpPr txBox="1"/>
          <p:nvPr/>
        </p:nvSpPr>
        <p:spPr>
          <a:xfrm>
            <a:off x="0" y="0"/>
            <a:ext cx="360" cy="360"/>
          </a:xfrm>
          <a:prstGeom prst="rect">
            <a:avLst/>
          </a:prstGeom>
        </p:spPr>
        <p:txBody>
          <a:bodyPr bIns="45000" lIns="90000" rIns="90000" tIns="45000"/>
          <a:p>
            <a:fld id="{A1C1C1E1-5151-4101-A1E1-913191B181B1}" type="slidenum">
              <a:rPr lang="en-US">
                <a:solidFill>
                  <a:srgbClr val="000000"/>
                </a:solidFill>
                <a:latin typeface="+mn-lt"/>
                <a:ea typeface="+mn-ea"/>
              </a:rPr>
              <a:t>&lt;number&gt;</a:t>
            </a:fld>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Allow us to differentiate between a lighter and a heavier particle with the same momentum using the time from interaction to hitting the scintilator. Scintillators can be made up of a variety of materials both liquid and solid. In the prescense of ultraviolet light, plastic scintillators glow blue. The light can be detected by photo multiplier tubes</a:t>
            </a:r>
            <a:endParaRPr/>
          </a:p>
        </p:txBody>
      </p:sp>
      <p:sp>
        <p:nvSpPr>
          <p:cNvPr id="373" name="TextShape 2"/>
          <p:cNvSpPr txBox="1"/>
          <p:nvPr/>
        </p:nvSpPr>
        <p:spPr>
          <a:xfrm>
            <a:off x="0" y="0"/>
            <a:ext cx="360" cy="360"/>
          </a:xfrm>
          <a:prstGeom prst="rect">
            <a:avLst/>
          </a:prstGeom>
        </p:spPr>
        <p:txBody>
          <a:bodyPr bIns="45000" lIns="90000" rIns="90000" tIns="45000"/>
          <a:p>
            <a:fld id="{D151E1E1-D1B1-4191-A1E1-41D1C1714111}" type="slidenum">
              <a:rPr lang="en-US">
                <a:solidFill>
                  <a:srgbClr val="000000"/>
                </a:solidFill>
                <a:latin typeface="+mn-lt"/>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75" name="TextShape 2"/>
          <p:cNvSpPr txBox="1"/>
          <p:nvPr/>
        </p:nvSpPr>
        <p:spPr>
          <a:xfrm>
            <a:off x="0" y="0"/>
            <a:ext cx="360" cy="360"/>
          </a:xfrm>
          <a:prstGeom prst="rect">
            <a:avLst/>
          </a:prstGeom>
        </p:spPr>
        <p:txBody>
          <a:bodyPr bIns="45000" lIns="90000" rIns="90000" tIns="45000"/>
          <a:p>
            <a:fld id="{31312151-C1C1-4111-9111-A181B151E131}" type="slidenum">
              <a:rPr lang="en-US">
                <a:solidFill>
                  <a:srgbClr val="000000"/>
                </a:solidFill>
                <a:latin typeface="+mn-lt"/>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5 cm target</a:t>
            </a:r>
            <a:endParaRPr/>
          </a:p>
        </p:txBody>
      </p:sp>
      <p:sp>
        <p:nvSpPr>
          <p:cNvPr id="377" name="TextShape 2"/>
          <p:cNvSpPr txBox="1"/>
          <p:nvPr/>
        </p:nvSpPr>
        <p:spPr>
          <a:xfrm>
            <a:off x="0" y="0"/>
            <a:ext cx="360" cy="360"/>
          </a:xfrm>
          <a:prstGeom prst="rect">
            <a:avLst/>
          </a:prstGeom>
        </p:spPr>
        <p:txBody>
          <a:bodyPr bIns="45000" lIns="90000" rIns="90000" tIns="45000"/>
          <a:p>
            <a:fld id="{71115181-4151-41A1-B111-817101D1E101}" type="slidenum">
              <a:rPr lang="en-US">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8"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79" name="TextShape 2"/>
          <p:cNvSpPr txBox="1"/>
          <p:nvPr/>
        </p:nvSpPr>
        <p:spPr>
          <a:xfrm>
            <a:off x="0" y="0"/>
            <a:ext cx="360" cy="360"/>
          </a:xfrm>
          <a:prstGeom prst="rect">
            <a:avLst/>
          </a:prstGeom>
        </p:spPr>
        <p:txBody>
          <a:bodyPr bIns="45000" lIns="90000" rIns="90000" tIns="45000"/>
          <a:p>
            <a:fld id="{E14141D1-6161-41F1-B111-6191D1C11111}" type="slidenum">
              <a:rPr lang="en-US">
                <a:solidFill>
                  <a:srgbClr val="000000"/>
                </a:solidFill>
                <a:latin typeface="+mn-lt"/>
                <a:ea typeface="+mn-ea"/>
              </a:rPr>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As seen in the diagram below, the longitudinal direction points in the direction of the exchanged photon, while the transverse direction is orthogonal to the longitudinal direction. The azimuthal angle Φpq is the angle between the scattering and reaction planes, while the angle θpq is the angle between the longitudinal direction and the direction of the scattered proton. The angle θe is the angle between the incoming electron, e, and the scattered electron e’, and q is the three momentum transfer. </a:t>
            </a:r>
            <a:endParaRPr/>
          </a:p>
          <a:p>
            <a:endParaRPr/>
          </a:p>
          <a:p>
            <a:pPr>
              <a:lnSpc>
                <a:spcPct val="100000"/>
              </a:lnSpc>
            </a:pPr>
            <a:r>
              <a:rPr lang="en-US" sz="1200">
                <a:solidFill>
                  <a:srgbClr val="000000"/>
                </a:solidFill>
                <a:latin typeface="+mn-lt"/>
                <a:ea typeface="+mn-ea"/>
              </a:rPr>
              <a:t>One other important feature of the kinematics of this experiment is the limitation of elastic events in our experimental calculations and simulations. In our investigation, we are interested in quasi-elastic collisions where the conserved kinetic energy is exchanged between the electron and the deuteron nucleus via a virtual photon. </a:t>
            </a:r>
            <a:endParaRPr/>
          </a:p>
          <a:p>
            <a:pPr>
              <a:lnSpc>
                <a:spcPct val="100000"/>
              </a:lnSpc>
            </a:pPr>
            <a:endParaRPr/>
          </a:p>
          <a:p>
            <a:pPr>
              <a:lnSpc>
                <a:spcPct val="100000"/>
              </a:lnSpc>
            </a:pPr>
            <a:r>
              <a:rPr lang="en-US" sz="1200">
                <a:solidFill>
                  <a:srgbClr val="000000"/>
                </a:solidFill>
                <a:latin typeface="+mn-lt"/>
                <a:ea typeface="+mn-ea"/>
              </a:rPr>
              <a:t>± / h --  beam helicity: Spin of the incoming electron beam. Either aligned or anti-aligned with the momentum of the beam. </a:t>
            </a:r>
            <a:endParaRPr/>
          </a:p>
          <a:p>
            <a:pPr>
              <a:lnSpc>
                <a:spcPct val="100000"/>
              </a:lnSpc>
            </a:pPr>
            <a:r>
              <a:rPr i="1" lang="en-US" sz="1200">
                <a:solidFill>
                  <a:srgbClr val="000000"/>
                </a:solidFill>
                <a:latin typeface="+mn-lt"/>
                <a:ea typeface="+mn-ea"/>
              </a:rPr>
              <a:t>Φ</a:t>
            </a:r>
            <a:r>
              <a:rPr lang="en-US" sz="1200">
                <a:solidFill>
                  <a:srgbClr val="000000"/>
                </a:solidFill>
                <a:latin typeface="+mn-lt"/>
                <a:ea typeface="+mn-ea"/>
              </a:rPr>
              <a:t>pq -- shown in Figure 3</a:t>
            </a:r>
            <a:endParaRPr/>
          </a:p>
          <a:p>
            <a:pPr>
              <a:lnSpc>
                <a:spcPct val="100000"/>
              </a:lnSpc>
            </a:pPr>
            <a:r>
              <a:rPr lang="en-US" sz="1200">
                <a:solidFill>
                  <a:srgbClr val="000000"/>
                </a:solidFill>
                <a:latin typeface="+mn-lt"/>
                <a:ea typeface="+mn-ea"/>
              </a:rPr>
              <a:t>Pp -- 3-momentum transfer </a:t>
            </a:r>
            <a:endParaRPr/>
          </a:p>
          <a:p>
            <a:pPr>
              <a:lnSpc>
                <a:spcPct val="100000"/>
              </a:lnSpc>
            </a:pPr>
            <a:r>
              <a:rPr lang="en-US" sz="1200">
                <a:solidFill>
                  <a:srgbClr val="000000"/>
                </a:solidFill>
                <a:latin typeface="+mn-lt"/>
                <a:ea typeface="+mn-ea"/>
              </a:rPr>
              <a:t>q-- ejected proton 3-momentum. </a:t>
            </a:r>
            <a:endParaRPr/>
          </a:p>
          <a:p>
            <a:pPr>
              <a:lnSpc>
                <a:spcPct val="100000"/>
              </a:lnSpc>
            </a:pPr>
            <a:r>
              <a:rPr i="1" lang="en-US" sz="1200">
                <a:solidFill>
                  <a:srgbClr val="000000"/>
                </a:solidFill>
                <a:latin typeface="+mn-lt"/>
                <a:ea typeface="+mn-ea"/>
              </a:rPr>
              <a:t>Pm </a:t>
            </a:r>
            <a:r>
              <a:rPr lang="en-US" sz="1200">
                <a:solidFill>
                  <a:srgbClr val="000000"/>
                </a:solidFill>
                <a:latin typeface="+mn-lt"/>
                <a:ea typeface="+mn-ea"/>
              </a:rPr>
              <a:t>-- missing momentum defined as Pm = q - Pp               </a:t>
            </a:r>
            <a:r>
              <a:rPr lang="en-US" sz="1200">
                <a:solidFill>
                  <a:srgbClr val="000000"/>
                </a:solidFill>
                <a:latin typeface="+mn-lt"/>
                <a:ea typeface="+mn-ea"/>
              </a:rPr>
              <a:t>	</a:t>
            </a:r>
            <a:endParaRPr/>
          </a:p>
          <a:p>
            <a:pPr>
              <a:lnSpc>
                <a:spcPct val="100000"/>
              </a:lnSpc>
            </a:pPr>
            <a:r>
              <a:rPr i="1" lang="en-US" sz="1200">
                <a:solidFill>
                  <a:srgbClr val="000000"/>
                </a:solidFill>
                <a:latin typeface="+mn-lt"/>
                <a:ea typeface="+mn-ea"/>
              </a:rPr>
              <a:t>σi</a:t>
            </a:r>
            <a:r>
              <a:rPr lang="en-US" sz="1200">
                <a:solidFill>
                  <a:srgbClr val="000000"/>
                </a:solidFill>
                <a:latin typeface="+mn-lt"/>
                <a:ea typeface="+mn-ea"/>
              </a:rPr>
              <a:t>’s -- partial cross sections for each component. </a:t>
            </a:r>
            <a:endParaRPr/>
          </a:p>
          <a:p>
            <a:pPr>
              <a:lnSpc>
                <a:spcPct val="100000"/>
              </a:lnSpc>
            </a:pPr>
            <a:endParaRPr/>
          </a:p>
          <a:p>
            <a:pPr>
              <a:lnSpc>
                <a:spcPct val="100000"/>
              </a:lnSpc>
            </a:pPr>
            <a:endParaRPr/>
          </a:p>
        </p:txBody>
      </p:sp>
      <p:sp>
        <p:nvSpPr>
          <p:cNvPr id="381" name="TextShape 2"/>
          <p:cNvSpPr txBox="1"/>
          <p:nvPr/>
        </p:nvSpPr>
        <p:spPr>
          <a:xfrm>
            <a:off x="0" y="0"/>
            <a:ext cx="360" cy="360"/>
          </a:xfrm>
          <a:prstGeom prst="rect">
            <a:avLst/>
          </a:prstGeom>
        </p:spPr>
        <p:txBody>
          <a:bodyPr bIns="45000" lIns="90000" rIns="90000" tIns="45000"/>
          <a:p>
            <a:fld id="{816171C1-F121-4181-B181-018101A18191}" type="slidenum">
              <a:rPr lang="en-US">
                <a:solidFill>
                  <a:srgbClr val="000000"/>
                </a:solidFill>
                <a:latin typeface="+mn-lt"/>
                <a:ea typeface="+mn-ea"/>
              </a:rPr>
              <a:t>&lt;number&gt;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2"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The fivefold differential cross section for the quasielastic 2H(e,e’p)n reaction. Right handside, effective cross section area in longitudinal transverse and their cross terms. On the left hand side of the equations denotes the cross section, dw is the infitesimal elemnt of the enrgy transfer, solid angle, and proton solid angle</a:t>
            </a:r>
            <a:endParaRPr/>
          </a:p>
          <a:p>
            <a:endParaRPr/>
          </a:p>
          <a:p>
            <a:r>
              <a:rPr lang="en-US" sz="1200">
                <a:solidFill>
                  <a:srgbClr val="000000"/>
                </a:solidFill>
                <a:latin typeface="+mn-lt"/>
                <a:ea typeface="+mn-ea"/>
              </a:rPr>
              <a:t>± / h --  beam helicity: Spin of the incoming electron beam. Either aligned or anti-aligned with the momentum of the beam. </a:t>
            </a:r>
            <a:endParaRPr/>
          </a:p>
          <a:p>
            <a:r>
              <a:rPr i="1" lang="en-US" sz="1200">
                <a:solidFill>
                  <a:srgbClr val="000000"/>
                </a:solidFill>
                <a:latin typeface="+mn-lt"/>
                <a:ea typeface="+mn-ea"/>
              </a:rPr>
              <a:t>Φ</a:t>
            </a:r>
            <a:r>
              <a:rPr lang="en-US" sz="1200">
                <a:solidFill>
                  <a:srgbClr val="000000"/>
                </a:solidFill>
                <a:latin typeface="+mn-lt"/>
                <a:ea typeface="+mn-ea"/>
              </a:rPr>
              <a:t>pq -- shown in Figure 3</a:t>
            </a:r>
            <a:endParaRPr/>
          </a:p>
          <a:p>
            <a:r>
              <a:rPr lang="en-US" sz="1200">
                <a:solidFill>
                  <a:srgbClr val="000000"/>
                </a:solidFill>
                <a:latin typeface="+mn-lt"/>
                <a:ea typeface="+mn-ea"/>
              </a:rPr>
              <a:t>Pp -- 3-momentum transfer </a:t>
            </a:r>
            <a:endParaRPr/>
          </a:p>
          <a:p>
            <a:r>
              <a:rPr lang="en-US" sz="1200">
                <a:solidFill>
                  <a:srgbClr val="000000"/>
                </a:solidFill>
                <a:latin typeface="+mn-lt"/>
                <a:ea typeface="+mn-ea"/>
              </a:rPr>
              <a:t>q-- ejected proton 3-momentum. </a:t>
            </a:r>
            <a:endParaRPr/>
          </a:p>
          <a:p>
            <a:r>
              <a:rPr i="1" lang="en-US" sz="1200">
                <a:solidFill>
                  <a:srgbClr val="000000"/>
                </a:solidFill>
                <a:latin typeface="+mn-lt"/>
                <a:ea typeface="+mn-ea"/>
              </a:rPr>
              <a:t>Pm </a:t>
            </a:r>
            <a:r>
              <a:rPr lang="en-US" sz="1200">
                <a:solidFill>
                  <a:srgbClr val="000000"/>
                </a:solidFill>
                <a:latin typeface="+mn-lt"/>
                <a:ea typeface="+mn-ea"/>
              </a:rPr>
              <a:t>-- missing momentum defined as Pm = q - Pp               </a:t>
            </a:r>
            <a:r>
              <a:rPr lang="en-US" sz="1200">
                <a:solidFill>
                  <a:srgbClr val="000000"/>
                </a:solidFill>
                <a:latin typeface="+mn-lt"/>
                <a:ea typeface="+mn-ea"/>
              </a:rPr>
              <a:t>	</a:t>
            </a:r>
            <a:endParaRPr/>
          </a:p>
          <a:p>
            <a:r>
              <a:rPr i="1" lang="en-US" sz="1200">
                <a:solidFill>
                  <a:srgbClr val="000000"/>
                </a:solidFill>
                <a:latin typeface="+mn-lt"/>
                <a:ea typeface="+mn-ea"/>
              </a:rPr>
              <a:t>σi</a:t>
            </a:r>
            <a:r>
              <a:rPr lang="en-US" sz="1200">
                <a:solidFill>
                  <a:srgbClr val="000000"/>
                </a:solidFill>
                <a:latin typeface="+mn-lt"/>
                <a:ea typeface="+mn-ea"/>
              </a:rPr>
              <a:t>’s -- partial cross sections for each component. </a:t>
            </a:r>
            <a:endParaRPr/>
          </a:p>
          <a:p>
            <a:endParaRPr/>
          </a:p>
          <a:p>
            <a:endParaRPr/>
          </a:p>
          <a:p>
            <a:r>
              <a:rPr lang="en-US">
                <a:solidFill>
                  <a:srgbClr val="000000"/>
                </a:solidFill>
                <a:latin typeface="+mn-lt"/>
                <a:ea typeface="+mn-ea"/>
              </a:rPr>
              <a:t>What is a Cross Section: It’s proportional to the probability of particle interaction. It removes all idiosyncrasies of the detector, beam and target. </a:t>
            </a:r>
            <a:endParaRPr/>
          </a:p>
          <a:p>
            <a:endParaRPr/>
          </a:p>
          <a:p>
            <a:pPr>
              <a:lnSpc>
                <a:spcPct val="100000"/>
              </a:lnSpc>
            </a:pPr>
            <a:r>
              <a:rPr lang="en-US" sz="1200">
                <a:solidFill>
                  <a:srgbClr val="000000"/>
                </a:solidFill>
                <a:latin typeface="+mn-lt"/>
                <a:ea typeface="+mn-ea"/>
              </a:rPr>
              <a:t>Last term is what we are looking for. It has rarely been measured. Unknown component of the deuteron wave function. For conventional detectors, scattering plane is at the same angle of the reaction plane. Fifth term is non zero only when angle between the planes is nonzero. Detector must allow for out of plane measurements. The asymmetry allows for some intuition on the fifth structure function.</a:t>
            </a:r>
            <a:endParaRPr/>
          </a:p>
          <a:p>
            <a:pPr>
              <a:lnSpc>
                <a:spcPct val="100000"/>
              </a:lnSpc>
            </a:pPr>
            <a:endParaRPr/>
          </a:p>
        </p:txBody>
      </p:sp>
      <p:sp>
        <p:nvSpPr>
          <p:cNvPr id="383" name="TextShape 2"/>
          <p:cNvSpPr txBox="1"/>
          <p:nvPr/>
        </p:nvSpPr>
        <p:spPr>
          <a:xfrm>
            <a:off x="0" y="0"/>
            <a:ext cx="360" cy="360"/>
          </a:xfrm>
          <a:prstGeom prst="rect">
            <a:avLst/>
          </a:prstGeom>
        </p:spPr>
        <p:txBody>
          <a:bodyPr bIns="45000" lIns="90000" rIns="90000" tIns="45000"/>
          <a:p>
            <a:fld id="{C1E181E1-71A1-4151-B111-410121210181}" type="slidenum">
              <a:rPr lang="en-US">
                <a:solidFill>
                  <a:srgbClr val="000000"/>
                </a:solidFill>
                <a:latin typeface="+mn-lt"/>
                <a:ea typeface="+mn-ea"/>
              </a:rPr>
              <a:t>&lt;number&gt;</a:t>
            </a:fld>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The fivefold differential cross section for the quasielastic 2H(e,e’p)n reaction. Right handside, effective cross section area in longitudinal transverse and their cross terms. On the left hand side of the equations denotes the cross section, dw is the infitesimal elemnt of the enrgy transfer, solid angle, and proton solid angle</a:t>
            </a:r>
            <a:endParaRPr/>
          </a:p>
          <a:p>
            <a:endParaRPr/>
          </a:p>
          <a:p>
            <a:r>
              <a:rPr lang="en-US" sz="1200">
                <a:solidFill>
                  <a:srgbClr val="000000"/>
                </a:solidFill>
                <a:latin typeface="+mn-lt"/>
                <a:ea typeface="+mn-ea"/>
              </a:rPr>
              <a:t>± / h --  beam helicity: Spin of the incoming electron beam. Either aligned or anti-aligned with the momentum of the beam. </a:t>
            </a:r>
            <a:endParaRPr/>
          </a:p>
          <a:p>
            <a:r>
              <a:rPr i="1" lang="en-US" sz="1200">
                <a:solidFill>
                  <a:srgbClr val="000000"/>
                </a:solidFill>
                <a:latin typeface="+mn-lt"/>
                <a:ea typeface="+mn-ea"/>
              </a:rPr>
              <a:t>Φ</a:t>
            </a:r>
            <a:r>
              <a:rPr lang="en-US" sz="1200">
                <a:solidFill>
                  <a:srgbClr val="000000"/>
                </a:solidFill>
                <a:latin typeface="+mn-lt"/>
                <a:ea typeface="+mn-ea"/>
              </a:rPr>
              <a:t>pq -- shown in Figure 3</a:t>
            </a:r>
            <a:endParaRPr/>
          </a:p>
          <a:p>
            <a:r>
              <a:rPr lang="en-US" sz="1200">
                <a:solidFill>
                  <a:srgbClr val="000000"/>
                </a:solidFill>
                <a:latin typeface="+mn-lt"/>
                <a:ea typeface="+mn-ea"/>
              </a:rPr>
              <a:t>Pp -- 3-momentum transfer </a:t>
            </a:r>
            <a:endParaRPr/>
          </a:p>
          <a:p>
            <a:r>
              <a:rPr lang="en-US" sz="1200">
                <a:solidFill>
                  <a:srgbClr val="000000"/>
                </a:solidFill>
                <a:latin typeface="+mn-lt"/>
                <a:ea typeface="+mn-ea"/>
              </a:rPr>
              <a:t>q-- ejected proton 3-momentum. </a:t>
            </a:r>
            <a:endParaRPr/>
          </a:p>
          <a:p>
            <a:r>
              <a:rPr i="1" lang="en-US" sz="1200">
                <a:solidFill>
                  <a:srgbClr val="000000"/>
                </a:solidFill>
                <a:latin typeface="+mn-lt"/>
                <a:ea typeface="+mn-ea"/>
              </a:rPr>
              <a:t>Pm </a:t>
            </a:r>
            <a:r>
              <a:rPr lang="en-US" sz="1200">
                <a:solidFill>
                  <a:srgbClr val="000000"/>
                </a:solidFill>
                <a:latin typeface="+mn-lt"/>
                <a:ea typeface="+mn-ea"/>
              </a:rPr>
              <a:t>-- missing momentum defined as Pm = q - Pp               </a:t>
            </a:r>
            <a:r>
              <a:rPr lang="en-US" sz="1200">
                <a:solidFill>
                  <a:srgbClr val="000000"/>
                </a:solidFill>
                <a:latin typeface="+mn-lt"/>
                <a:ea typeface="+mn-ea"/>
              </a:rPr>
              <a:t>	</a:t>
            </a:r>
            <a:endParaRPr/>
          </a:p>
          <a:p>
            <a:r>
              <a:rPr i="1" lang="en-US" sz="1200">
                <a:solidFill>
                  <a:srgbClr val="000000"/>
                </a:solidFill>
                <a:latin typeface="+mn-lt"/>
                <a:ea typeface="+mn-ea"/>
              </a:rPr>
              <a:t>σi</a:t>
            </a:r>
            <a:r>
              <a:rPr lang="en-US" sz="1200">
                <a:solidFill>
                  <a:srgbClr val="000000"/>
                </a:solidFill>
                <a:latin typeface="+mn-lt"/>
                <a:ea typeface="+mn-ea"/>
              </a:rPr>
              <a:t>’s -- partial cross sections for each component. </a:t>
            </a:r>
            <a:endParaRPr/>
          </a:p>
          <a:p>
            <a:endParaRPr/>
          </a:p>
          <a:p>
            <a:endParaRPr/>
          </a:p>
          <a:p>
            <a:r>
              <a:rPr lang="en-US">
                <a:solidFill>
                  <a:srgbClr val="000000"/>
                </a:solidFill>
                <a:latin typeface="+mn-lt"/>
                <a:ea typeface="+mn-ea"/>
              </a:rPr>
              <a:t>What is a Cross Section: It’s proportional to the probability of particle interaction. It removes all idiosyncrasies of the detector, beam and target. </a:t>
            </a:r>
            <a:endParaRPr/>
          </a:p>
          <a:p>
            <a:endParaRPr/>
          </a:p>
          <a:p>
            <a:pPr>
              <a:lnSpc>
                <a:spcPct val="100000"/>
              </a:lnSpc>
            </a:pPr>
            <a:r>
              <a:rPr lang="en-US" sz="1200">
                <a:solidFill>
                  <a:srgbClr val="000000"/>
                </a:solidFill>
                <a:latin typeface="+mn-lt"/>
                <a:ea typeface="+mn-ea"/>
              </a:rPr>
              <a:t>Last term is what we are looking for. It has rarely been measured. Unknown component of the deuteron wave function. For conventional detectors, scattering plane is at the same angle of the reaction plane. Fifth term is non zero only when angle between the planes is nonzero. Detector must allow for out of plane measurements. The asymmetry allows for some intuition on the fifth structure function.</a:t>
            </a:r>
            <a:endParaRPr/>
          </a:p>
          <a:p>
            <a:pPr>
              <a:lnSpc>
                <a:spcPct val="100000"/>
              </a:lnSpc>
            </a:pPr>
            <a:endParaRPr/>
          </a:p>
        </p:txBody>
      </p:sp>
      <p:sp>
        <p:nvSpPr>
          <p:cNvPr id="385" name="TextShape 2"/>
          <p:cNvSpPr txBox="1"/>
          <p:nvPr/>
        </p:nvSpPr>
        <p:spPr>
          <a:xfrm>
            <a:off x="0" y="0"/>
            <a:ext cx="360" cy="360"/>
          </a:xfrm>
          <a:prstGeom prst="rect">
            <a:avLst/>
          </a:prstGeom>
        </p:spPr>
        <p:txBody>
          <a:bodyPr bIns="45000" lIns="90000" rIns="90000" tIns="45000"/>
          <a:p>
            <a:fld id="{91E17141-A191-41E1-B161-31215111A141}" type="slidenum">
              <a:rPr lang="en-US">
                <a:solidFill>
                  <a:srgbClr val="000000"/>
                </a:solidFill>
                <a:latin typeface="+mn-lt"/>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The fivefold differential cross section for the quasielastic 2H(e,e’p)n reaction. Right handside, effective cross section area in longitudinal transverse and their cross terms. On the left hand side of the equations denotes the cross section, dw is the infitesimal elemnt of the enrgy transfer, solid angle, and proton solid angle</a:t>
            </a:r>
            <a:endParaRPr/>
          </a:p>
          <a:p>
            <a:endParaRPr/>
          </a:p>
          <a:p>
            <a:r>
              <a:rPr lang="en-US" sz="1200">
                <a:solidFill>
                  <a:srgbClr val="000000"/>
                </a:solidFill>
                <a:latin typeface="+mn-lt"/>
                <a:ea typeface="+mn-ea"/>
              </a:rPr>
              <a:t>± / h --  beam helicity: Spin of the incoming electron beam. Either aligned or anti-aligned with the momentum of the beam. </a:t>
            </a:r>
            <a:endParaRPr/>
          </a:p>
          <a:p>
            <a:r>
              <a:rPr i="1" lang="en-US" sz="1200">
                <a:solidFill>
                  <a:srgbClr val="000000"/>
                </a:solidFill>
                <a:latin typeface="+mn-lt"/>
                <a:ea typeface="+mn-ea"/>
              </a:rPr>
              <a:t>Φ</a:t>
            </a:r>
            <a:r>
              <a:rPr lang="en-US" sz="1200">
                <a:solidFill>
                  <a:srgbClr val="000000"/>
                </a:solidFill>
                <a:latin typeface="+mn-lt"/>
                <a:ea typeface="+mn-ea"/>
              </a:rPr>
              <a:t>pq -- shown in Figure 3</a:t>
            </a:r>
            <a:endParaRPr/>
          </a:p>
          <a:p>
            <a:r>
              <a:rPr lang="en-US" sz="1200">
                <a:solidFill>
                  <a:srgbClr val="000000"/>
                </a:solidFill>
                <a:latin typeface="+mn-lt"/>
                <a:ea typeface="+mn-ea"/>
              </a:rPr>
              <a:t>Pp -- 3-momentum transfer </a:t>
            </a:r>
            <a:endParaRPr/>
          </a:p>
          <a:p>
            <a:r>
              <a:rPr lang="en-US" sz="1200">
                <a:solidFill>
                  <a:srgbClr val="000000"/>
                </a:solidFill>
                <a:latin typeface="+mn-lt"/>
                <a:ea typeface="+mn-ea"/>
              </a:rPr>
              <a:t>q-- ejected proton 3-momentum. </a:t>
            </a:r>
            <a:endParaRPr/>
          </a:p>
          <a:p>
            <a:r>
              <a:rPr i="1" lang="en-US" sz="1200">
                <a:solidFill>
                  <a:srgbClr val="000000"/>
                </a:solidFill>
                <a:latin typeface="+mn-lt"/>
                <a:ea typeface="+mn-ea"/>
              </a:rPr>
              <a:t>Pm </a:t>
            </a:r>
            <a:r>
              <a:rPr lang="en-US" sz="1200">
                <a:solidFill>
                  <a:srgbClr val="000000"/>
                </a:solidFill>
                <a:latin typeface="+mn-lt"/>
                <a:ea typeface="+mn-ea"/>
              </a:rPr>
              <a:t>-- missing momentum defined as Pm = q - Pp               </a:t>
            </a:r>
            <a:r>
              <a:rPr lang="en-US" sz="1200">
                <a:solidFill>
                  <a:srgbClr val="000000"/>
                </a:solidFill>
                <a:latin typeface="+mn-lt"/>
                <a:ea typeface="+mn-ea"/>
              </a:rPr>
              <a:t>	</a:t>
            </a:r>
            <a:endParaRPr/>
          </a:p>
          <a:p>
            <a:r>
              <a:rPr i="1" lang="en-US" sz="1200">
                <a:solidFill>
                  <a:srgbClr val="000000"/>
                </a:solidFill>
                <a:latin typeface="+mn-lt"/>
                <a:ea typeface="+mn-ea"/>
              </a:rPr>
              <a:t>σi</a:t>
            </a:r>
            <a:r>
              <a:rPr lang="en-US" sz="1200">
                <a:solidFill>
                  <a:srgbClr val="000000"/>
                </a:solidFill>
                <a:latin typeface="+mn-lt"/>
                <a:ea typeface="+mn-ea"/>
              </a:rPr>
              <a:t>’s -- partial cross sections for each component. </a:t>
            </a:r>
            <a:endParaRPr/>
          </a:p>
          <a:p>
            <a:endParaRPr/>
          </a:p>
          <a:p>
            <a:endParaRPr/>
          </a:p>
          <a:p>
            <a:r>
              <a:rPr lang="en-US">
                <a:solidFill>
                  <a:srgbClr val="000000"/>
                </a:solidFill>
                <a:latin typeface="+mn-lt"/>
                <a:ea typeface="+mn-ea"/>
              </a:rPr>
              <a:t>What is a Cross Section: It’s proportional to the probability of particle interaction. It removes all idiosyncrasies of the detector, beam and target. </a:t>
            </a:r>
            <a:endParaRPr/>
          </a:p>
          <a:p>
            <a:endParaRPr/>
          </a:p>
          <a:p>
            <a:pPr>
              <a:lnSpc>
                <a:spcPct val="100000"/>
              </a:lnSpc>
            </a:pPr>
            <a:r>
              <a:rPr lang="en-US" sz="1200">
                <a:solidFill>
                  <a:srgbClr val="000000"/>
                </a:solidFill>
                <a:latin typeface="+mn-lt"/>
                <a:ea typeface="+mn-ea"/>
              </a:rPr>
              <a:t>Last term is what we are looking for. It has rarely been measured. Unknown component of the deuteron wave function. For conventional detectors, scattering plane is at the same angle of the reaction plane. Fifth term is non zero only when angle between the planes is nonzero. Detector must allow for out of plane measurements. The asymmetry allows for some intuition on the fifth structure function.</a:t>
            </a:r>
            <a:endParaRPr/>
          </a:p>
          <a:p>
            <a:pPr>
              <a:lnSpc>
                <a:spcPct val="100000"/>
              </a:lnSpc>
            </a:pPr>
            <a:endParaRPr/>
          </a:p>
        </p:txBody>
      </p:sp>
      <p:sp>
        <p:nvSpPr>
          <p:cNvPr id="387" name="TextShape 2"/>
          <p:cNvSpPr txBox="1"/>
          <p:nvPr/>
        </p:nvSpPr>
        <p:spPr>
          <a:xfrm>
            <a:off x="0" y="0"/>
            <a:ext cx="360" cy="360"/>
          </a:xfrm>
          <a:prstGeom prst="rect">
            <a:avLst/>
          </a:prstGeom>
        </p:spPr>
        <p:txBody>
          <a:bodyPr bIns="45000" lIns="90000" rIns="90000" tIns="45000"/>
          <a:p>
            <a:fld id="{01714181-8171-4181-91B1-B131F131D1E1}" type="slidenum">
              <a:rPr lang="en-US">
                <a:solidFill>
                  <a:srgbClr val="000000"/>
                </a:solidFill>
                <a:latin typeface="+mn-lt"/>
                <a:ea typeface="+mn-ea"/>
              </a:rPr>
              <a:t>&lt;number&gt;</a:t>
            </a:fld>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89" name="TextShape 2"/>
          <p:cNvSpPr txBox="1"/>
          <p:nvPr/>
        </p:nvSpPr>
        <p:spPr>
          <a:xfrm>
            <a:off x="0" y="0"/>
            <a:ext cx="360" cy="360"/>
          </a:xfrm>
          <a:prstGeom prst="rect">
            <a:avLst/>
          </a:prstGeom>
        </p:spPr>
        <p:txBody>
          <a:bodyPr bIns="45000" lIns="90000" rIns="90000" tIns="45000"/>
          <a:p>
            <a:fld id="{11912191-F181-4100-8121-91F1C1C1F181}" type="slidenum">
              <a:rPr lang="en-US">
                <a:solidFill>
                  <a:srgbClr val="000000"/>
                </a:solidFill>
                <a:latin typeface="+mn-lt"/>
                <a:ea typeface="+mn-ea"/>
              </a:rPr>
              <a:t>&lt;number&gt;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0"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91" name="TextShape 2"/>
          <p:cNvSpPr txBox="1"/>
          <p:nvPr/>
        </p:nvSpPr>
        <p:spPr>
          <a:xfrm>
            <a:off x="0" y="0"/>
            <a:ext cx="360" cy="360"/>
          </a:xfrm>
          <a:prstGeom prst="rect">
            <a:avLst/>
          </a:prstGeom>
        </p:spPr>
        <p:txBody>
          <a:bodyPr bIns="45000" lIns="90000" rIns="90000" tIns="45000"/>
          <a:p>
            <a:fld id="{C1A181A1-71D1-41A1-9131-5131A1D1C111}" type="slidenum">
              <a:rPr lang="en-US">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39" name="TextShape 2"/>
          <p:cNvSpPr txBox="1"/>
          <p:nvPr/>
        </p:nvSpPr>
        <p:spPr>
          <a:xfrm>
            <a:off x="0" y="0"/>
            <a:ext cx="360" cy="360"/>
          </a:xfrm>
          <a:prstGeom prst="rect">
            <a:avLst/>
          </a:prstGeom>
        </p:spPr>
        <p:txBody>
          <a:bodyPr bIns="45000" lIns="90000" rIns="90000" tIns="45000"/>
          <a:p>
            <a:fld id="{C1717131-91A1-4181-9141-5121A1214121}" type="slidenum">
              <a:rPr lang="en-US">
                <a:solidFill>
                  <a:srgbClr val="000000"/>
                </a:solidFill>
                <a:latin typeface="+mn-lt"/>
                <a:ea typeface="+mn-ea"/>
              </a:rPr>
              <a:t>&lt;number&gt;</a:t>
            </a:fld>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93" name="TextShape 2"/>
          <p:cNvSpPr txBox="1"/>
          <p:nvPr/>
        </p:nvSpPr>
        <p:spPr>
          <a:xfrm>
            <a:off x="0" y="0"/>
            <a:ext cx="360" cy="360"/>
          </a:xfrm>
          <a:prstGeom prst="rect">
            <a:avLst/>
          </a:prstGeom>
        </p:spPr>
        <p:txBody>
          <a:bodyPr bIns="45000" lIns="90000" rIns="90000" tIns="45000"/>
          <a:p>
            <a:fld id="{B1F1C121-21B1-41F1-81F1-1111D181F1D1}" type="slidenum">
              <a:rPr lang="en-US">
                <a:solidFill>
                  <a:srgbClr val="000000"/>
                </a:solidFill>
                <a:latin typeface="+mn-lt"/>
                <a:ea typeface="+mn-ea"/>
              </a:rPr>
              <a:t>&lt;number&gt;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We generated ROOT 2D histograms for both beam helicities as a function of the missing momentum </a:t>
            </a:r>
            <a:r>
              <a:rPr i="1" lang="en-US" sz="1200">
                <a:solidFill>
                  <a:srgbClr val="000000"/>
                </a:solidFill>
                <a:latin typeface="+mn-lt"/>
                <a:ea typeface="+mn-ea"/>
              </a:rPr>
              <a:t>p</a:t>
            </a:r>
            <a:r>
              <a:rPr lang="en-US" sz="1200">
                <a:solidFill>
                  <a:srgbClr val="000000"/>
                </a:solidFill>
                <a:latin typeface="+mn-lt"/>
                <a:ea typeface="+mn-ea"/>
              </a:rPr>
              <a:t>m and the out-of-plane angle </a:t>
            </a:r>
            <a:r>
              <a:rPr i="1" lang="en-US" sz="1200">
                <a:solidFill>
                  <a:srgbClr val="000000"/>
                </a:solidFill>
                <a:latin typeface="+mn-lt"/>
                <a:ea typeface="+mn-ea"/>
              </a:rPr>
              <a:t>Φ</a:t>
            </a:r>
            <a:r>
              <a:rPr lang="en-US" sz="1200">
                <a:solidFill>
                  <a:srgbClr val="000000"/>
                </a:solidFill>
                <a:latin typeface="+mn-lt"/>
                <a:ea typeface="+mn-ea"/>
              </a:rPr>
              <a:t>pq. </a:t>
            </a:r>
            <a:endParaRPr/>
          </a:p>
          <a:p>
            <a:endParaRPr/>
          </a:p>
          <a:p>
            <a:r>
              <a:rPr lang="en-US" sz="1200">
                <a:solidFill>
                  <a:srgbClr val="000000"/>
                </a:solidFill>
                <a:latin typeface="+mn-lt"/>
                <a:ea typeface="+mn-ea"/>
              </a:rPr>
              <a:t>We calculated </a:t>
            </a:r>
            <a:r>
              <a:rPr b="1" lang="en-US" sz="1200">
                <a:solidFill>
                  <a:srgbClr val="000000"/>
                </a:solidFill>
                <a:latin typeface="+mn-lt"/>
                <a:ea typeface="+mn-ea"/>
              </a:rPr>
              <a:t>the ratio of the difference of the opposite beam helicity histograms divided by their sum </a:t>
            </a:r>
            <a:r>
              <a:rPr lang="en-US" sz="1200">
                <a:solidFill>
                  <a:srgbClr val="000000"/>
                </a:solidFill>
                <a:latin typeface="+mn-lt"/>
                <a:ea typeface="+mn-ea"/>
              </a:rPr>
              <a:t>to create a new set of 2D histograms in </a:t>
            </a:r>
            <a:r>
              <a:rPr i="1" lang="en-US" sz="1200">
                <a:solidFill>
                  <a:srgbClr val="000000"/>
                </a:solidFill>
                <a:latin typeface="+mn-lt"/>
                <a:ea typeface="+mn-ea"/>
              </a:rPr>
              <a:t>p</a:t>
            </a:r>
            <a:r>
              <a:rPr lang="en-US" sz="1200">
                <a:solidFill>
                  <a:srgbClr val="000000"/>
                </a:solidFill>
                <a:latin typeface="+mn-lt"/>
                <a:ea typeface="+mn-ea"/>
              </a:rPr>
              <a:t>m and </a:t>
            </a:r>
            <a:r>
              <a:rPr i="1" lang="en-US" sz="1200">
                <a:solidFill>
                  <a:srgbClr val="000000"/>
                </a:solidFill>
                <a:latin typeface="+mn-lt"/>
                <a:ea typeface="+mn-ea"/>
              </a:rPr>
              <a:t>Φ</a:t>
            </a:r>
            <a:r>
              <a:rPr lang="en-US" sz="1200">
                <a:solidFill>
                  <a:srgbClr val="000000"/>
                </a:solidFill>
                <a:latin typeface="+mn-lt"/>
                <a:ea typeface="+mn-ea"/>
              </a:rPr>
              <a:t>pq bins. </a:t>
            </a:r>
            <a:endParaRPr/>
          </a:p>
          <a:p>
            <a:endParaRPr/>
          </a:p>
          <a:p>
            <a:r>
              <a:rPr lang="en-US" sz="1200">
                <a:solidFill>
                  <a:srgbClr val="000000"/>
                </a:solidFill>
                <a:latin typeface="+mn-lt"/>
                <a:ea typeface="+mn-ea"/>
              </a:rPr>
              <a:t>Data for a given</a:t>
            </a:r>
            <a:r>
              <a:rPr i="1" lang="en-US" sz="1200">
                <a:solidFill>
                  <a:srgbClr val="000000"/>
                </a:solidFill>
                <a:latin typeface="+mn-lt"/>
                <a:ea typeface="+mn-ea"/>
              </a:rPr>
              <a:t> pm </a:t>
            </a:r>
            <a:r>
              <a:rPr lang="en-US" sz="1200">
                <a:solidFill>
                  <a:srgbClr val="000000"/>
                </a:solidFill>
                <a:latin typeface="+mn-lt"/>
                <a:ea typeface="+mn-ea"/>
              </a:rPr>
              <a:t>bin were projected out and the </a:t>
            </a:r>
            <a:r>
              <a:rPr i="1" lang="en-US" sz="1200">
                <a:solidFill>
                  <a:srgbClr val="000000"/>
                </a:solidFill>
                <a:latin typeface="+mn-lt"/>
                <a:ea typeface="+mn-ea"/>
              </a:rPr>
              <a:t>Φ</a:t>
            </a:r>
            <a:r>
              <a:rPr lang="en-US" sz="1200">
                <a:solidFill>
                  <a:srgbClr val="000000"/>
                </a:solidFill>
                <a:latin typeface="+mn-lt"/>
                <a:ea typeface="+mn-ea"/>
              </a:rPr>
              <a:t>pq dependence was fitted to a sinusoidal curve over the range </a:t>
            </a:r>
            <a:r>
              <a:rPr i="1" lang="en-US" sz="1200">
                <a:solidFill>
                  <a:srgbClr val="000000"/>
                </a:solidFill>
                <a:latin typeface="+mn-lt"/>
                <a:ea typeface="+mn-ea"/>
              </a:rPr>
              <a:t>pm</a:t>
            </a:r>
            <a:r>
              <a:rPr lang="en-US" sz="1200">
                <a:solidFill>
                  <a:srgbClr val="000000"/>
                </a:solidFill>
                <a:latin typeface="+mn-lt"/>
                <a:ea typeface="+mn-ea"/>
              </a:rPr>
              <a:t>=0-0.7 GeV/c in nine bins. </a:t>
            </a:r>
            <a:endParaRPr/>
          </a:p>
          <a:p>
            <a:endParaRPr/>
          </a:p>
          <a:p>
            <a:r>
              <a:rPr lang="en-US" sz="1200">
                <a:solidFill>
                  <a:srgbClr val="000000"/>
                </a:solidFill>
                <a:latin typeface="+mn-lt"/>
                <a:ea typeface="+mn-ea"/>
              </a:rPr>
              <a:t>We completed these steps for both the normal and reversed magnetic polarities of the CLAS toroidal magnetic field. </a:t>
            </a:r>
            <a:endParaRPr/>
          </a:p>
        </p:txBody>
      </p:sp>
      <p:sp>
        <p:nvSpPr>
          <p:cNvPr id="395" name="TextShape 2"/>
          <p:cNvSpPr txBox="1"/>
          <p:nvPr/>
        </p:nvSpPr>
        <p:spPr>
          <a:xfrm>
            <a:off x="0" y="0"/>
            <a:ext cx="360" cy="360"/>
          </a:xfrm>
          <a:prstGeom prst="rect">
            <a:avLst/>
          </a:prstGeom>
        </p:spPr>
        <p:txBody>
          <a:bodyPr bIns="45000" lIns="90000" rIns="90000" tIns="45000"/>
          <a:p>
            <a:fld id="{21717101-11B1-4161-A1F1-91719181D151}" type="slidenum">
              <a:rPr lang="en-US">
                <a:solidFill>
                  <a:srgbClr val="000000"/>
                </a:solidFill>
                <a:latin typeface="+mn-lt"/>
                <a:ea typeface="+mn-ea"/>
              </a:rPr>
              <a:t>&lt;number&gt;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6"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Both methods of extracting A’LT are consistent. The average difference between the two methods was 0.0004±0.0012 for the normal torus polarity and 0.0001±0.0010 for the reversed torus polarity. </a:t>
            </a:r>
            <a:endParaRPr/>
          </a:p>
        </p:txBody>
      </p:sp>
      <p:sp>
        <p:nvSpPr>
          <p:cNvPr id="397" name="TextShape 2"/>
          <p:cNvSpPr txBox="1"/>
          <p:nvPr/>
        </p:nvSpPr>
        <p:spPr>
          <a:xfrm>
            <a:off x="0" y="0"/>
            <a:ext cx="360" cy="360"/>
          </a:xfrm>
          <a:prstGeom prst="rect">
            <a:avLst/>
          </a:prstGeom>
        </p:spPr>
        <p:txBody>
          <a:bodyPr bIns="45000" lIns="90000" rIns="90000" tIns="45000"/>
          <a:p>
            <a:fld id="{110171A1-61A1-4171-9181-513171418141}" type="slidenum">
              <a:rPr lang="en-US">
                <a:solidFill>
                  <a:srgbClr val="000000"/>
                </a:solidFill>
                <a:latin typeface="+mn-lt"/>
                <a:ea typeface="+mn-ea"/>
              </a:rPr>
              <a:t>&lt;number&gt;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8"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399" name="TextShape 2"/>
          <p:cNvSpPr txBox="1"/>
          <p:nvPr/>
        </p:nvSpPr>
        <p:spPr>
          <a:xfrm>
            <a:off x="0" y="0"/>
            <a:ext cx="360" cy="360"/>
          </a:xfrm>
          <a:prstGeom prst="rect">
            <a:avLst/>
          </a:prstGeom>
        </p:spPr>
        <p:txBody>
          <a:bodyPr bIns="45000" lIns="90000" rIns="90000" tIns="45000"/>
          <a:p>
            <a:fld id="{51A1E1D1-F151-4121-9101-A1B1D1516171}" type="slidenum">
              <a:rPr lang="en-US">
                <a:solidFill>
                  <a:srgbClr val="000000"/>
                </a:solidFill>
                <a:latin typeface="+mn-lt"/>
                <a:ea typeface="+mn-ea"/>
              </a:rPr>
              <a:t>&lt;number&gt;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01" name="TextShape 2"/>
          <p:cNvSpPr txBox="1"/>
          <p:nvPr/>
        </p:nvSpPr>
        <p:spPr>
          <a:xfrm>
            <a:off x="0" y="0"/>
            <a:ext cx="360" cy="360"/>
          </a:xfrm>
          <a:prstGeom prst="rect">
            <a:avLst/>
          </a:prstGeom>
        </p:spPr>
        <p:txBody>
          <a:bodyPr bIns="45000" lIns="90000" rIns="90000" tIns="45000"/>
          <a:p>
            <a:fld id="{8121C1A1-51D1-4141-B1A1-F1C1A131C161}" type="slidenum">
              <a:rPr lang="en-US">
                <a:solidFill>
                  <a:srgbClr val="000000"/>
                </a:solidFill>
                <a:latin typeface="+mn-lt"/>
                <a:ea typeface="+mn-ea"/>
              </a:rPr>
              <a:t>&lt;number&gt;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2"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Generates electron and proton 4-vectors</a:t>
            </a:r>
            <a:endParaRPr/>
          </a:p>
        </p:txBody>
      </p:sp>
      <p:sp>
        <p:nvSpPr>
          <p:cNvPr id="403" name="TextShape 2"/>
          <p:cNvSpPr txBox="1"/>
          <p:nvPr/>
        </p:nvSpPr>
        <p:spPr>
          <a:xfrm>
            <a:off x="0" y="0"/>
            <a:ext cx="360" cy="360"/>
          </a:xfrm>
          <a:prstGeom prst="rect">
            <a:avLst/>
          </a:prstGeom>
        </p:spPr>
        <p:txBody>
          <a:bodyPr bIns="45000" lIns="90000" rIns="90000" tIns="45000"/>
          <a:p>
            <a:fld id="{315171F1-01B1-41C1-9181-91F121E1C181}" type="slidenum">
              <a:rPr lang="en-US">
                <a:solidFill>
                  <a:srgbClr val="000000"/>
                </a:solidFill>
                <a:latin typeface="+mn-lt"/>
                <a:ea typeface="+mn-ea"/>
              </a:rPr>
              <a:t>&lt;number&gt;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05" name="TextShape 2"/>
          <p:cNvSpPr txBox="1"/>
          <p:nvPr/>
        </p:nvSpPr>
        <p:spPr>
          <a:xfrm>
            <a:off x="0" y="0"/>
            <a:ext cx="360" cy="360"/>
          </a:xfrm>
          <a:prstGeom prst="rect">
            <a:avLst/>
          </a:prstGeom>
        </p:spPr>
        <p:txBody>
          <a:bodyPr bIns="45000" lIns="90000" rIns="90000" tIns="45000"/>
          <a:p>
            <a:fld id="{61512141-A1C1-41B1-B151-51D131017121}" type="slidenum">
              <a:rPr lang="en-US">
                <a:solidFill>
                  <a:srgbClr val="000000"/>
                </a:solidFill>
                <a:latin typeface="+mn-lt"/>
                <a:ea typeface="+mn-ea"/>
              </a:rPr>
              <a:t>&lt;number&gt;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6"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07" name="TextShape 2"/>
          <p:cNvSpPr txBox="1"/>
          <p:nvPr/>
        </p:nvSpPr>
        <p:spPr>
          <a:xfrm>
            <a:off x="0" y="0"/>
            <a:ext cx="360" cy="360"/>
          </a:xfrm>
          <a:prstGeom prst="rect">
            <a:avLst/>
          </a:prstGeom>
        </p:spPr>
        <p:txBody>
          <a:bodyPr bIns="45000" lIns="90000" rIns="90000" tIns="45000"/>
          <a:p>
            <a:fld id="{6171C101-2191-4131-A181-11D101C10131}" type="slidenum">
              <a:rPr lang="en-US">
                <a:solidFill>
                  <a:srgbClr val="000000"/>
                </a:solidFill>
                <a:latin typeface="+mn-lt"/>
                <a:ea typeface="+mn-ea"/>
              </a:rPr>
              <a:t>&lt;number&gt;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To accurately simulate the reaction in CLAS, we use fits of the measured asymmetries to serve as models. Equation 4 was used to fit the data. The equation fits the asymmetry data well and decreases to zero as expected as the missing momentum decreases to zero. See the black curves in Figures 13 and 14. The fit equations were then incorporated into the Monte Carlo simulation GSIM.</a:t>
            </a:r>
            <a:endParaRPr/>
          </a:p>
        </p:txBody>
      </p:sp>
      <p:sp>
        <p:nvSpPr>
          <p:cNvPr id="409" name="TextShape 2"/>
          <p:cNvSpPr txBox="1"/>
          <p:nvPr/>
        </p:nvSpPr>
        <p:spPr>
          <a:xfrm>
            <a:off x="0" y="0"/>
            <a:ext cx="360" cy="360"/>
          </a:xfrm>
          <a:prstGeom prst="rect">
            <a:avLst/>
          </a:prstGeom>
        </p:spPr>
        <p:txBody>
          <a:bodyPr bIns="45000" lIns="90000" rIns="90000" tIns="45000"/>
          <a:p>
            <a:fld id="{911111F1-6181-41D1-A161-F171711131B1}" type="slidenum">
              <a:rPr lang="en-US">
                <a:solidFill>
                  <a:srgbClr val="000000"/>
                </a:solidFill>
                <a:latin typeface="+mn-lt"/>
                <a:ea typeface="+mn-ea"/>
              </a:rPr>
              <a:t>&lt;number&gt;</a:t>
            </a:fld>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11" name="TextShape 2"/>
          <p:cNvSpPr txBox="1"/>
          <p:nvPr/>
        </p:nvSpPr>
        <p:spPr>
          <a:xfrm>
            <a:off x="0" y="0"/>
            <a:ext cx="360" cy="360"/>
          </a:xfrm>
          <a:prstGeom prst="rect">
            <a:avLst/>
          </a:prstGeom>
        </p:spPr>
        <p:txBody>
          <a:bodyPr bIns="45000" lIns="90000" rIns="90000" tIns="45000"/>
          <a:p>
            <a:fld id="{A191F1C1-7151-41B1-B101-81F1411191E1}" type="slidenum">
              <a:rPr lang="en-US">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According to Democritus, a Greek philosopher, matter is made up of “atomos” or what we call today, atoms. </a:t>
            </a:r>
            <a:endParaRPr/>
          </a:p>
          <a:p>
            <a:r>
              <a:rPr lang="en-US" sz="1200">
                <a:solidFill>
                  <a:srgbClr val="000000"/>
                </a:solidFill>
                <a:latin typeface="+mn-lt"/>
                <a:ea typeface="+mn-ea"/>
              </a:rPr>
              <a:t>By the 1930s, science proved that the fundamental building blocks of matter were electrons, nuclei, ions, photons, and their interactions. </a:t>
            </a:r>
            <a:endParaRPr/>
          </a:p>
          <a:p>
            <a:endParaRPr/>
          </a:p>
          <a:p>
            <a:r>
              <a:rPr lang="en-US">
                <a:solidFill>
                  <a:srgbClr val="000000"/>
                </a:solidFill>
                <a:latin typeface="+mn-lt"/>
                <a:ea typeface="+mn-ea"/>
              </a:rPr>
              <a:t>Murray Gell-Mann (Caltech) “Quark”  and at the same time George Zweig (CERN) “Ace” theorized an identical entity. He called them aces, because he believed there were only four of them. </a:t>
            </a:r>
            <a:endParaRPr/>
          </a:p>
          <a:p>
            <a:endParaRPr/>
          </a:p>
        </p:txBody>
      </p:sp>
      <p:sp>
        <p:nvSpPr>
          <p:cNvPr id="341" name="TextShape 2"/>
          <p:cNvSpPr txBox="1"/>
          <p:nvPr/>
        </p:nvSpPr>
        <p:spPr>
          <a:xfrm>
            <a:off x="0" y="0"/>
            <a:ext cx="360" cy="360"/>
          </a:xfrm>
          <a:prstGeom prst="rect">
            <a:avLst/>
          </a:prstGeom>
        </p:spPr>
        <p:txBody>
          <a:bodyPr bIns="45000" lIns="90000" rIns="90000" tIns="45000"/>
          <a:p>
            <a:fld id="{71B1B181-3121-4121-8101-21314121F111}" type="slidenum">
              <a:rPr lang="en-US">
                <a:solidFill>
                  <a:srgbClr val="000000"/>
                </a:solidFill>
                <a:latin typeface="+mn-lt"/>
                <a:ea typeface="+mn-ea"/>
              </a:rPr>
              <a:t>&lt;number&gt;</a:t>
            </a:fld>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2"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13" name="TextShape 2"/>
          <p:cNvSpPr txBox="1"/>
          <p:nvPr/>
        </p:nvSpPr>
        <p:spPr>
          <a:xfrm>
            <a:off x="0" y="0"/>
            <a:ext cx="360" cy="360"/>
          </a:xfrm>
          <a:prstGeom prst="rect">
            <a:avLst/>
          </a:prstGeom>
        </p:spPr>
        <p:txBody>
          <a:bodyPr bIns="45000" lIns="90000" rIns="90000" tIns="45000"/>
          <a:p>
            <a:fld id="{D10181A1-E1C1-4191-8191-D17121D15111}" type="slidenum">
              <a:rPr lang="en-US">
                <a:solidFill>
                  <a:srgbClr val="000000"/>
                </a:solidFill>
                <a:latin typeface="+mn-lt"/>
                <a:ea typeface="+mn-ea"/>
              </a:rPr>
              <a:t>&lt;number&gt;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15" name="TextShape 2"/>
          <p:cNvSpPr txBox="1"/>
          <p:nvPr/>
        </p:nvSpPr>
        <p:spPr>
          <a:xfrm>
            <a:off x="0" y="0"/>
            <a:ext cx="360" cy="360"/>
          </a:xfrm>
          <a:prstGeom prst="rect">
            <a:avLst/>
          </a:prstGeom>
        </p:spPr>
        <p:txBody>
          <a:bodyPr bIns="45000" lIns="90000" rIns="90000" tIns="45000"/>
          <a:p>
            <a:fld id="{7181B161-1141-41C1-B171-31D1C1914181}" type="slidenum">
              <a:rPr lang="en-US">
                <a:solidFill>
                  <a:srgbClr val="000000"/>
                </a:solidFill>
                <a:latin typeface="+mn-lt"/>
                <a:ea typeface="+mn-ea"/>
              </a:rPr>
              <a:t>&lt;number&gt;</a:t>
            </a:fld>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17" name="TextShape 2"/>
          <p:cNvSpPr txBox="1"/>
          <p:nvPr/>
        </p:nvSpPr>
        <p:spPr>
          <a:xfrm>
            <a:off x="0" y="0"/>
            <a:ext cx="360" cy="360"/>
          </a:xfrm>
          <a:prstGeom prst="rect">
            <a:avLst/>
          </a:prstGeom>
        </p:spPr>
        <p:txBody>
          <a:bodyPr bIns="45000" lIns="90000" rIns="90000" tIns="45000"/>
          <a:p>
            <a:fld id="{11710141-21A1-4101-A151-81C18131C191}" type="slidenum">
              <a:rPr lang="en-US">
                <a:solidFill>
                  <a:srgbClr val="000000"/>
                </a:solidFill>
                <a:latin typeface="+mn-lt"/>
                <a:ea typeface="+mn-ea"/>
              </a:rPr>
              <a:t>&lt;number&gt;</a:t>
            </a:fld>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8"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19" name="TextShape 2"/>
          <p:cNvSpPr txBox="1"/>
          <p:nvPr/>
        </p:nvSpPr>
        <p:spPr>
          <a:xfrm>
            <a:off x="0" y="0"/>
            <a:ext cx="360" cy="360"/>
          </a:xfrm>
          <a:prstGeom prst="rect">
            <a:avLst/>
          </a:prstGeom>
        </p:spPr>
        <p:txBody>
          <a:bodyPr bIns="45000" lIns="90000" rIns="90000" tIns="45000"/>
          <a:p>
            <a:fld id="{5101E1B1-2131-41B1-A151-115151111171}" type="slidenum">
              <a:rPr lang="en-US">
                <a:solidFill>
                  <a:srgbClr val="000000"/>
                </a:solidFill>
                <a:latin typeface="+mn-lt"/>
                <a:ea typeface="+mn-ea"/>
              </a:rPr>
              <a:t>&lt;number&gt;</a:t>
            </a:fld>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This </a:t>
            </a:r>
            <a:r>
              <a:rPr lang="en-US" sz="1200">
                <a:solidFill>
                  <a:srgbClr val="000000"/>
                </a:solidFill>
                <a:latin typeface="+mn-lt"/>
                <a:ea typeface="+mn-ea"/>
              </a:rPr>
              <a:t>shows the results of the analysis algorithms on the simulated data (red points). The bin-averaged fit points (blue points) were found by integrating the fit to the asymmetry and averaging over each bin. The bin-averaged points and the simulation are consistent within uncertainties. </a:t>
            </a:r>
            <a:endParaRPr/>
          </a:p>
        </p:txBody>
      </p:sp>
      <p:sp>
        <p:nvSpPr>
          <p:cNvPr id="421" name="TextShape 2"/>
          <p:cNvSpPr txBox="1"/>
          <p:nvPr/>
        </p:nvSpPr>
        <p:spPr>
          <a:xfrm>
            <a:off x="0" y="0"/>
            <a:ext cx="360" cy="360"/>
          </a:xfrm>
          <a:prstGeom prst="rect">
            <a:avLst/>
          </a:prstGeom>
        </p:spPr>
        <p:txBody>
          <a:bodyPr bIns="45000" lIns="90000" rIns="90000" tIns="45000"/>
          <a:p>
            <a:fld id="{510101F1-91F1-41B1-A181-6181A12151F1}" type="slidenum">
              <a:rPr lang="en-US">
                <a:solidFill>
                  <a:srgbClr val="000000"/>
                </a:solidFill>
                <a:latin typeface="+mn-lt"/>
                <a:ea typeface="+mn-ea"/>
              </a:rPr>
              <a:t>&lt;number&gt;</a:t>
            </a:fld>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2"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We have developed a method to extract the asymmetry A’LT from fits to the helicity asymmetry. We measured A’LT for both torus polarities using this method and compared our results to the sin</a:t>
            </a:r>
            <a:r>
              <a:rPr i="1" lang="en-US" sz="1200">
                <a:solidFill>
                  <a:srgbClr val="000000"/>
                </a:solidFill>
                <a:latin typeface="+mn-lt"/>
                <a:ea typeface="+mn-ea"/>
              </a:rPr>
              <a:t>Φ</a:t>
            </a:r>
            <a:r>
              <a:rPr lang="en-US" sz="1200">
                <a:solidFill>
                  <a:srgbClr val="000000"/>
                </a:solidFill>
                <a:latin typeface="+mn-lt"/>
                <a:ea typeface="+mn-ea"/>
              </a:rPr>
              <a:t>pq-weighted method. The differences are consistent with zero within uncertainties for both torus polarities. Both methods of extracting A’LT are equivalent. </a:t>
            </a:r>
            <a:endParaRPr/>
          </a:p>
          <a:p>
            <a:r>
              <a:rPr b="1" lang="en-US" sz="1200">
                <a:solidFill>
                  <a:srgbClr val="000000"/>
                </a:solidFill>
                <a:latin typeface="+mn-lt"/>
                <a:ea typeface="+mn-ea"/>
              </a:rPr>
              <a:t> </a:t>
            </a:r>
            <a:endParaRPr/>
          </a:p>
          <a:p>
            <a:r>
              <a:rPr b="1" lang="en-US" sz="1200">
                <a:solidFill>
                  <a:srgbClr val="000000"/>
                </a:solidFill>
                <a:latin typeface="+mn-lt"/>
                <a:ea typeface="+mn-ea"/>
              </a:rPr>
              <a:t> </a:t>
            </a:r>
            <a:endParaRPr/>
          </a:p>
          <a:p>
            <a:r>
              <a:rPr lang="en-US" sz="1200">
                <a:solidFill>
                  <a:srgbClr val="000000"/>
                </a:solidFill>
                <a:latin typeface="+mn-lt"/>
                <a:ea typeface="+mn-ea"/>
              </a:rPr>
              <a:t>We have also generated Monte Carlo events with asymmetries modeled after our own data. Those events were passed through the CLAS standard simulation code and A’LT extracted with our analysis codes. Because of the consistency between the inputs and the extracted asymmetry, we have validated our initial analysis codes.  We continue to refine our Monte Carlo calculations to improve their precision.</a:t>
            </a:r>
            <a:endParaRPr/>
          </a:p>
          <a:p>
            <a:endParaRPr/>
          </a:p>
        </p:txBody>
      </p:sp>
      <p:sp>
        <p:nvSpPr>
          <p:cNvPr id="423" name="TextShape 2"/>
          <p:cNvSpPr txBox="1"/>
          <p:nvPr/>
        </p:nvSpPr>
        <p:spPr>
          <a:xfrm>
            <a:off x="0" y="0"/>
            <a:ext cx="360" cy="360"/>
          </a:xfrm>
          <a:prstGeom prst="rect">
            <a:avLst/>
          </a:prstGeom>
        </p:spPr>
        <p:txBody>
          <a:bodyPr bIns="45000" lIns="90000" rIns="90000" tIns="45000"/>
          <a:p>
            <a:fld id="{A1F1E121-91A1-4161-81B1-A1E1B1617151}" type="slidenum">
              <a:rPr lang="en-US">
                <a:solidFill>
                  <a:srgbClr val="000000"/>
                </a:solidFill>
                <a:latin typeface="+mn-lt"/>
                <a:ea typeface="+mn-ea"/>
              </a:rPr>
              <a:t>&lt;number&gt;</a:t>
            </a:fld>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25" name="TextShape 2"/>
          <p:cNvSpPr txBox="1"/>
          <p:nvPr/>
        </p:nvSpPr>
        <p:spPr>
          <a:xfrm>
            <a:off x="0" y="0"/>
            <a:ext cx="360" cy="360"/>
          </a:xfrm>
          <a:prstGeom prst="rect">
            <a:avLst/>
          </a:prstGeom>
        </p:spPr>
        <p:txBody>
          <a:bodyPr bIns="45000" lIns="90000" rIns="90000" tIns="45000"/>
          <a:p>
            <a:fld id="{D17171A1-5141-4181-8191-41B131F1B191}" type="slidenum">
              <a:rPr lang="en-US">
                <a:solidFill>
                  <a:srgbClr val="000000"/>
                </a:solidFill>
                <a:latin typeface="+mn-lt"/>
                <a:ea typeface="+mn-ea"/>
              </a:rPr>
              <a:t>&lt;number&gt;</a:t>
            </a:fld>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 name="PlaceHolder 1"/>
          <p:cNvSpPr>
            <a:spLocks noGrp="1"/>
          </p:cNvSpPr>
          <p:nvPr>
            <p:ph type="body"/>
          </p:nvPr>
        </p:nvSpPr>
        <p:spPr>
          <a:xfrm>
            <a:off x="0" y="0"/>
            <a:ext cx="360" cy="360"/>
          </a:xfrm>
          <a:prstGeom prst="rect">
            <a:avLst/>
          </a:prstGeom>
        </p:spPr>
        <p:txBody>
          <a:bodyPr bIns="45000" lIns="90000" rIns="90000" tIns="45000"/>
          <a:p>
            <a:endParaRPr/>
          </a:p>
        </p:txBody>
      </p:sp>
      <p:sp>
        <p:nvSpPr>
          <p:cNvPr id="427" name="TextShape 2"/>
          <p:cNvSpPr txBox="1"/>
          <p:nvPr/>
        </p:nvSpPr>
        <p:spPr>
          <a:xfrm>
            <a:off x="0" y="0"/>
            <a:ext cx="360" cy="360"/>
          </a:xfrm>
          <a:prstGeom prst="rect">
            <a:avLst/>
          </a:prstGeom>
        </p:spPr>
        <p:txBody>
          <a:bodyPr bIns="45000" lIns="90000" rIns="90000" tIns="45000"/>
          <a:p>
            <a:fld id="{2181B111-2111-4121-B171-A19101919191}" type="slidenum">
              <a:rPr lang="en-US">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0" y="0"/>
            <a:ext cx="360" cy="360"/>
          </a:xfrm>
          <a:prstGeom prst="rect">
            <a:avLst/>
          </a:prstGeom>
        </p:spPr>
        <p:txBody>
          <a:bodyPr bIns="45000" lIns="90000" rIns="90000" tIns="45000"/>
          <a:p>
            <a:r>
              <a:rPr lang="en-US">
                <a:solidFill>
                  <a:srgbClr val="000000"/>
                </a:solidFill>
                <a:latin typeface="+mn-lt"/>
                <a:ea typeface="+mn-ea"/>
              </a:rPr>
              <a:t>The Standard Model describes three of the four forces: weak, strong, and electromagnetic, and also the particles associated with these interactions.</a:t>
            </a:r>
            <a:endParaRPr/>
          </a:p>
          <a:p>
            <a:endParaRPr/>
          </a:p>
          <a:p>
            <a:r>
              <a:rPr lang="en-US">
                <a:solidFill>
                  <a:srgbClr val="000000"/>
                </a:solidFill>
                <a:latin typeface="+mn-lt"/>
                <a:ea typeface="+mn-ea"/>
              </a:rPr>
              <a:t>The top quark, the tau neutrino, and most recently, the Higgs Boson have been the most recently discovered. </a:t>
            </a:r>
            <a:endParaRPr/>
          </a:p>
        </p:txBody>
      </p:sp>
      <p:sp>
        <p:nvSpPr>
          <p:cNvPr id="343" name="TextShape 2"/>
          <p:cNvSpPr txBox="1"/>
          <p:nvPr/>
        </p:nvSpPr>
        <p:spPr>
          <a:xfrm>
            <a:off x="0" y="0"/>
            <a:ext cx="360" cy="360"/>
          </a:xfrm>
          <a:prstGeom prst="rect">
            <a:avLst/>
          </a:prstGeom>
        </p:spPr>
        <p:txBody>
          <a:bodyPr bIns="45000" lIns="90000" rIns="90000" tIns="45000"/>
          <a:p>
            <a:fld id="{21517181-A181-4101-A171-3181A1611141}" type="slidenum">
              <a:rPr lang="en-US">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sz="1200">
                <a:solidFill>
                  <a:srgbClr val="000000"/>
                </a:solidFill>
                <a:latin typeface="+mn-lt"/>
                <a:ea typeface="+mn-ea"/>
              </a:rPr>
              <a:t>The Hadronic Model deals with the interactions between </a:t>
            </a:r>
            <a:r>
              <a:rPr b="1" lang="en-US" sz="1200">
                <a:solidFill>
                  <a:srgbClr val="000000"/>
                </a:solidFill>
                <a:latin typeface="+mn-lt"/>
                <a:ea typeface="+mn-ea"/>
              </a:rPr>
              <a:t>hadrons, baryons </a:t>
            </a:r>
            <a:r>
              <a:rPr lang="en-US" sz="1200">
                <a:solidFill>
                  <a:srgbClr val="000000"/>
                </a:solidFill>
                <a:latin typeface="+mn-lt"/>
                <a:ea typeface="+mn-ea"/>
              </a:rPr>
              <a:t>(comprised of threee quarks) and </a:t>
            </a:r>
            <a:r>
              <a:rPr b="1" lang="en-US" sz="1200">
                <a:solidFill>
                  <a:srgbClr val="000000"/>
                </a:solidFill>
                <a:latin typeface="+mn-lt"/>
                <a:ea typeface="+mn-ea"/>
              </a:rPr>
              <a:t>mesons</a:t>
            </a:r>
            <a:r>
              <a:rPr lang="en-US" sz="1200">
                <a:solidFill>
                  <a:srgbClr val="000000"/>
                </a:solidFill>
                <a:latin typeface="+mn-lt"/>
                <a:ea typeface="+mn-ea"/>
              </a:rPr>
              <a:t>(one quark one antiquark) at low energies (less than 1 GeV) in which nuclei can be </a:t>
            </a:r>
            <a:r>
              <a:rPr b="1" lang="en-US" sz="1200">
                <a:solidFill>
                  <a:srgbClr val="000000"/>
                </a:solidFill>
                <a:latin typeface="+mn-lt"/>
                <a:ea typeface="+mn-ea"/>
              </a:rPr>
              <a:t>approximated as collections of protons and neutrons</a:t>
            </a:r>
            <a:r>
              <a:rPr lang="en-US" sz="1200">
                <a:solidFill>
                  <a:srgbClr val="000000"/>
                </a:solidFill>
                <a:latin typeface="+mn-lt"/>
                <a:ea typeface="+mn-ea"/>
              </a:rPr>
              <a:t>. These hadrons interact with the strong nuclear force. </a:t>
            </a:r>
            <a:endParaRPr/>
          </a:p>
          <a:p>
            <a:pPr>
              <a:lnSpc>
                <a:spcPct val="100000"/>
              </a:lnSpc>
            </a:pPr>
            <a:endParaRPr/>
          </a:p>
          <a:p>
            <a:pPr>
              <a:lnSpc>
                <a:spcPct val="100000"/>
              </a:lnSpc>
            </a:pPr>
            <a:r>
              <a:rPr lang="en-US" sz="1200">
                <a:solidFill>
                  <a:srgbClr val="000000"/>
                </a:solidFill>
                <a:latin typeface="+mn-lt"/>
                <a:ea typeface="+mn-ea"/>
              </a:rPr>
              <a:t>As stated earlier, the Hadronic Model is a theory which is </a:t>
            </a:r>
            <a:r>
              <a:rPr b="1" lang="en-US" sz="1200">
                <a:solidFill>
                  <a:srgbClr val="000000"/>
                </a:solidFill>
                <a:latin typeface="+mn-lt"/>
                <a:ea typeface="+mn-ea"/>
              </a:rPr>
              <a:t>successful experimentally at low energies </a:t>
            </a:r>
            <a:r>
              <a:rPr lang="en-US" sz="1200">
                <a:solidFill>
                  <a:srgbClr val="000000"/>
                </a:solidFill>
                <a:latin typeface="+mn-lt"/>
                <a:ea typeface="+mn-ea"/>
              </a:rPr>
              <a:t>(less than 1 GeV). In the figure below, the quantity on the horizontal axis is Q2, the relativistic four momentum transfer. The quantity on the vertical axis is the cross section that describes the probability of interaction in a two-particle initial state. The </a:t>
            </a:r>
            <a:r>
              <a:rPr b="1" lang="en-US" sz="1200">
                <a:solidFill>
                  <a:srgbClr val="000000"/>
                </a:solidFill>
                <a:latin typeface="+mn-lt"/>
                <a:ea typeface="+mn-ea"/>
              </a:rPr>
              <a:t>Hadronic Model as postulated by Van Orden et </a:t>
            </a:r>
            <a:r>
              <a:rPr lang="en-US" sz="1200">
                <a:solidFill>
                  <a:srgbClr val="000000"/>
                </a:solidFill>
                <a:latin typeface="+mn-lt"/>
                <a:ea typeface="+mn-ea"/>
              </a:rPr>
              <a:t>al. is consistent with the data taken from JLab and the Stanford Linear Accelerator. </a:t>
            </a:r>
            <a:endParaRPr/>
          </a:p>
          <a:p>
            <a:pPr>
              <a:lnSpc>
                <a:spcPct val="100000"/>
              </a:lnSpc>
            </a:pPr>
            <a:endParaRPr/>
          </a:p>
        </p:txBody>
      </p:sp>
      <p:sp>
        <p:nvSpPr>
          <p:cNvPr id="345" name="TextShape 2"/>
          <p:cNvSpPr txBox="1"/>
          <p:nvPr/>
        </p:nvSpPr>
        <p:spPr>
          <a:xfrm>
            <a:off x="0" y="0"/>
            <a:ext cx="360" cy="360"/>
          </a:xfrm>
          <a:prstGeom prst="rect">
            <a:avLst/>
          </a:prstGeom>
        </p:spPr>
        <p:txBody>
          <a:bodyPr bIns="45000" lIns="90000" rIns="90000" tIns="45000"/>
          <a:p>
            <a:fld id="{71B1B141-A1D1-4171-8131-71E100718101}" type="slidenum">
              <a:rPr lang="en-US">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Quantum Chromodynamics or QCD is a theory of the </a:t>
            </a:r>
            <a:r>
              <a:rPr b="1" lang="en-US" sz="1200">
                <a:solidFill>
                  <a:srgbClr val="000000"/>
                </a:solidFill>
                <a:latin typeface="+mn-lt"/>
                <a:ea typeface="+mn-ea"/>
              </a:rPr>
              <a:t>strong or “color” force, describing the interactions of the quarks and gluons making up hadrons</a:t>
            </a:r>
            <a:r>
              <a:rPr lang="en-US" sz="1200">
                <a:solidFill>
                  <a:srgbClr val="000000"/>
                </a:solidFill>
                <a:latin typeface="+mn-lt"/>
                <a:ea typeface="+mn-ea"/>
              </a:rPr>
              <a:t>. Quantum Chromodynamics predicts </a:t>
            </a:r>
            <a:r>
              <a:rPr b="1" lang="en-US" sz="1200">
                <a:solidFill>
                  <a:srgbClr val="000000"/>
                </a:solidFill>
                <a:latin typeface="+mn-lt"/>
                <a:ea typeface="+mn-ea"/>
              </a:rPr>
              <a:t>asymptotic freedom and confinement</a:t>
            </a:r>
            <a:r>
              <a:rPr lang="en-US" sz="1200">
                <a:solidFill>
                  <a:srgbClr val="000000"/>
                </a:solidFill>
                <a:latin typeface="+mn-lt"/>
                <a:ea typeface="+mn-ea"/>
              </a:rPr>
              <a:t>. </a:t>
            </a:r>
            <a:endParaRPr/>
          </a:p>
          <a:p>
            <a:endParaRPr/>
          </a:p>
          <a:p>
            <a:r>
              <a:rPr lang="en-US" sz="1200">
                <a:solidFill>
                  <a:srgbClr val="000000"/>
                </a:solidFill>
                <a:latin typeface="+mn-lt"/>
                <a:ea typeface="+mn-ea"/>
              </a:rPr>
              <a:t>Asymptotic freedom is when quarks and gluons </a:t>
            </a:r>
            <a:r>
              <a:rPr b="1" lang="en-US" sz="1200">
                <a:solidFill>
                  <a:srgbClr val="000000"/>
                </a:solidFill>
                <a:latin typeface="+mn-lt"/>
                <a:ea typeface="+mn-ea"/>
              </a:rPr>
              <a:t>behave like free non-interactive particles at very high energies </a:t>
            </a:r>
            <a:r>
              <a:rPr lang="en-US" sz="1200">
                <a:solidFill>
                  <a:srgbClr val="000000"/>
                </a:solidFill>
                <a:latin typeface="+mn-lt"/>
                <a:ea typeface="+mn-ea"/>
              </a:rPr>
              <a:t>and only experience the Coulomb force. </a:t>
            </a:r>
            <a:endParaRPr/>
          </a:p>
          <a:p>
            <a:r>
              <a:rPr lang="en-US" sz="1200">
                <a:solidFill>
                  <a:srgbClr val="000000"/>
                </a:solidFill>
                <a:latin typeface="+mn-lt"/>
                <a:ea typeface="+mn-ea"/>
              </a:rPr>
              <a:t>Asymptotic freedom was discovered in the 1970s, physicists received 2004 </a:t>
            </a:r>
            <a:r>
              <a:rPr lang="en-US" sz="1200" u="sng">
                <a:solidFill>
                  <a:srgbClr val="000000"/>
                </a:solidFill>
                <a:latin typeface="+mn-lt"/>
                <a:ea typeface="+mn-ea"/>
                <a:hlinkClick r:id="rId1"/>
              </a:rPr>
              <a:t>Nobel Prize in Physics</a:t>
            </a:r>
            <a:r>
              <a:rPr lang="en-US" sz="1200">
                <a:solidFill>
                  <a:srgbClr val="000000"/>
                </a:solidFill>
                <a:latin typeface="+mn-lt"/>
                <a:ea typeface="+mn-ea"/>
              </a:rPr>
              <a:t>. </a:t>
            </a:r>
            <a:endParaRPr/>
          </a:p>
          <a:p>
            <a:endParaRPr/>
          </a:p>
          <a:p>
            <a:r>
              <a:rPr lang="en-US" sz="1200">
                <a:solidFill>
                  <a:srgbClr val="000000"/>
                </a:solidFill>
                <a:latin typeface="+mn-lt"/>
                <a:ea typeface="+mn-ea"/>
              </a:rPr>
              <a:t>Confinement is the theoretical property of quarks that they are never seen outside a macroscopic particle such as a proton or a pion. </a:t>
            </a:r>
            <a:endParaRPr/>
          </a:p>
          <a:p>
            <a:r>
              <a:rPr lang="en-US" sz="1200">
                <a:solidFill>
                  <a:srgbClr val="000000"/>
                </a:solidFill>
                <a:latin typeface="+mn-lt"/>
                <a:ea typeface="+mn-ea"/>
              </a:rPr>
              <a:t>Force remains remains constant (around 14 tons).</a:t>
            </a:r>
            <a:endParaRPr/>
          </a:p>
          <a:p>
            <a:r>
              <a:rPr lang="en-US" sz="1200">
                <a:solidFill>
                  <a:srgbClr val="000000"/>
                </a:solidFill>
                <a:latin typeface="+mn-lt"/>
                <a:ea typeface="+mn-ea"/>
              </a:rPr>
              <a:t> </a:t>
            </a:r>
            <a:endParaRPr/>
          </a:p>
          <a:p>
            <a:r>
              <a:rPr lang="en-US" sz="1200">
                <a:solidFill>
                  <a:srgbClr val="000000"/>
                </a:solidFill>
                <a:latin typeface="+mn-lt"/>
                <a:ea typeface="+mn-ea"/>
              </a:rPr>
              <a:t>Quantum Chromodynamics has been a very </a:t>
            </a:r>
            <a:r>
              <a:rPr b="1" lang="en-US" sz="1200">
                <a:solidFill>
                  <a:srgbClr val="000000"/>
                </a:solidFill>
                <a:latin typeface="+mn-lt"/>
                <a:ea typeface="+mn-ea"/>
              </a:rPr>
              <a:t>effective theory at high energies. </a:t>
            </a:r>
            <a:r>
              <a:rPr lang="en-US" sz="1200">
                <a:solidFill>
                  <a:srgbClr val="000000"/>
                </a:solidFill>
                <a:latin typeface="+mn-lt"/>
                <a:ea typeface="+mn-ea"/>
              </a:rPr>
              <a:t>As you can see in the graph.</a:t>
            </a:r>
            <a:endParaRPr/>
          </a:p>
          <a:p>
            <a:r>
              <a:rPr lang="en-US" sz="1200">
                <a:solidFill>
                  <a:srgbClr val="000000"/>
                </a:solidFill>
                <a:latin typeface="+mn-lt"/>
                <a:ea typeface="+mn-ea"/>
              </a:rPr>
              <a:t>Difficult to test.</a:t>
            </a:r>
            <a:endParaRPr/>
          </a:p>
          <a:p>
            <a:r>
              <a:rPr lang="en-US" sz="1200">
                <a:solidFill>
                  <a:srgbClr val="000000"/>
                </a:solidFill>
                <a:latin typeface="+mn-lt"/>
                <a:ea typeface="+mn-ea"/>
              </a:rPr>
              <a:t>N = eta is </a:t>
            </a:r>
            <a:r>
              <a:rPr b="1" lang="en-US" sz="1200">
                <a:solidFill>
                  <a:srgbClr val="000000"/>
                </a:solidFill>
                <a:latin typeface="+mn-lt"/>
                <a:ea typeface="+mn-ea"/>
              </a:rPr>
              <a:t>pseudrorapidity, related to the scattering angle</a:t>
            </a:r>
            <a:endParaRPr/>
          </a:p>
          <a:p>
            <a:r>
              <a:rPr lang="en-US">
                <a:solidFill>
                  <a:srgbClr val="000000"/>
                </a:solidFill>
                <a:latin typeface="+mn-lt"/>
                <a:ea typeface="+mn-ea"/>
              </a:rPr>
              <a:t>First plot - E_T or transverse energy. These data are from proton-antiproton collisions where both particles are moving in counter-rotating beams. 'Splashes' of particles are produced that are called 'jets'.  The total energy of each jet (this is the transverse energy) is obtained by adding up all the energies of the measured particles. High E_T means nearly head-on collisions of the quarks or gluons and more energy released in the collision.</a:t>
            </a:r>
            <a:endParaRPr/>
          </a:p>
          <a:p>
            <a:endParaRPr/>
          </a:p>
        </p:txBody>
      </p:sp>
      <p:sp>
        <p:nvSpPr>
          <p:cNvPr id="347" name="TextShape 2"/>
          <p:cNvSpPr txBox="1"/>
          <p:nvPr/>
        </p:nvSpPr>
        <p:spPr>
          <a:xfrm>
            <a:off x="0" y="0"/>
            <a:ext cx="360" cy="360"/>
          </a:xfrm>
          <a:prstGeom prst="rect">
            <a:avLst/>
          </a:prstGeom>
        </p:spPr>
        <p:txBody>
          <a:bodyPr bIns="45000" lIns="90000" rIns="90000" tIns="45000"/>
          <a:p>
            <a:fld id="{6191D151-A111-4101-8191-615121B141D1}" type="slidenum">
              <a:rPr lang="en-US">
                <a:solidFill>
                  <a:srgbClr val="000000"/>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0" y="0"/>
            <a:ext cx="360" cy="360"/>
          </a:xfrm>
          <a:prstGeom prst="rect">
            <a:avLst/>
          </a:prstGeom>
        </p:spPr>
        <p:txBody>
          <a:bodyPr bIns="45000" lIns="90000" rIns="90000" tIns="45000"/>
          <a:p>
            <a:pPr>
              <a:lnSpc>
                <a:spcPct val="100000"/>
              </a:lnSpc>
            </a:pPr>
            <a:r>
              <a:rPr lang="en-US" sz="1200">
                <a:solidFill>
                  <a:srgbClr val="000000"/>
                </a:solidFill>
                <a:latin typeface="+mn-lt"/>
                <a:ea typeface="+mn-ea"/>
              </a:rPr>
              <a:t>The major problem with the two theories together is that they do not meet up. In figure 4, we can see that the Hadronic Model works at low energies, but the Quantum Chromodynamics model (the blue) does not fit at all. Therefore, the ultimate goal of nuclear physics is to better understand the behavior of quarks at the intermediate energies. </a:t>
            </a:r>
            <a:endParaRPr/>
          </a:p>
          <a:p>
            <a:pPr>
              <a:lnSpc>
                <a:spcPct val="100000"/>
              </a:lnSpc>
            </a:pPr>
            <a:endParaRPr/>
          </a:p>
          <a:p>
            <a:pPr>
              <a:lnSpc>
                <a:spcPct val="100000"/>
              </a:lnSpc>
            </a:pPr>
            <a:r>
              <a:rPr lang="en-US">
                <a:solidFill>
                  <a:srgbClr val="000000"/>
                </a:solidFill>
                <a:latin typeface="+mn-lt"/>
                <a:ea typeface="+mn-ea"/>
              </a:rPr>
              <a:t>Deuterium tensor polarization observable vs. Q2</a:t>
            </a:r>
            <a:endParaRPr/>
          </a:p>
          <a:p>
            <a:pPr>
              <a:lnSpc>
                <a:spcPct val="100000"/>
              </a:lnSpc>
            </a:pPr>
            <a:r>
              <a:rPr lang="en-US">
                <a:solidFill>
                  <a:srgbClr val="000000"/>
                </a:solidFill>
                <a:latin typeface="+mn-lt"/>
                <a:ea typeface="+mn-ea"/>
              </a:rPr>
              <a:t>The third T20 is a polarization variable which depends on the difference between cross sections that arise from two different quantum amplitudes. Measuring T20 plus other measurements of the cross sections enable you to separate the contribution from these different amplitudes. The amplitudes are for different angular momenta.</a:t>
            </a:r>
            <a:endParaRPr/>
          </a:p>
          <a:p>
            <a:pPr>
              <a:lnSpc>
                <a:spcPct val="100000"/>
              </a:lnSpc>
            </a:pPr>
            <a:endParaRPr/>
          </a:p>
        </p:txBody>
      </p:sp>
      <p:sp>
        <p:nvSpPr>
          <p:cNvPr id="349" name="TextShape 2"/>
          <p:cNvSpPr txBox="1"/>
          <p:nvPr/>
        </p:nvSpPr>
        <p:spPr>
          <a:xfrm>
            <a:off x="0" y="0"/>
            <a:ext cx="360" cy="360"/>
          </a:xfrm>
          <a:prstGeom prst="rect">
            <a:avLst/>
          </a:prstGeom>
        </p:spPr>
        <p:txBody>
          <a:bodyPr bIns="45000" lIns="90000" rIns="90000" tIns="45000"/>
          <a:p>
            <a:fld id="{B1D171C1-8181-4101-B1B1-61F151C17121}" type="slidenum">
              <a:rPr lang="en-US">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0" y="0"/>
            <a:ext cx="360" cy="360"/>
          </a:xfrm>
          <a:prstGeom prst="rect">
            <a:avLst/>
          </a:prstGeom>
        </p:spPr>
        <p:txBody>
          <a:bodyPr bIns="45000" lIns="90000" rIns="90000" tIns="45000"/>
          <a:p>
            <a:r>
              <a:rPr lang="en-US" sz="1200">
                <a:solidFill>
                  <a:srgbClr val="000000"/>
                </a:solidFill>
                <a:latin typeface="+mn-lt"/>
                <a:ea typeface="+mn-ea"/>
              </a:rPr>
              <a:t>One of the goals of Jefferson National Laboratory in Newport News, Virginia is to explore the quark-gluon structure of atomic nuclei. To do that, we first need to understand atomic nuclei as collections of protons and neutrons to see where that picture begins to fail revealing the underlying quark gluon structure. A quantitative understanding of the structure of the deuteron is an important place to start this understanding. A deuteron is the nucleus of deuterium: the stable isotope of hydrogen which contains one proton and one neutron. </a:t>
            </a:r>
            <a:endParaRPr/>
          </a:p>
          <a:p>
            <a:r>
              <a:rPr lang="en-US" sz="1200">
                <a:solidFill>
                  <a:srgbClr val="000000"/>
                </a:solidFill>
                <a:latin typeface="+mn-lt"/>
                <a:ea typeface="+mn-ea"/>
              </a:rPr>
              <a:t>  </a:t>
            </a:r>
            <a:endParaRPr/>
          </a:p>
          <a:p>
            <a:r>
              <a:rPr lang="en-US" sz="1200">
                <a:solidFill>
                  <a:srgbClr val="000000"/>
                </a:solidFill>
                <a:latin typeface="+mn-lt"/>
                <a:ea typeface="+mn-ea"/>
              </a:rPr>
              <a:t>Our goal is to measure the </a:t>
            </a:r>
            <a:r>
              <a:rPr b="1" lang="en-US" sz="1200">
                <a:solidFill>
                  <a:srgbClr val="000000"/>
                </a:solidFill>
                <a:latin typeface="+mn-lt"/>
                <a:ea typeface="+mn-ea"/>
              </a:rPr>
              <a:t>helicity asymmetry A’LT</a:t>
            </a:r>
            <a:r>
              <a:rPr lang="en-US" sz="1200">
                <a:solidFill>
                  <a:srgbClr val="000000"/>
                </a:solidFill>
                <a:latin typeface="+mn-lt"/>
                <a:ea typeface="+mn-ea"/>
              </a:rPr>
              <a:t>. By measuring this asymmetry, </a:t>
            </a:r>
            <a:r>
              <a:rPr b="1" lang="en-US" sz="1200">
                <a:solidFill>
                  <a:srgbClr val="000000"/>
                </a:solidFill>
                <a:latin typeface="+mn-lt"/>
                <a:ea typeface="+mn-ea"/>
              </a:rPr>
              <a:t>we can explore the fifth structure function</a:t>
            </a:r>
            <a:r>
              <a:rPr lang="en-US" sz="1200">
                <a:solidFill>
                  <a:srgbClr val="000000"/>
                </a:solidFill>
                <a:latin typeface="+mn-lt"/>
                <a:ea typeface="+mn-ea"/>
              </a:rPr>
              <a:t>, a seldom-measured part of the deuteron response where the proton-neutron force is expected to dominate.</a:t>
            </a:r>
            <a:endParaRPr/>
          </a:p>
          <a:p>
            <a:r>
              <a:rPr i="1" lang="en-US" sz="1200">
                <a:solidFill>
                  <a:srgbClr val="000000"/>
                </a:solidFill>
                <a:latin typeface="+mn-lt"/>
                <a:ea typeface="+mn-ea"/>
              </a:rPr>
              <a:t>The Frontiers of Nuclear Science: A Long Range Plan</a:t>
            </a:r>
            <a:r>
              <a:rPr lang="en-US" sz="1200">
                <a:solidFill>
                  <a:srgbClr val="000000"/>
                </a:solidFill>
                <a:latin typeface="+mn-lt"/>
                <a:ea typeface="+mn-ea"/>
              </a:rPr>
              <a:t>; US Department of Energy/National Science Foundation, Washington, DC, 2007.</a:t>
            </a:r>
            <a:endParaRPr/>
          </a:p>
          <a:p>
            <a:r>
              <a:rPr lang="en-US" sz="1200">
                <a:solidFill>
                  <a:srgbClr val="000000"/>
                </a:solidFill>
                <a:latin typeface="+mn-lt"/>
                <a:ea typeface="+mn-ea"/>
              </a:rPr>
              <a:t> </a:t>
            </a:r>
            <a:endParaRPr/>
          </a:p>
          <a:p>
            <a:endParaRPr/>
          </a:p>
        </p:txBody>
      </p:sp>
      <p:sp>
        <p:nvSpPr>
          <p:cNvPr id="351" name="TextShape 2"/>
          <p:cNvSpPr txBox="1"/>
          <p:nvPr/>
        </p:nvSpPr>
        <p:spPr>
          <a:xfrm>
            <a:off x="0" y="0"/>
            <a:ext cx="360" cy="360"/>
          </a:xfrm>
          <a:prstGeom prst="rect">
            <a:avLst/>
          </a:prstGeom>
        </p:spPr>
        <p:txBody>
          <a:bodyPr bIns="45000" lIns="90000" rIns="90000" tIns="45000"/>
          <a:p>
            <a:fld id="{A1009101-2191-41A1-91B1-D1218131F10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33"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34"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3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37"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38"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39"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4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42"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52"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54"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56"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57"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28600"/>
            <a:ext cx="8152920" cy="5901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6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62"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63"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2"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65"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6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67"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6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70"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71"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73"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74"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7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77"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78"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79"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8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82"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92"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94"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96"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97"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4"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609480" y="228600"/>
            <a:ext cx="8152920" cy="5901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0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02"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03"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05"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0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07"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0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10"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11"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13"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14"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1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17"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18"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119"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2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22"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16"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7"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28600"/>
            <a:ext cx="8152920" cy="590184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2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2"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23"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25"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2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7"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28600"/>
            <a:ext cx="8152920" cy="990720"/>
          </a:xfrm>
          <a:prstGeom prst="rect">
            <a:avLst/>
          </a:prstGeom>
        </p:spPr>
        <p:txBody>
          <a:bodyPr anchor="ctr" bIns="0" lIns="0" rIns="0" tIns="0" wrap="none"/>
          <a:p>
            <a:endParaRPr/>
          </a:p>
        </p:txBody>
      </p:sp>
      <p:sp>
        <p:nvSpPr>
          <p:cNvPr id="2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30"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31"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1234440"/>
            <a:ext cx="9143640" cy="319680"/>
          </a:xfrm>
          <a:prstGeom prst="rect">
            <a:avLst/>
          </a:prstGeom>
          <a:solidFill>
            <a:srgbClr val="ffffff"/>
          </a:solidFill>
        </p:spPr>
      </p:sp>
      <p:sp>
        <p:nvSpPr>
          <p:cNvPr id="1" name="CustomShape 2"/>
          <p:cNvSpPr/>
          <p:nvPr/>
        </p:nvSpPr>
        <p:spPr>
          <a:xfrm>
            <a:off x="0" y="1280160"/>
            <a:ext cx="533160" cy="228240"/>
          </a:xfrm>
          <a:prstGeom prst="rect">
            <a:avLst/>
          </a:prstGeom>
          <a:solidFill>
            <a:srgbClr val="dd8047"/>
          </a:solidFill>
        </p:spPr>
      </p:sp>
      <p:sp>
        <p:nvSpPr>
          <p:cNvPr id="2" name="CustomShape 3"/>
          <p:cNvSpPr/>
          <p:nvPr/>
        </p:nvSpPr>
        <p:spPr>
          <a:xfrm>
            <a:off x="590400" y="1280160"/>
            <a:ext cx="8553240" cy="228240"/>
          </a:xfrm>
          <a:prstGeom prst="rect">
            <a:avLst/>
          </a:prstGeom>
          <a:solidFill>
            <a:srgbClr val="94b6d2"/>
          </a:solidFill>
        </p:spPr>
      </p:sp>
      <p:sp>
        <p:nvSpPr>
          <p:cNvPr id="3" name="CustomShape 4"/>
          <p:cNvSpPr/>
          <p:nvPr/>
        </p:nvSpPr>
        <p:spPr>
          <a:xfrm>
            <a:off x="0" y="5970960"/>
            <a:ext cx="9143640" cy="886680"/>
          </a:xfrm>
          <a:prstGeom prst="rect">
            <a:avLst/>
          </a:prstGeom>
          <a:solidFill>
            <a:srgbClr val="ffffff"/>
          </a:solidFill>
        </p:spPr>
      </p:sp>
      <p:sp>
        <p:nvSpPr>
          <p:cNvPr id="4" name="CustomShape 5"/>
          <p:cNvSpPr/>
          <p:nvPr/>
        </p:nvSpPr>
        <p:spPr>
          <a:xfrm>
            <a:off x="-9000" y="6053400"/>
            <a:ext cx="2248920" cy="712800"/>
          </a:xfrm>
          <a:prstGeom prst="rect">
            <a:avLst/>
          </a:prstGeom>
          <a:solidFill>
            <a:srgbClr val="dd8047"/>
          </a:solidFill>
        </p:spPr>
      </p:sp>
      <p:sp>
        <p:nvSpPr>
          <p:cNvPr id="5" name="CustomShape 6"/>
          <p:cNvSpPr/>
          <p:nvPr/>
        </p:nvSpPr>
        <p:spPr>
          <a:xfrm>
            <a:off x="2359080" y="6044040"/>
            <a:ext cx="6784560" cy="712800"/>
          </a:xfrm>
          <a:prstGeom prst="rect">
            <a:avLst/>
          </a:prstGeom>
          <a:solidFill>
            <a:srgbClr val="94b6d2"/>
          </a:solidFill>
        </p:spPr>
      </p:sp>
      <p:sp>
        <p:nvSpPr>
          <p:cNvPr id="6" name="PlaceHolder 7"/>
          <p:cNvSpPr>
            <a:spLocks noGrp="1"/>
          </p:cNvSpPr>
          <p:nvPr>
            <p:ph type="title"/>
          </p:nvPr>
        </p:nvSpPr>
        <p:spPr>
          <a:xfrm>
            <a:off x="2362320" y="4038480"/>
            <a:ext cx="6476760" cy="1828440"/>
          </a:xfrm>
          <a:prstGeom prst="rect">
            <a:avLst/>
          </a:prstGeom>
        </p:spPr>
        <p:txBody>
          <a:bodyPr anchor="b" bIns="45000" lIns="90000" rIns="90000" tIns="45000"/>
          <a:p>
            <a:r>
              <a:rPr lang="en-US" sz="4400">
                <a:solidFill>
                  <a:srgbClr val="775f55"/>
                </a:solidFill>
                <a:latin typeface="Tw Cen MT"/>
              </a:rPr>
              <a:t>Click to edit the title text formatClick to edit Master title style</a:t>
            </a:r>
            <a:endParaRPr/>
          </a:p>
        </p:txBody>
      </p:sp>
      <p:sp>
        <p:nvSpPr>
          <p:cNvPr id="7" name="PlaceHolder 8"/>
          <p:cNvSpPr>
            <a:spLocks noGrp="1"/>
          </p:cNvSpPr>
          <p:nvPr>
            <p:ph type="dt"/>
          </p:nvPr>
        </p:nvSpPr>
        <p:spPr>
          <a:xfrm>
            <a:off x="76320" y="6068520"/>
            <a:ext cx="2057040" cy="685440"/>
          </a:xfrm>
          <a:prstGeom prst="rect">
            <a:avLst/>
          </a:prstGeom>
        </p:spPr>
        <p:txBody>
          <a:bodyPr bIns="45000" lIns="90000" rIns="90000" tIns="45000"/>
          <a:p>
            <a:pPr algn="ctr"/>
            <a:r>
              <a:rPr lang="en-US" sz="2000">
                <a:solidFill>
                  <a:srgbClr val="ffffff"/>
                </a:solidFill>
                <a:latin typeface="Tw Cen MT"/>
              </a:rPr>
              <a:t>3/9/14</a:t>
            </a:r>
            <a:r>
              <a:rPr lang="en-US" sz="2000">
                <a:solidFill>
                  <a:srgbClr val="ffffff"/>
                </a:solidFill>
                <a:latin typeface="Tw Cen MT"/>
              </a:rPr>
              <a:t> </a:t>
            </a:r>
            <a:r>
              <a:rPr lang="en-US" sz="2000">
                <a:solidFill>
                  <a:srgbClr val="ffffff"/>
                </a:solidFill>
                <a:latin typeface="Tw Cen MT"/>
              </a:rPr>
              <a:t>09:30:01 AM</a:t>
            </a:r>
            <a:endParaRPr/>
          </a:p>
        </p:txBody>
      </p:sp>
      <p:sp>
        <p:nvSpPr>
          <p:cNvPr id="8" name="PlaceHolder 9"/>
          <p:cNvSpPr>
            <a:spLocks noGrp="1"/>
          </p:cNvSpPr>
          <p:nvPr>
            <p:ph type="ftr"/>
          </p:nvPr>
        </p:nvSpPr>
        <p:spPr>
          <a:xfrm>
            <a:off x="2085480" y="236520"/>
            <a:ext cx="5866920" cy="364680"/>
          </a:xfrm>
          <a:prstGeom prst="rect">
            <a:avLst/>
          </a:prstGeom>
        </p:spPr>
        <p:txBody>
          <a:bodyPr bIns="45000" lIns="90000" rIns="90000" tIns="45000"/>
          <a:p>
            <a:endParaRPr/>
          </a:p>
        </p:txBody>
      </p:sp>
      <p:sp>
        <p:nvSpPr>
          <p:cNvPr id="9" name="PlaceHolder 10"/>
          <p:cNvSpPr>
            <a:spLocks noGrp="1"/>
          </p:cNvSpPr>
          <p:nvPr>
            <p:ph type="sldNum"/>
          </p:nvPr>
        </p:nvSpPr>
        <p:spPr>
          <a:xfrm>
            <a:off x="8001000" y="228600"/>
            <a:ext cx="837720" cy="380520"/>
          </a:xfrm>
          <a:prstGeom prst="rect">
            <a:avLst/>
          </a:prstGeom>
        </p:spPr>
        <p:txBody>
          <a:bodyPr bIns="45000" lIns="90000" rIns="90000" tIns="45000"/>
          <a:p>
            <a:fld id="{01B1A1C1-31F1-4131-81A1-618111710131}" type="slidenum">
              <a:rPr lang="en-US">
                <a:solidFill>
                  <a:srgbClr val="775f55"/>
                </a:solidFill>
                <a:latin typeface="Tw Cen MT"/>
              </a:rPr>
              <a:t>&lt;number&gt;</a:t>
            </a:fld>
            <a:endParaRPr/>
          </a:p>
        </p:txBody>
      </p:sp>
      <p:sp>
        <p:nvSpPr>
          <p:cNvPr id="10" name="PlaceHolder 11"/>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0" y="1234440"/>
            <a:ext cx="9143640" cy="319680"/>
          </a:xfrm>
          <a:prstGeom prst="rect">
            <a:avLst/>
          </a:prstGeom>
          <a:solidFill>
            <a:srgbClr val="ffffff"/>
          </a:solidFill>
        </p:spPr>
      </p:sp>
      <p:sp>
        <p:nvSpPr>
          <p:cNvPr id="44" name="CustomShape 2"/>
          <p:cNvSpPr/>
          <p:nvPr/>
        </p:nvSpPr>
        <p:spPr>
          <a:xfrm>
            <a:off x="0" y="1280160"/>
            <a:ext cx="533160" cy="228240"/>
          </a:xfrm>
          <a:prstGeom prst="rect">
            <a:avLst/>
          </a:prstGeom>
          <a:solidFill>
            <a:srgbClr val="dd8047"/>
          </a:solidFill>
        </p:spPr>
      </p:sp>
      <p:sp>
        <p:nvSpPr>
          <p:cNvPr id="45" name="CustomShape 3"/>
          <p:cNvSpPr/>
          <p:nvPr/>
        </p:nvSpPr>
        <p:spPr>
          <a:xfrm>
            <a:off x="590400" y="1280160"/>
            <a:ext cx="8553240" cy="228240"/>
          </a:xfrm>
          <a:prstGeom prst="rect">
            <a:avLst/>
          </a:prstGeom>
          <a:solidFill>
            <a:srgbClr val="94b6d2"/>
          </a:solidFill>
        </p:spPr>
      </p:sp>
      <p:sp>
        <p:nvSpPr>
          <p:cNvPr id="46" name="PlaceHolder 4"/>
          <p:cNvSpPr>
            <a:spLocks noGrp="1"/>
          </p:cNvSpPr>
          <p:nvPr>
            <p:ph type="title"/>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Click to edit the title text formatClick to edit Master title style</a:t>
            </a:r>
            <a:endParaRPr/>
          </a:p>
        </p:txBody>
      </p:sp>
      <p:sp>
        <p:nvSpPr>
          <p:cNvPr id="47" name="PlaceHolder 5"/>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Tw Cen MT"/>
              </a:rPr>
              <a:t>3/9/14</a:t>
            </a:r>
            <a:r>
              <a:rPr lang="en-US">
                <a:solidFill>
                  <a:srgbClr val="000000"/>
                </a:solidFill>
                <a:latin typeface="Tw Cen MT"/>
              </a:rPr>
              <a:t> </a:t>
            </a:r>
            <a:r>
              <a:rPr lang="en-US">
                <a:solidFill>
                  <a:srgbClr val="000000"/>
                </a:solidFill>
                <a:latin typeface="Tw Cen MT"/>
              </a:rPr>
              <a:t>09:30:01 AM</a:t>
            </a:r>
            <a:endParaRPr/>
          </a:p>
        </p:txBody>
      </p:sp>
      <p:sp>
        <p:nvSpPr>
          <p:cNvPr id="48" name="PlaceHolder 6"/>
          <p:cNvSpPr>
            <a:spLocks noGrp="1"/>
          </p:cNvSpPr>
          <p:nvPr>
            <p:ph type="ftr"/>
          </p:nvPr>
        </p:nvSpPr>
        <p:spPr>
          <a:xfrm>
            <a:off x="0" y="0"/>
            <a:ext cx="360" cy="360"/>
          </a:xfrm>
          <a:prstGeom prst="rect">
            <a:avLst/>
          </a:prstGeom>
        </p:spPr>
        <p:txBody>
          <a:bodyPr bIns="45000" lIns="90000" rIns="90000" tIns="45000"/>
          <a:p>
            <a:endParaRPr/>
          </a:p>
        </p:txBody>
      </p:sp>
      <p:sp>
        <p:nvSpPr>
          <p:cNvPr id="49" name="PlaceHolder 7"/>
          <p:cNvSpPr>
            <a:spLocks noGrp="1"/>
          </p:cNvSpPr>
          <p:nvPr>
            <p:ph type="sldNum"/>
          </p:nvPr>
        </p:nvSpPr>
        <p:spPr>
          <a:xfrm>
            <a:off x="0" y="0"/>
            <a:ext cx="360" cy="360"/>
          </a:xfrm>
          <a:prstGeom prst="rect">
            <a:avLst/>
          </a:prstGeom>
        </p:spPr>
        <p:txBody>
          <a:bodyPr bIns="45000" lIns="90000" rIns="90000" tIns="45000"/>
          <a:p>
            <a:fld id="{51D1C131-B181-41D1-A131-F1E1C101B1F1}" type="slidenum">
              <a:rPr lang="en-US">
                <a:solidFill>
                  <a:srgbClr val="ffffff"/>
                </a:solidFill>
                <a:latin typeface="Tw Cen MT"/>
              </a:rPr>
              <a:t>&lt;number&gt;</a:t>
            </a:fld>
            <a:endParaRPr/>
          </a:p>
        </p:txBody>
      </p:sp>
      <p:sp>
        <p:nvSpPr>
          <p:cNvPr id="50" name="PlaceHolder 8"/>
          <p:cNvSpPr>
            <a:spLocks noGrp="1"/>
          </p:cNvSpPr>
          <p:nvPr>
            <p:ph type="body"/>
          </p:nvPr>
        </p:nvSpPr>
        <p:spPr>
          <a:xfrm>
            <a:off x="612720" y="1600200"/>
            <a:ext cx="8152920" cy="4495320"/>
          </a:xfrm>
          <a:prstGeom prst="rect">
            <a:avLst/>
          </a:prstGeom>
        </p:spPr>
        <p:txBody>
          <a:bodyPr bIns="45000" lIns="90000" rIns="90000" tIns="45000"/>
          <a:p>
            <a:pPr>
              <a:buSzPct val="45000"/>
              <a:buFont typeface="StarSymbol"/>
              <a:buChar char=""/>
            </a:pPr>
            <a:r>
              <a:rPr lang="en-US">
                <a:solidFill>
                  <a:srgbClr val="000000"/>
                </a:solidFill>
                <a:latin typeface="Tw Cen MT"/>
              </a:rPr>
              <a:t>Click to edit the outline text format</a:t>
            </a:r>
            <a:endParaRPr/>
          </a:p>
          <a:p>
            <a:pPr lvl="1">
              <a:buSzPct val="45000"/>
              <a:buFont typeface="StarSymbol"/>
              <a:buChar char=""/>
            </a:pPr>
            <a:r>
              <a:rPr lang="en-US">
                <a:solidFill>
                  <a:srgbClr val="000000"/>
                </a:solidFill>
                <a:latin typeface="Tw Cen MT"/>
              </a:rPr>
              <a:t>Second Outline Level</a:t>
            </a:r>
            <a:endParaRPr/>
          </a:p>
          <a:p>
            <a:pPr lvl="2">
              <a:buSzPct val="75000"/>
              <a:buFont typeface="StarSymbol"/>
              <a:buChar char=""/>
            </a:pPr>
            <a:r>
              <a:rPr lang="en-US">
                <a:solidFill>
                  <a:srgbClr val="000000"/>
                </a:solidFill>
                <a:latin typeface="Tw Cen MT"/>
              </a:rPr>
              <a:t>Third Outline Level</a:t>
            </a:r>
            <a:endParaRPr/>
          </a:p>
          <a:p>
            <a:pPr lvl="3">
              <a:buSzPct val="45000"/>
              <a:buFont typeface="StarSymbol"/>
              <a:buChar char=""/>
            </a:pPr>
            <a:r>
              <a:rPr lang="en-US">
                <a:solidFill>
                  <a:srgbClr val="000000"/>
                </a:solidFill>
                <a:latin typeface="Tw Cen MT"/>
              </a:rPr>
              <a:t>Fourth Outline Level</a:t>
            </a:r>
            <a:endParaRPr/>
          </a:p>
          <a:p>
            <a:pPr lvl="4">
              <a:buSzPct val="75000"/>
              <a:buFont typeface="StarSymbol"/>
              <a:buChar char=""/>
            </a:pPr>
            <a:r>
              <a:rPr lang="en-US">
                <a:solidFill>
                  <a:srgbClr val="000000"/>
                </a:solidFill>
                <a:latin typeface="Tw Cen MT"/>
              </a:rPr>
              <a:t>Fifth Outline Level</a:t>
            </a:r>
            <a:endParaRPr/>
          </a:p>
          <a:p>
            <a:pPr lvl="5">
              <a:buSzPct val="45000"/>
              <a:buFont typeface="StarSymbol"/>
              <a:buChar char=""/>
            </a:pPr>
            <a:r>
              <a:rPr lang="en-US">
                <a:solidFill>
                  <a:srgbClr val="000000"/>
                </a:solidFill>
                <a:latin typeface="Tw Cen MT"/>
              </a:rPr>
              <a:t>Sixth Outline Level</a:t>
            </a:r>
            <a:endParaRPr/>
          </a:p>
          <a:p>
            <a:pPr lvl="6">
              <a:buSzPct val="45000"/>
              <a:buFont typeface="StarSymbol"/>
              <a:buChar char=""/>
            </a:pPr>
            <a:r>
              <a:rPr lang="en-US">
                <a:solidFill>
                  <a:srgbClr val="000000"/>
                </a:solidFill>
                <a:latin typeface="Tw Cen MT"/>
              </a:rPr>
              <a:t>Seventh Outline Level</a:t>
            </a:r>
            <a:endParaRPr/>
          </a:p>
          <a:p>
            <a:pPr lvl="7">
              <a:buSzPct val="45000"/>
              <a:buFont typeface="StarSymbol"/>
              <a:buChar char=""/>
            </a:pPr>
            <a:r>
              <a:rPr lang="en-US">
                <a:solidFill>
                  <a:srgbClr val="000000"/>
                </a:solidFill>
                <a:latin typeface="Tw Cen MT"/>
              </a:rPr>
              <a:t>Eighth Outline Level</a:t>
            </a:r>
            <a:endParaRPr/>
          </a:p>
          <a:p>
            <a:r>
              <a:rPr lang="en-US">
                <a:solidFill>
                  <a:srgbClr val="000000"/>
                </a:solidFill>
                <a:latin typeface="Tw Cen MT"/>
              </a:rPr>
              <a:t>Ninth Outline LevelClick to edit Master text styles</a:t>
            </a:r>
            <a:endParaRPr/>
          </a:p>
          <a:p>
            <a:r>
              <a:rPr lang="en-US">
                <a:solidFill>
                  <a:srgbClr val="000000"/>
                </a:solidFill>
                <a:latin typeface="Tw Cen MT"/>
              </a:rPr>
              <a:t>Second level</a:t>
            </a:r>
            <a:endParaRPr/>
          </a:p>
          <a:p>
            <a:r>
              <a:rPr lang="en-US">
                <a:solidFill>
                  <a:srgbClr val="000000"/>
                </a:solidFill>
                <a:latin typeface="Tw Cen MT"/>
              </a:rPr>
              <a:t>Third level</a:t>
            </a:r>
            <a:endParaRPr/>
          </a:p>
          <a:p>
            <a:r>
              <a:rPr lang="en-US">
                <a:solidFill>
                  <a:srgbClr val="000000"/>
                </a:solidFill>
                <a:latin typeface="Tw Cen MT"/>
              </a:rPr>
              <a:t>Fourth level</a:t>
            </a:r>
            <a:endParaRPr/>
          </a:p>
          <a:p>
            <a:r>
              <a:rPr lang="en-US">
                <a:solidFill>
                  <a:srgbClr val="000000"/>
                </a:solidFill>
                <a:latin typeface="Tw Cen MT"/>
              </a:rPr>
              <a:t>Fifth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3" name="CustomShape 1"/>
          <p:cNvSpPr/>
          <p:nvPr/>
        </p:nvSpPr>
        <p:spPr>
          <a:xfrm>
            <a:off x="0" y="1234440"/>
            <a:ext cx="9143640" cy="319680"/>
          </a:xfrm>
          <a:prstGeom prst="rect">
            <a:avLst/>
          </a:prstGeom>
          <a:solidFill>
            <a:srgbClr val="ffffff"/>
          </a:solidFill>
        </p:spPr>
      </p:sp>
      <p:sp>
        <p:nvSpPr>
          <p:cNvPr id="84" name="CustomShape 2"/>
          <p:cNvSpPr/>
          <p:nvPr/>
        </p:nvSpPr>
        <p:spPr>
          <a:xfrm>
            <a:off x="0" y="1280160"/>
            <a:ext cx="533160" cy="228240"/>
          </a:xfrm>
          <a:prstGeom prst="rect">
            <a:avLst/>
          </a:prstGeom>
          <a:solidFill>
            <a:srgbClr val="dd8047"/>
          </a:solidFill>
        </p:spPr>
      </p:sp>
      <p:sp>
        <p:nvSpPr>
          <p:cNvPr id="85" name="CustomShape 3"/>
          <p:cNvSpPr/>
          <p:nvPr/>
        </p:nvSpPr>
        <p:spPr>
          <a:xfrm>
            <a:off x="590400" y="1280160"/>
            <a:ext cx="8553240" cy="228240"/>
          </a:xfrm>
          <a:prstGeom prst="rect">
            <a:avLst/>
          </a:prstGeom>
          <a:solidFill>
            <a:srgbClr val="94b6d2"/>
          </a:solidFill>
        </p:spPr>
      </p:sp>
      <p:sp>
        <p:nvSpPr>
          <p:cNvPr id="86" name="PlaceHolder 4"/>
          <p:cNvSpPr>
            <a:spLocks noGrp="1"/>
          </p:cNvSpPr>
          <p:nvPr>
            <p:ph type="title"/>
          </p:nvPr>
        </p:nvSpPr>
        <p:spPr>
          <a:xfrm>
            <a:off x="609480" y="228600"/>
            <a:ext cx="8152920" cy="990360"/>
          </a:xfrm>
          <a:prstGeom prst="rect">
            <a:avLst/>
          </a:prstGeom>
        </p:spPr>
        <p:txBody>
          <a:bodyPr anchor="ctr" bIns="45000" lIns="90000" rIns="90000" tIns="45000"/>
          <a:p>
            <a:r>
              <a:rPr lang="en-US" sz="4400">
                <a:solidFill>
                  <a:srgbClr val="775f55"/>
                </a:solidFill>
                <a:latin typeface="Tw Cen MT"/>
              </a:rPr>
              <a:t>Click to edit the title text formatClick to edit Master title style</a:t>
            </a:r>
            <a:endParaRPr/>
          </a:p>
        </p:txBody>
      </p:sp>
      <p:sp>
        <p:nvSpPr>
          <p:cNvPr id="87" name="PlaceHolder 5"/>
          <p:cNvSpPr>
            <a:spLocks noGrp="1"/>
          </p:cNvSpPr>
          <p:nvPr>
            <p:ph type="dt"/>
          </p:nvPr>
        </p:nvSpPr>
        <p:spPr>
          <a:xfrm>
            <a:off x="0" y="0"/>
            <a:ext cx="360" cy="360"/>
          </a:xfrm>
          <a:prstGeom prst="rect">
            <a:avLst/>
          </a:prstGeom>
        </p:spPr>
        <p:txBody>
          <a:bodyPr bIns="45000" lIns="90000" rIns="90000" tIns="45000"/>
          <a:p>
            <a:r>
              <a:rPr lang="en-US">
                <a:solidFill>
                  <a:srgbClr val="000000"/>
                </a:solidFill>
                <a:latin typeface="Tw Cen MT"/>
              </a:rPr>
              <a:t>3/9/14</a:t>
            </a:r>
            <a:r>
              <a:rPr lang="en-US">
                <a:solidFill>
                  <a:srgbClr val="000000"/>
                </a:solidFill>
                <a:latin typeface="Tw Cen MT"/>
              </a:rPr>
              <a:t> </a:t>
            </a:r>
            <a:r>
              <a:rPr lang="en-US">
                <a:solidFill>
                  <a:srgbClr val="000000"/>
                </a:solidFill>
                <a:latin typeface="Tw Cen MT"/>
              </a:rPr>
              <a:t>09:30:01 AM</a:t>
            </a:r>
            <a:endParaRPr/>
          </a:p>
        </p:txBody>
      </p:sp>
      <p:sp>
        <p:nvSpPr>
          <p:cNvPr id="88" name="PlaceHolder 6"/>
          <p:cNvSpPr>
            <a:spLocks noGrp="1"/>
          </p:cNvSpPr>
          <p:nvPr>
            <p:ph type="ftr"/>
          </p:nvPr>
        </p:nvSpPr>
        <p:spPr>
          <a:xfrm>
            <a:off x="0" y="0"/>
            <a:ext cx="360" cy="360"/>
          </a:xfrm>
          <a:prstGeom prst="rect">
            <a:avLst/>
          </a:prstGeom>
        </p:spPr>
        <p:txBody>
          <a:bodyPr bIns="45000" lIns="90000" rIns="90000" tIns="45000"/>
          <a:p>
            <a:endParaRPr/>
          </a:p>
        </p:txBody>
      </p:sp>
      <p:sp>
        <p:nvSpPr>
          <p:cNvPr id="89" name="PlaceHolder 7"/>
          <p:cNvSpPr>
            <a:spLocks noGrp="1"/>
          </p:cNvSpPr>
          <p:nvPr>
            <p:ph type="sldNum"/>
          </p:nvPr>
        </p:nvSpPr>
        <p:spPr>
          <a:xfrm>
            <a:off x="0" y="0"/>
            <a:ext cx="360" cy="360"/>
          </a:xfrm>
          <a:prstGeom prst="rect">
            <a:avLst/>
          </a:prstGeom>
        </p:spPr>
        <p:txBody>
          <a:bodyPr bIns="45000" lIns="90000" rIns="90000" tIns="45000"/>
          <a:p>
            <a:fld id="{11F10171-F141-41F1-B1F1-F1D1818161A1}" type="slidenum">
              <a:rPr lang="en-US">
                <a:solidFill>
                  <a:srgbClr val="ffffff"/>
                </a:solidFill>
                <a:latin typeface="Tw Cen MT"/>
              </a:rPr>
              <a:t>&lt;number&gt;</a:t>
            </a:fld>
            <a:endParaRPr/>
          </a:p>
        </p:txBody>
      </p:sp>
      <p:sp>
        <p:nvSpPr>
          <p:cNvPr id="90" name="PlaceHolder 8"/>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3.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slideLayout" Target="../slideLayouts/slideLayout13.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slideLayout" Target="../slideLayouts/slideLayout13.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slideLayout" Target="../slideLayouts/slideLayout13.xml"/><Relationship Id="rId6"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image" Target="../media/image33.wmf"/><Relationship Id="rId4" Type="http://schemas.openxmlformats.org/officeDocument/2006/relationships/slideLayout" Target="../slideLayouts/slideLayout13.xml"/><Relationship Id="rId5"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 Id="rId3" Type="http://schemas.openxmlformats.org/officeDocument/2006/relationships/image" Target="../media/image36.wmf"/><Relationship Id="rId4" Type="http://schemas.openxmlformats.org/officeDocument/2006/relationships/slideLayout" Target="../slideLayouts/slideLayout13.xml"/><Relationship Id="rId5"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13.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Relationship Id="rId4"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7.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128" name="TextShape 1"/>
          <p:cNvSpPr txBox="1"/>
          <p:nvPr/>
        </p:nvSpPr>
        <p:spPr>
          <a:xfrm>
            <a:off x="1143000" y="1523880"/>
            <a:ext cx="6476760" cy="3352320"/>
          </a:xfrm>
          <a:prstGeom prst="rect">
            <a:avLst/>
          </a:prstGeom>
        </p:spPr>
        <p:txBody>
          <a:bodyPr anchor="b" bIns="45000" lIns="90000" rIns="90000" tIns="45000"/>
          <a:p>
            <a:r>
              <a:rPr lang="en-US" sz="4400">
                <a:solidFill>
                  <a:srgbClr val="ffffff"/>
                </a:solidFill>
                <a:latin typeface="Tw Cen MT"/>
              </a:rPr>
              <a:t>
</a:t>
            </a:r>
            <a:r>
              <a:rPr lang="en-US" sz="4400">
                <a:solidFill>
                  <a:srgbClr val="ffffff"/>
                </a:solidFill>
                <a:latin typeface="Tw Cen MT"/>
              </a:rPr>
              <a:t>
</a:t>
            </a:r>
            <a:r>
              <a:rPr lang="en-US" sz="4400">
                <a:solidFill>
                  <a:srgbClr val="ffffff"/>
                </a:solidFill>
                <a:latin typeface="Tw Cen MT"/>
              </a:rPr>
              <a:t>The Fifth Structure Function</a:t>
            </a:r>
            <a:r>
              <a:rPr lang="en-US" sz="4400">
                <a:solidFill>
                  <a:srgbClr val="ffffff"/>
                </a:solidFill>
                <a:latin typeface="Tw Cen MT"/>
              </a:rPr>
              <a:t>
</a:t>
            </a:r>
            <a:endParaRPr/>
          </a:p>
        </p:txBody>
      </p:sp>
      <p:sp>
        <p:nvSpPr>
          <p:cNvPr id="129" name="TextShape 2"/>
          <p:cNvSpPr txBox="1"/>
          <p:nvPr/>
        </p:nvSpPr>
        <p:spPr>
          <a:xfrm>
            <a:off x="2362320" y="6050160"/>
            <a:ext cx="6705360" cy="685440"/>
          </a:xfrm>
          <a:prstGeom prst="rect">
            <a:avLst/>
          </a:prstGeom>
        </p:spPr>
        <p:txBody>
          <a:bodyPr anchor="ctr" bIns="45000" lIns="90000" rIns="90000" tIns="45000"/>
          <a:p>
            <a:r>
              <a:rPr lang="en-US" sz="2600">
                <a:solidFill>
                  <a:srgbClr val="ffffff"/>
                </a:solidFill>
                <a:latin typeface="Tw Cen MT"/>
              </a:rPr>
              <a:t>Liam Murray</a:t>
            </a:r>
            <a:endParaRPr/>
          </a:p>
          <a:p>
            <a:r>
              <a:rPr lang="en-US" sz="2600">
                <a:solidFill>
                  <a:srgbClr val="ffffff"/>
                </a:solidFill>
                <a:latin typeface="Tw Cen MT"/>
              </a:rPr>
              <a:t>Research Advisor: Dr. Gerard Gilfoyle</a:t>
            </a:r>
            <a:endParaRPr/>
          </a:p>
        </p:txBody>
      </p:sp>
      <p:sp>
        <p:nvSpPr>
          <p:cNvPr id="130" name="TextShape 3"/>
          <p:cNvSpPr txBox="1"/>
          <p:nvPr/>
        </p:nvSpPr>
        <p:spPr>
          <a:xfrm>
            <a:off x="8001000" y="228600"/>
            <a:ext cx="837720" cy="380520"/>
          </a:xfrm>
          <a:prstGeom prst="rect">
            <a:avLst/>
          </a:prstGeom>
        </p:spPr>
        <p:txBody>
          <a:bodyPr bIns="45000" lIns="90000" rIns="90000" tIns="45000"/>
          <a:p>
            <a:fld id="{91815181-F121-4121-91A1-01616141A131}" type="slidenum">
              <a:rPr lang="en-US">
                <a:solidFill>
                  <a:srgbClr val="775f55"/>
                </a:solidFill>
                <a:latin typeface="Tw Cen MT"/>
              </a:rPr>
              <a:t>&lt;number&gt;</a:t>
            </a:fld>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Objective</a:t>
            </a:r>
            <a:endParaRPr/>
          </a:p>
        </p:txBody>
      </p:sp>
      <p:sp>
        <p:nvSpPr>
          <p:cNvPr id="159"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Measure the largely unknown component of the deuteron wave function (the fifth structure)</a:t>
            </a:r>
            <a:endParaRPr/>
          </a:p>
          <a:p>
            <a:pPr lvl="1">
              <a:buSzPct val="70000"/>
              <a:buFont charset="2" typeface="Wingdings 2"/>
              <a:buChar char=""/>
            </a:pPr>
            <a:r>
              <a:rPr lang="en-US" sz="2800">
                <a:solidFill>
                  <a:srgbClr val="000000"/>
                </a:solidFill>
                <a:latin typeface="Tw Cen MT"/>
              </a:rPr>
              <a:t>2H(e,e’p)n Reaction</a:t>
            </a:r>
            <a:endParaRPr/>
          </a:p>
          <a:p>
            <a:pPr lvl="1">
              <a:buSzPct val="70000"/>
              <a:buFont charset="2" typeface="Wingdings 2"/>
              <a:buChar char=""/>
            </a:pPr>
            <a:r>
              <a:rPr lang="en-US" sz="2800">
                <a:solidFill>
                  <a:srgbClr val="000000"/>
                </a:solidFill>
                <a:latin typeface="Tw Cen MT"/>
              </a:rPr>
              <a:t>Never completed in this energy range</a:t>
            </a:r>
            <a:endParaRPr/>
          </a:p>
          <a:p>
            <a:pPr>
              <a:buSzPct val="60000"/>
              <a:buFont charset="2" typeface="Wingdings"/>
              <a:buChar char=""/>
            </a:pPr>
            <a:r>
              <a:rPr lang="en-US" sz="2900">
                <a:solidFill>
                  <a:srgbClr val="000000"/>
                </a:solidFill>
                <a:latin typeface="Tw Cen MT"/>
              </a:rPr>
              <a:t>Test the accuracy of our analysis</a:t>
            </a:r>
            <a:endParaRPr/>
          </a:p>
          <a:p>
            <a:pPr lvl="1">
              <a:buSzPct val="70000"/>
              <a:buFont charset="2" typeface="Wingdings 2"/>
              <a:buChar char=""/>
            </a:pPr>
            <a:r>
              <a:rPr lang="en-US" sz="2600">
                <a:solidFill>
                  <a:srgbClr val="000000"/>
                </a:solidFill>
                <a:latin typeface="Tw Cen MT"/>
              </a:rPr>
              <a:t>Monte Carlo Simulation</a:t>
            </a:r>
            <a:endParaRPr/>
          </a:p>
        </p:txBody>
      </p:sp>
      <p:sp>
        <p:nvSpPr>
          <p:cNvPr id="160" name="TextShape 3"/>
          <p:cNvSpPr txBox="1"/>
          <p:nvPr/>
        </p:nvSpPr>
        <p:spPr>
          <a:xfrm>
            <a:off x="0" y="0"/>
            <a:ext cx="360" cy="360"/>
          </a:xfrm>
          <a:prstGeom prst="rect">
            <a:avLst/>
          </a:prstGeom>
        </p:spPr>
        <p:txBody>
          <a:bodyPr bIns="45000" lIns="90000" rIns="90000" tIns="45000"/>
          <a:p>
            <a:fld id="{514141D1-E141-4171-91D1-01F15141D1B1}" type="slidenum">
              <a:rPr lang="en-US">
                <a:solidFill>
                  <a:srgbClr val="ffffff"/>
                </a:solidFill>
                <a:latin typeface="Tw Cen MT"/>
              </a:rPr>
              <a:t>&lt;number&gt;</a:t>
            </a:fld>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Experimental Background</a:t>
            </a:r>
            <a:endParaRPr/>
          </a:p>
        </p:txBody>
      </p:sp>
      <p:sp>
        <p:nvSpPr>
          <p:cNvPr id="162" name="TextShape 2"/>
          <p:cNvSpPr txBox="1"/>
          <p:nvPr/>
        </p:nvSpPr>
        <p:spPr>
          <a:xfrm>
            <a:off x="0" y="0"/>
            <a:ext cx="360" cy="360"/>
          </a:xfrm>
          <a:prstGeom prst="rect">
            <a:avLst/>
          </a:prstGeom>
        </p:spPr>
        <p:txBody>
          <a:bodyPr bIns="45000" lIns="90000" rIns="90000" tIns="45000"/>
          <a:p>
            <a:fld id="{B14121E1-81F1-41D1-91C1-918161C1D181}" type="slidenum">
              <a:rPr lang="en-US">
                <a:solidFill>
                  <a:srgbClr val="ffffff"/>
                </a:solidFill>
                <a:latin typeface="Tw Cen MT"/>
              </a:rPr>
              <a:t>&lt;number&gt;</a:t>
            </a:fld>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CEBAF</a:t>
            </a:r>
            <a:endParaRPr/>
          </a:p>
        </p:txBody>
      </p:sp>
      <p:sp>
        <p:nvSpPr>
          <p:cNvPr id="164" name="TextShape 2"/>
          <p:cNvSpPr txBox="1"/>
          <p:nvPr/>
        </p:nvSpPr>
        <p:spPr>
          <a:xfrm>
            <a:off x="612720" y="1600200"/>
            <a:ext cx="71593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Continuous Electron Beam Accelerator Facility</a:t>
            </a:r>
            <a:endParaRPr/>
          </a:p>
          <a:p>
            <a:pPr lvl="1">
              <a:buSzPct val="70000"/>
              <a:buFont charset="2" typeface="Wingdings 2"/>
              <a:buChar char=""/>
            </a:pPr>
            <a:r>
              <a:rPr lang="en-US" sz="2600">
                <a:solidFill>
                  <a:srgbClr val="000000"/>
                </a:solidFill>
                <a:latin typeface="Tw Cen MT"/>
              </a:rPr>
              <a:t>Newport News, Virginia</a:t>
            </a:r>
            <a:endParaRPr/>
          </a:p>
          <a:p>
            <a:pPr lvl="1">
              <a:buSzPct val="70000"/>
              <a:buFont charset="2" typeface="Wingdings 2"/>
              <a:buChar char=""/>
            </a:pPr>
            <a:r>
              <a:rPr lang="en-US" sz="2600">
                <a:solidFill>
                  <a:srgbClr val="000000"/>
                </a:solidFill>
                <a:latin typeface="Tw Cen MT"/>
              </a:rPr>
              <a:t>≈ </a:t>
            </a:r>
            <a:r>
              <a:rPr lang="en-US" sz="2600">
                <a:solidFill>
                  <a:srgbClr val="000000"/>
                </a:solidFill>
                <a:latin typeface="Tw Cen MT"/>
              </a:rPr>
              <a:t>1 mile long</a:t>
            </a:r>
            <a:endParaRPr/>
          </a:p>
          <a:p>
            <a:pPr lvl="1">
              <a:buSzPct val="70000"/>
              <a:buFont charset="2" typeface="Wingdings 2"/>
              <a:buChar char=""/>
            </a:pPr>
            <a:r>
              <a:rPr lang="en-US" sz="2600">
                <a:solidFill>
                  <a:srgbClr val="000000"/>
                </a:solidFill>
                <a:latin typeface="Tw Cen MT"/>
              </a:rPr>
              <a:t>Max: 5.7 GeV Beam Energy</a:t>
            </a:r>
            <a:endParaRPr/>
          </a:p>
        </p:txBody>
      </p:sp>
      <p:sp>
        <p:nvSpPr>
          <p:cNvPr id="165" name="TextShape 3"/>
          <p:cNvSpPr txBox="1"/>
          <p:nvPr/>
        </p:nvSpPr>
        <p:spPr>
          <a:xfrm>
            <a:off x="0" y="0"/>
            <a:ext cx="360" cy="360"/>
          </a:xfrm>
          <a:prstGeom prst="rect">
            <a:avLst/>
          </a:prstGeom>
        </p:spPr>
        <p:txBody>
          <a:bodyPr bIns="45000" lIns="90000" rIns="90000" tIns="45000"/>
          <a:p>
            <a:fld id="{31D131D1-E1E1-4141-A1D1-B13161815141}" type="slidenum">
              <a:rPr lang="en-US">
                <a:solidFill>
                  <a:srgbClr val="ffffff"/>
                </a:solidFill>
                <a:latin typeface="Tw Cen MT"/>
              </a:rPr>
              <a:t>&lt;number&gt;</a:t>
            </a:fld>
            <a:endParaRPr/>
          </a:p>
        </p:txBody>
      </p:sp>
      <p:pic>
        <p:nvPicPr>
          <p:cNvPr descr="" id="166" name="Picture 4"/>
          <p:cNvPicPr/>
          <p:nvPr/>
        </p:nvPicPr>
        <p:blipFill>
          <a:blip r:embed="rId1"/>
          <a:stretch>
            <a:fillRect/>
          </a:stretch>
        </p:blipFill>
        <p:spPr>
          <a:xfrm>
            <a:off x="5105520" y="3581280"/>
            <a:ext cx="3869280" cy="274716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CEBAF</a:t>
            </a:r>
            <a:endParaRPr/>
          </a:p>
        </p:txBody>
      </p:sp>
      <p:sp>
        <p:nvSpPr>
          <p:cNvPr id="168"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Injector</a:t>
            </a:r>
            <a:endParaRPr/>
          </a:p>
          <a:p>
            <a:pPr>
              <a:buSzPct val="60000"/>
              <a:buFont charset="2" typeface="Wingdings"/>
              <a:buChar char=""/>
            </a:pPr>
            <a:r>
              <a:rPr lang="en-US" sz="2900">
                <a:solidFill>
                  <a:srgbClr val="000000"/>
                </a:solidFill>
                <a:latin typeface="Tw Cen MT"/>
              </a:rPr>
              <a:t>North/South Linear Accelerators</a:t>
            </a:r>
            <a:endParaRPr/>
          </a:p>
          <a:p>
            <a:pPr lvl="1">
              <a:buSzPct val="70000"/>
              <a:buFont charset="2" typeface="Wingdings 2"/>
              <a:buChar char=""/>
            </a:pPr>
            <a:r>
              <a:rPr lang="en-US" sz="2600">
                <a:solidFill>
                  <a:srgbClr val="000000"/>
                </a:solidFill>
                <a:latin typeface="Tw Cen MT"/>
              </a:rPr>
              <a:t>SRF technology</a:t>
            </a:r>
            <a:endParaRPr/>
          </a:p>
          <a:p>
            <a:pPr>
              <a:buSzPct val="60000"/>
              <a:buFont charset="2" typeface="Wingdings"/>
              <a:buChar char=""/>
            </a:pPr>
            <a:r>
              <a:rPr lang="en-US" sz="2900">
                <a:solidFill>
                  <a:srgbClr val="000000"/>
                </a:solidFill>
                <a:latin typeface="Tw Cen MT"/>
              </a:rPr>
              <a:t>Recirculating Arcs</a:t>
            </a:r>
            <a:endParaRPr/>
          </a:p>
          <a:p>
            <a:pPr>
              <a:buSzPct val="60000"/>
              <a:buFont charset="2" typeface="Wingdings"/>
              <a:buChar char=""/>
            </a:pPr>
            <a:r>
              <a:rPr lang="en-US" sz="2900">
                <a:solidFill>
                  <a:srgbClr val="000000"/>
                </a:solidFill>
                <a:latin typeface="Tw Cen MT"/>
              </a:rPr>
              <a:t>Experimental Halls</a:t>
            </a:r>
            <a:endParaRPr/>
          </a:p>
        </p:txBody>
      </p:sp>
      <p:sp>
        <p:nvSpPr>
          <p:cNvPr id="169" name="TextShape 3"/>
          <p:cNvSpPr txBox="1"/>
          <p:nvPr/>
        </p:nvSpPr>
        <p:spPr>
          <a:xfrm>
            <a:off x="0" y="0"/>
            <a:ext cx="360" cy="360"/>
          </a:xfrm>
          <a:prstGeom prst="rect">
            <a:avLst/>
          </a:prstGeom>
        </p:spPr>
        <p:txBody>
          <a:bodyPr bIns="45000" lIns="90000" rIns="90000" tIns="45000"/>
          <a:p>
            <a:fld id="{B17161F1-B151-4191-81A1-4151A141E171}" type="slidenum">
              <a:rPr lang="en-US">
                <a:solidFill>
                  <a:srgbClr val="ffffff"/>
                </a:solidFill>
                <a:latin typeface="Tw Cen MT"/>
              </a:rPr>
              <a:t>&lt;number&gt;</a:t>
            </a:fld>
            <a:endParaRPr/>
          </a:p>
        </p:txBody>
      </p:sp>
      <p:pic>
        <p:nvPicPr>
          <p:cNvPr descr="" id="170" name="Picture 4"/>
          <p:cNvPicPr/>
          <p:nvPr/>
        </p:nvPicPr>
        <p:blipFill>
          <a:blip r:embed="rId1"/>
          <a:stretch>
            <a:fillRect/>
          </a:stretch>
        </p:blipFill>
        <p:spPr>
          <a:xfrm>
            <a:off x="5027040" y="2971800"/>
            <a:ext cx="3838320" cy="2955600"/>
          </a:xfrm>
          <a:prstGeom prst="rect">
            <a:avLst/>
          </a:prstGeom>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172"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CEBAF Large Acceptance Spectrometer</a:t>
            </a:r>
            <a:endParaRPr/>
          </a:p>
          <a:p>
            <a:pPr lvl="1">
              <a:buSzPct val="70000"/>
              <a:buFont charset="2" typeface="Wingdings 2"/>
              <a:buChar char=""/>
            </a:pPr>
            <a:r>
              <a:rPr lang="en-US" sz="2600">
                <a:solidFill>
                  <a:srgbClr val="000000"/>
                </a:solidFill>
                <a:latin typeface="Tw Cen MT"/>
              </a:rPr>
              <a:t>1995-2012</a:t>
            </a:r>
            <a:endParaRPr/>
          </a:p>
          <a:p>
            <a:pPr>
              <a:buSzPct val="60000"/>
              <a:buFont charset="2" typeface="Wingdings"/>
              <a:buChar char=""/>
            </a:pPr>
            <a:r>
              <a:rPr lang="en-US" sz="2900">
                <a:solidFill>
                  <a:srgbClr val="000000"/>
                </a:solidFill>
                <a:latin typeface="Tw Cen MT"/>
              </a:rPr>
              <a:t>45-ton, three-story, spectrometer</a:t>
            </a:r>
            <a:endParaRPr/>
          </a:p>
          <a:p>
            <a:pPr>
              <a:buSzPct val="60000"/>
              <a:buFont charset="2" typeface="Wingdings"/>
              <a:buChar char=""/>
            </a:pPr>
            <a:r>
              <a:rPr lang="en-US" sz="2900">
                <a:solidFill>
                  <a:srgbClr val="000000"/>
                </a:solidFill>
                <a:latin typeface="Tw Cen MT"/>
              </a:rPr>
              <a:t>Six identical Sectors</a:t>
            </a:r>
            <a:endParaRPr/>
          </a:p>
          <a:p>
            <a:pPr>
              <a:buSzPct val="60000"/>
              <a:buFont charset="2" typeface="Wingdings"/>
              <a:buChar char=""/>
            </a:pPr>
            <a:r>
              <a:rPr lang="en-US" sz="2900">
                <a:solidFill>
                  <a:srgbClr val="000000"/>
                </a:solidFill>
                <a:latin typeface="Tw Cen MT"/>
              </a:rPr>
              <a:t>Nearly 4π Solid Angle</a:t>
            </a:r>
            <a:endParaRPr/>
          </a:p>
        </p:txBody>
      </p:sp>
      <p:sp>
        <p:nvSpPr>
          <p:cNvPr id="173" name="TextShape 3"/>
          <p:cNvSpPr txBox="1"/>
          <p:nvPr/>
        </p:nvSpPr>
        <p:spPr>
          <a:xfrm>
            <a:off x="0" y="0"/>
            <a:ext cx="360" cy="360"/>
          </a:xfrm>
          <a:prstGeom prst="rect">
            <a:avLst/>
          </a:prstGeom>
        </p:spPr>
        <p:txBody>
          <a:bodyPr bIns="45000" lIns="90000" rIns="90000" tIns="45000"/>
          <a:p>
            <a:fld id="{E10191B1-9171-4101-A111-7121B1614121}" type="slidenum">
              <a:rPr lang="en-US">
                <a:solidFill>
                  <a:srgbClr val="ffffff"/>
                </a:solidFill>
                <a:latin typeface="Tw Cen MT"/>
              </a:rPr>
              <a:t>&lt;number&gt;</a:t>
            </a:fld>
            <a:endParaRPr/>
          </a:p>
        </p:txBody>
      </p:sp>
      <p:pic>
        <p:nvPicPr>
          <p:cNvPr descr="" id="174" name="Picture 4"/>
          <p:cNvPicPr/>
          <p:nvPr/>
        </p:nvPicPr>
        <p:blipFill>
          <a:blip r:embed="rId1"/>
          <a:stretch>
            <a:fillRect/>
          </a:stretch>
        </p:blipFill>
        <p:spPr>
          <a:xfrm>
            <a:off x="5029200" y="3352680"/>
            <a:ext cx="3629160" cy="2783520"/>
          </a:xfrm>
          <a:prstGeom prst="rect">
            <a:avLst/>
          </a:prstGeom>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176" name="TextShape 2"/>
          <p:cNvSpPr txBox="1"/>
          <p:nvPr/>
        </p:nvSpPr>
        <p:spPr>
          <a:xfrm>
            <a:off x="0" y="0"/>
            <a:ext cx="360" cy="360"/>
          </a:xfrm>
          <a:prstGeom prst="rect">
            <a:avLst/>
          </a:prstGeom>
        </p:spPr>
        <p:txBody>
          <a:bodyPr bIns="45000" lIns="90000" rIns="90000" tIns="45000"/>
          <a:p>
            <a:fld id="{31017161-7181-4151-9191-D17161914101}" type="slidenum">
              <a:rPr lang="en-US">
                <a:solidFill>
                  <a:srgbClr val="ffffff"/>
                </a:solidFill>
                <a:latin typeface="Tw Cen MT"/>
              </a:rPr>
              <a:t>&lt;number&gt;</a:t>
            </a:fld>
            <a:endParaRPr/>
          </a:p>
        </p:txBody>
      </p:sp>
      <p:pic>
        <p:nvPicPr>
          <p:cNvPr descr="" id="177" name="Picture 4"/>
          <p:cNvPicPr/>
          <p:nvPr/>
        </p:nvPicPr>
        <p:blipFill>
          <a:blip r:embed="rId1"/>
          <a:stretch>
            <a:fillRect/>
          </a:stretch>
        </p:blipFill>
        <p:spPr>
          <a:xfrm>
            <a:off x="5263200" y="3124080"/>
            <a:ext cx="3842280" cy="2993760"/>
          </a:xfrm>
          <a:prstGeom prst="rect">
            <a:avLst/>
          </a:prstGeom>
        </p:spPr>
      </p:pic>
      <p:sp>
        <p:nvSpPr>
          <p:cNvPr id="178" name="TextShape 3"/>
          <p:cNvSpPr txBox="1"/>
          <p:nvPr/>
        </p:nvSpPr>
        <p:spPr>
          <a:xfrm>
            <a:off x="533520" y="1600200"/>
            <a:ext cx="54097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Superconducting Toroidal Magnet</a:t>
            </a:r>
            <a:endParaRPr/>
          </a:p>
          <a:p>
            <a:pPr>
              <a:buSzPct val="60000"/>
              <a:buFont charset="2" typeface="Wingdings"/>
              <a:buChar char=""/>
            </a:pPr>
            <a:r>
              <a:rPr lang="en-US" sz="2900">
                <a:solidFill>
                  <a:srgbClr val="000000"/>
                </a:solidFill>
                <a:latin typeface="Tw Cen MT"/>
              </a:rPr>
              <a:t>Drift Chambers</a:t>
            </a:r>
            <a:endParaRPr/>
          </a:p>
          <a:p>
            <a:pPr>
              <a:buSzPct val="60000"/>
              <a:buFont charset="2" typeface="Wingdings"/>
              <a:buChar char=""/>
            </a:pPr>
            <a:r>
              <a:rPr lang="en-US" sz="2900">
                <a:solidFill>
                  <a:srgbClr val="000000"/>
                </a:solidFill>
                <a:latin typeface="Tw Cen MT"/>
              </a:rPr>
              <a:t>Cherenkov Counters</a:t>
            </a:r>
            <a:endParaRPr/>
          </a:p>
          <a:p>
            <a:pPr>
              <a:buSzPct val="60000"/>
              <a:buFont charset="2" typeface="Wingdings"/>
              <a:buChar char=""/>
            </a:pPr>
            <a:r>
              <a:rPr lang="en-US" sz="2900">
                <a:solidFill>
                  <a:srgbClr val="000000"/>
                </a:solidFill>
                <a:latin typeface="Tw Cen MT"/>
              </a:rPr>
              <a:t>Time-of-Flight Scintillators</a:t>
            </a:r>
            <a:endParaRPr/>
          </a:p>
          <a:p>
            <a:pPr>
              <a:buSzPct val="60000"/>
              <a:buFont charset="2" typeface="Wingdings"/>
              <a:buChar char=""/>
            </a:pPr>
            <a:r>
              <a:rPr lang="en-US" sz="2900">
                <a:solidFill>
                  <a:srgbClr val="000000"/>
                </a:solidFill>
                <a:latin typeface="Tw Cen MT"/>
              </a:rPr>
              <a:t>Electromagnetic Calorimeters</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180"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Toroidal Magnet</a:t>
            </a:r>
            <a:endParaRPr/>
          </a:p>
          <a:p>
            <a:pPr lvl="1">
              <a:buSzPct val="70000"/>
              <a:buFont charset="2" typeface="Wingdings 2"/>
              <a:buChar char=""/>
            </a:pPr>
            <a:r>
              <a:rPr lang="en-US" sz="2600">
                <a:solidFill>
                  <a:srgbClr val="000000"/>
                </a:solidFill>
                <a:latin typeface="Tw Cen MT"/>
              </a:rPr>
              <a:t>Provides a magnetic field</a:t>
            </a:r>
            <a:endParaRPr/>
          </a:p>
          <a:p>
            <a:pPr lvl="1">
              <a:buSzPct val="70000"/>
              <a:buFont charset="2" typeface="Wingdings 2"/>
              <a:buChar char=""/>
            </a:pPr>
            <a:r>
              <a:rPr lang="en-US" sz="2600">
                <a:solidFill>
                  <a:srgbClr val="000000"/>
                </a:solidFill>
                <a:latin typeface="Tw Cen MT"/>
              </a:rPr>
              <a:t>Two magnetic polarity settings (Normal/Reversed)</a:t>
            </a:r>
            <a:endParaRPr/>
          </a:p>
        </p:txBody>
      </p:sp>
      <p:sp>
        <p:nvSpPr>
          <p:cNvPr id="181" name="TextShape 3"/>
          <p:cNvSpPr txBox="1"/>
          <p:nvPr/>
        </p:nvSpPr>
        <p:spPr>
          <a:xfrm>
            <a:off x="0" y="0"/>
            <a:ext cx="360" cy="360"/>
          </a:xfrm>
          <a:prstGeom prst="rect">
            <a:avLst/>
          </a:prstGeom>
        </p:spPr>
        <p:txBody>
          <a:bodyPr bIns="45000" lIns="90000" rIns="90000" tIns="45000"/>
          <a:p>
            <a:fld id="{2101C1C1-F191-4111-8151-F171212151C1}" type="slidenum">
              <a:rPr lang="en-US">
                <a:solidFill>
                  <a:srgbClr val="ffffff"/>
                </a:solidFill>
                <a:latin typeface="Tw Cen MT"/>
              </a:rPr>
              <a:t>&lt;number&gt;</a:t>
            </a:fld>
            <a:endParaRPr/>
          </a:p>
        </p:txBody>
      </p:sp>
      <p:pic>
        <p:nvPicPr>
          <p:cNvPr descr="" id="182" name="Picture 2"/>
          <p:cNvPicPr/>
          <p:nvPr/>
        </p:nvPicPr>
        <p:blipFill>
          <a:blip r:embed="rId1"/>
          <a:stretch>
            <a:fillRect/>
          </a:stretch>
        </p:blipFill>
        <p:spPr>
          <a:xfrm>
            <a:off x="204840" y="3326400"/>
            <a:ext cx="4371480" cy="2993040"/>
          </a:xfrm>
          <a:prstGeom prst="rect">
            <a:avLst/>
          </a:prstGeom>
        </p:spPr>
      </p:pic>
      <p:pic>
        <p:nvPicPr>
          <p:cNvPr descr="" id="183" name="Picture 5"/>
          <p:cNvPicPr/>
          <p:nvPr/>
        </p:nvPicPr>
        <p:blipFill>
          <a:blip r:embed="rId2"/>
          <a:stretch>
            <a:fillRect/>
          </a:stretch>
        </p:blipFill>
        <p:spPr>
          <a:xfrm>
            <a:off x="5029200" y="3431160"/>
            <a:ext cx="3629160" cy="2783520"/>
          </a:xfrm>
          <a:prstGeom prst="rect">
            <a:avLst/>
          </a:prstGeom>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185"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Drift Chambers</a:t>
            </a:r>
            <a:endParaRPr/>
          </a:p>
          <a:p>
            <a:pPr lvl="1">
              <a:buSzPct val="70000"/>
              <a:buFont charset="2" typeface="Wingdings 2"/>
              <a:buChar char=""/>
            </a:pPr>
            <a:r>
              <a:rPr lang="en-US" sz="2600">
                <a:solidFill>
                  <a:srgbClr val="000000"/>
                </a:solidFill>
                <a:latin typeface="Tw Cen MT"/>
              </a:rPr>
              <a:t>Detector for particles with ionizing radiation</a:t>
            </a:r>
            <a:endParaRPr/>
          </a:p>
          <a:p>
            <a:pPr lvl="1">
              <a:buSzPct val="70000"/>
              <a:buFont charset="2" typeface="Wingdings 2"/>
              <a:buChar char=""/>
            </a:pPr>
            <a:r>
              <a:rPr lang="en-US" sz="2600">
                <a:solidFill>
                  <a:srgbClr val="000000"/>
                </a:solidFill>
                <a:latin typeface="Tw Cen MT"/>
              </a:rPr>
              <a:t>Detects both presence and location of radiation</a:t>
            </a:r>
            <a:endParaRPr/>
          </a:p>
          <a:p>
            <a:pPr lvl="1">
              <a:buSzPct val="70000"/>
              <a:buFont charset="2" typeface="Wingdings 2"/>
              <a:buChar char=""/>
            </a:pPr>
            <a:r>
              <a:rPr lang="en-US" sz="2600">
                <a:solidFill>
                  <a:srgbClr val="000000"/>
                </a:solidFill>
                <a:latin typeface="Tw Cen MT"/>
              </a:rPr>
              <a:t>Quasi-Geiger counter (I. Lab)</a:t>
            </a:r>
            <a:endParaRPr/>
          </a:p>
          <a:p>
            <a:pPr lvl="1">
              <a:buSzPct val="70000"/>
              <a:buFont charset="2" typeface="Wingdings 2"/>
              <a:buChar char=""/>
            </a:pPr>
            <a:r>
              <a:rPr lang="en-US" sz="2600">
                <a:solidFill>
                  <a:srgbClr val="000000"/>
                </a:solidFill>
                <a:latin typeface="Tw Cen MT"/>
              </a:rPr>
              <a:t>Three Regions</a:t>
            </a:r>
            <a:endParaRPr/>
          </a:p>
        </p:txBody>
      </p:sp>
      <p:sp>
        <p:nvSpPr>
          <p:cNvPr id="186" name="TextShape 3"/>
          <p:cNvSpPr txBox="1"/>
          <p:nvPr/>
        </p:nvSpPr>
        <p:spPr>
          <a:xfrm>
            <a:off x="0" y="0"/>
            <a:ext cx="360" cy="360"/>
          </a:xfrm>
          <a:prstGeom prst="rect">
            <a:avLst/>
          </a:prstGeom>
        </p:spPr>
        <p:txBody>
          <a:bodyPr bIns="45000" lIns="90000" rIns="90000" tIns="45000"/>
          <a:p>
            <a:fld id="{61E1D1E1-D1C1-4181-9161-7131F1D161C1}" type="slidenum">
              <a:rPr lang="en-US">
                <a:solidFill>
                  <a:srgbClr val="ffffff"/>
                </a:solidFill>
                <a:latin typeface="Tw Cen MT"/>
              </a:rPr>
              <a:t>&lt;number&gt;</a:t>
            </a:fld>
            <a:endParaRPr/>
          </a:p>
        </p:txBody>
      </p:sp>
      <p:pic>
        <p:nvPicPr>
          <p:cNvPr descr="" id="187" name="Picture 2"/>
          <p:cNvPicPr/>
          <p:nvPr/>
        </p:nvPicPr>
        <p:blipFill>
          <a:blip r:embed="rId1"/>
          <a:stretch>
            <a:fillRect/>
          </a:stretch>
        </p:blipFill>
        <p:spPr>
          <a:xfrm>
            <a:off x="914400" y="4114800"/>
            <a:ext cx="3723840" cy="2600280"/>
          </a:xfrm>
          <a:prstGeom prst="rect">
            <a:avLst/>
          </a:prstGeom>
        </p:spPr>
      </p:pic>
      <p:pic>
        <p:nvPicPr>
          <p:cNvPr descr="" id="188" name="Picture 5"/>
          <p:cNvPicPr/>
          <p:nvPr/>
        </p:nvPicPr>
        <p:blipFill>
          <a:blip r:embed="rId2"/>
          <a:stretch>
            <a:fillRect/>
          </a:stretch>
        </p:blipFill>
        <p:spPr>
          <a:xfrm>
            <a:off x="5038560" y="3931560"/>
            <a:ext cx="3629160" cy="2783520"/>
          </a:xfrm>
          <a:prstGeom prst="rect">
            <a:avLst/>
          </a:prstGeom>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190"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Cherenkov Detectors</a:t>
            </a:r>
            <a:endParaRPr/>
          </a:p>
          <a:p>
            <a:pPr lvl="1">
              <a:buSzPct val="70000"/>
              <a:buFont charset="2" typeface="Wingdings 2"/>
              <a:buChar char=""/>
            </a:pPr>
            <a:r>
              <a:rPr lang="en-US" sz="2600">
                <a:solidFill>
                  <a:srgbClr val="000000"/>
                </a:solidFill>
                <a:latin typeface="Tw Cen MT"/>
              </a:rPr>
              <a:t>Allow us to differentiate between pions and electrons</a:t>
            </a:r>
            <a:endParaRPr/>
          </a:p>
          <a:p>
            <a:pPr lvl="1">
              <a:buSzPct val="70000"/>
              <a:buFont charset="2" typeface="Wingdings 2"/>
              <a:buChar char=""/>
            </a:pPr>
            <a:r>
              <a:rPr lang="en-US" sz="2600">
                <a:solidFill>
                  <a:srgbClr val="000000"/>
                </a:solidFill>
                <a:latin typeface="Tw Cen MT"/>
              </a:rPr>
              <a:t>Detects electromagnetic radiation emissions</a:t>
            </a:r>
            <a:endParaRPr/>
          </a:p>
        </p:txBody>
      </p:sp>
      <p:sp>
        <p:nvSpPr>
          <p:cNvPr id="191" name="TextShape 3"/>
          <p:cNvSpPr txBox="1"/>
          <p:nvPr/>
        </p:nvSpPr>
        <p:spPr>
          <a:xfrm>
            <a:off x="0" y="0"/>
            <a:ext cx="360" cy="360"/>
          </a:xfrm>
          <a:prstGeom prst="rect">
            <a:avLst/>
          </a:prstGeom>
        </p:spPr>
        <p:txBody>
          <a:bodyPr bIns="45000" lIns="90000" rIns="90000" tIns="45000"/>
          <a:p>
            <a:fld id="{F1A1C181-2111-4181-B121-A1F1F1F13191}" type="slidenum">
              <a:rPr lang="en-US">
                <a:solidFill>
                  <a:srgbClr val="ffffff"/>
                </a:solidFill>
                <a:latin typeface="Tw Cen MT"/>
              </a:rPr>
              <a:t>&lt;number&gt;</a:t>
            </a:fld>
            <a:endParaRPr/>
          </a:p>
        </p:txBody>
      </p:sp>
      <p:pic>
        <p:nvPicPr>
          <p:cNvPr descr="" id="192" name="Picture 2"/>
          <p:cNvPicPr/>
          <p:nvPr/>
        </p:nvPicPr>
        <p:blipFill>
          <a:blip r:embed="rId1"/>
          <a:stretch>
            <a:fillRect/>
          </a:stretch>
        </p:blipFill>
        <p:spPr>
          <a:xfrm>
            <a:off x="609480" y="3276720"/>
            <a:ext cx="4203360" cy="3152520"/>
          </a:xfrm>
          <a:prstGeom prst="rect">
            <a:avLst/>
          </a:prstGeom>
        </p:spPr>
      </p:pic>
      <p:pic>
        <p:nvPicPr>
          <p:cNvPr descr="" id="193" name="Picture 5"/>
          <p:cNvPicPr/>
          <p:nvPr/>
        </p:nvPicPr>
        <p:blipFill>
          <a:blip r:embed="rId2"/>
          <a:stretch>
            <a:fillRect/>
          </a:stretch>
        </p:blipFill>
        <p:spPr>
          <a:xfrm>
            <a:off x="5029200" y="3616920"/>
            <a:ext cx="3629160" cy="278352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195"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Time-of-Flight Scintillators</a:t>
            </a:r>
            <a:endParaRPr/>
          </a:p>
          <a:p>
            <a:pPr lvl="1">
              <a:buSzPct val="70000"/>
              <a:buFont charset="2" typeface="Wingdings 2"/>
              <a:buChar char=""/>
            </a:pPr>
            <a:r>
              <a:rPr lang="en-US" sz="2600">
                <a:solidFill>
                  <a:srgbClr val="000000"/>
                </a:solidFill>
                <a:latin typeface="Tw Cen MT"/>
              </a:rPr>
              <a:t>Lighter and heavier particle differentiation</a:t>
            </a:r>
            <a:endParaRPr/>
          </a:p>
          <a:p>
            <a:pPr lvl="1">
              <a:buSzPct val="70000"/>
              <a:buFont charset="2" typeface="Wingdings 2"/>
              <a:buChar char=""/>
            </a:pPr>
            <a:r>
              <a:rPr lang="en-US" sz="2600">
                <a:solidFill>
                  <a:srgbClr val="000000"/>
                </a:solidFill>
                <a:latin typeface="Tw Cen MT"/>
              </a:rPr>
              <a:t>Scintillators: Variety of materials</a:t>
            </a:r>
            <a:endParaRPr/>
          </a:p>
          <a:p>
            <a:pPr lvl="1">
              <a:buSzPct val="70000"/>
              <a:buFont charset="2" typeface="Wingdings 2"/>
              <a:buChar char=""/>
            </a:pPr>
            <a:r>
              <a:rPr lang="en-US" sz="2600">
                <a:solidFill>
                  <a:srgbClr val="000000"/>
                </a:solidFill>
                <a:latin typeface="Tw Cen MT"/>
              </a:rPr>
              <a:t>Detection possible by photo multiplier tubes</a:t>
            </a:r>
            <a:endParaRPr/>
          </a:p>
        </p:txBody>
      </p:sp>
      <p:sp>
        <p:nvSpPr>
          <p:cNvPr id="196" name="TextShape 3"/>
          <p:cNvSpPr txBox="1"/>
          <p:nvPr/>
        </p:nvSpPr>
        <p:spPr>
          <a:xfrm>
            <a:off x="0" y="0"/>
            <a:ext cx="360" cy="360"/>
          </a:xfrm>
          <a:prstGeom prst="rect">
            <a:avLst/>
          </a:prstGeom>
        </p:spPr>
        <p:txBody>
          <a:bodyPr bIns="45000" lIns="90000" rIns="90000" tIns="45000"/>
          <a:p>
            <a:fld id="{5161B121-5111-41C1-A181-C111F1E111F1}" type="slidenum">
              <a:rPr lang="en-US">
                <a:solidFill>
                  <a:srgbClr val="ffffff"/>
                </a:solidFill>
                <a:latin typeface="Tw Cen MT"/>
              </a:rPr>
              <a:t>&lt;number&gt;</a:t>
            </a:fld>
            <a:endParaRPr/>
          </a:p>
        </p:txBody>
      </p:sp>
      <p:pic>
        <p:nvPicPr>
          <p:cNvPr descr="" id="197" name="Picture 2"/>
          <p:cNvPicPr/>
          <p:nvPr/>
        </p:nvPicPr>
        <p:blipFill>
          <a:blip r:embed="rId1"/>
          <a:stretch>
            <a:fillRect/>
          </a:stretch>
        </p:blipFill>
        <p:spPr>
          <a:xfrm>
            <a:off x="412920" y="3657600"/>
            <a:ext cx="3898440" cy="2923920"/>
          </a:xfrm>
          <a:prstGeom prst="rect">
            <a:avLst/>
          </a:prstGeom>
        </p:spPr>
      </p:pic>
      <p:pic>
        <p:nvPicPr>
          <p:cNvPr descr="" id="198" name="Picture 5"/>
          <p:cNvPicPr/>
          <p:nvPr/>
        </p:nvPicPr>
        <p:blipFill>
          <a:blip r:embed="rId2"/>
          <a:stretch>
            <a:fillRect/>
          </a:stretch>
        </p:blipFill>
        <p:spPr>
          <a:xfrm>
            <a:off x="4876920" y="3727800"/>
            <a:ext cx="3629160" cy="278352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Overview</a:t>
            </a:r>
            <a:endParaRPr/>
          </a:p>
        </p:txBody>
      </p:sp>
      <p:sp>
        <p:nvSpPr>
          <p:cNvPr id="132" name="TextShape 2"/>
          <p:cNvSpPr txBox="1"/>
          <p:nvPr/>
        </p:nvSpPr>
        <p:spPr>
          <a:xfrm>
            <a:off x="612720" y="1523880"/>
            <a:ext cx="8152920" cy="533376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Scientific Background</a:t>
            </a:r>
            <a:endParaRPr/>
          </a:p>
          <a:p>
            <a:pPr lvl="1">
              <a:buSzPct val="70000"/>
              <a:buFont charset="2" typeface="Wingdings 2"/>
              <a:buChar char=""/>
            </a:pPr>
            <a:r>
              <a:rPr lang="en-US" sz="2600">
                <a:solidFill>
                  <a:srgbClr val="000000"/>
                </a:solidFill>
                <a:latin typeface="Tw Cen MT"/>
              </a:rPr>
              <a:t>History of Modern Atomic Physics</a:t>
            </a:r>
            <a:endParaRPr/>
          </a:p>
          <a:p>
            <a:pPr lvl="1">
              <a:buSzPct val="70000"/>
              <a:buFont charset="2" typeface="Wingdings 2"/>
              <a:buChar char=""/>
            </a:pPr>
            <a:r>
              <a:rPr lang="en-US" sz="2600">
                <a:solidFill>
                  <a:srgbClr val="000000"/>
                </a:solidFill>
                <a:latin typeface="Tw Cen MT"/>
              </a:rPr>
              <a:t>Standard Model</a:t>
            </a:r>
            <a:endParaRPr/>
          </a:p>
          <a:p>
            <a:pPr lvl="1">
              <a:buSzPct val="70000"/>
              <a:buFont charset="2" typeface="Wingdings 2"/>
              <a:buChar char=""/>
            </a:pPr>
            <a:r>
              <a:rPr lang="en-US" sz="2600">
                <a:solidFill>
                  <a:srgbClr val="000000"/>
                </a:solidFill>
                <a:latin typeface="Tw Cen MT"/>
              </a:rPr>
              <a:t>The Hadronic Model Versus Quantum Chromodynamics</a:t>
            </a:r>
            <a:endParaRPr/>
          </a:p>
          <a:p>
            <a:pPr lvl="1">
              <a:buSzPct val="70000"/>
              <a:buFont charset="2" typeface="Wingdings 2"/>
              <a:buChar char=""/>
            </a:pPr>
            <a:r>
              <a:rPr lang="en-US" sz="2600">
                <a:solidFill>
                  <a:srgbClr val="000000"/>
                </a:solidFill>
                <a:latin typeface="Tw Cen MT"/>
              </a:rPr>
              <a:t>The Significance of the Fifth Structure Function</a:t>
            </a:r>
            <a:endParaRPr/>
          </a:p>
          <a:p>
            <a:pPr lvl="1">
              <a:buSzPct val="70000"/>
              <a:buFont charset="2" typeface="Wingdings 2"/>
              <a:buChar char=""/>
            </a:pPr>
            <a:r>
              <a:rPr lang="en-US" sz="2600">
                <a:solidFill>
                  <a:srgbClr val="000000"/>
                </a:solidFill>
                <a:latin typeface="Tw Cen MT"/>
              </a:rPr>
              <a:t>Objective</a:t>
            </a:r>
            <a:endParaRPr/>
          </a:p>
          <a:p>
            <a:pPr>
              <a:buSzPct val="60000"/>
              <a:buFont charset="2" typeface="Wingdings"/>
              <a:buChar char=""/>
            </a:pPr>
            <a:r>
              <a:rPr lang="en-US" sz="2900">
                <a:solidFill>
                  <a:srgbClr val="000000"/>
                </a:solidFill>
                <a:latin typeface="Tw Cen MT"/>
              </a:rPr>
              <a:t>Experimental Background</a:t>
            </a:r>
            <a:endParaRPr/>
          </a:p>
          <a:p>
            <a:pPr lvl="1">
              <a:buSzPct val="70000"/>
              <a:buFont charset="2" typeface="Wingdings 2"/>
              <a:buChar char=""/>
            </a:pPr>
            <a:r>
              <a:rPr lang="en-US" sz="2600">
                <a:solidFill>
                  <a:srgbClr val="000000"/>
                </a:solidFill>
                <a:latin typeface="Tw Cen MT"/>
              </a:rPr>
              <a:t>CEBAF</a:t>
            </a:r>
            <a:endParaRPr/>
          </a:p>
          <a:p>
            <a:pPr lvl="1">
              <a:buSzPct val="70000"/>
              <a:buFont charset="2" typeface="Wingdings 2"/>
              <a:buChar char=""/>
            </a:pPr>
            <a:r>
              <a:rPr lang="en-US" sz="2600">
                <a:solidFill>
                  <a:srgbClr val="000000"/>
                </a:solidFill>
                <a:latin typeface="Tw Cen MT"/>
              </a:rPr>
              <a:t>CEBAF Large Acceptance Spectrometer – CLAS</a:t>
            </a:r>
            <a:endParaRPr/>
          </a:p>
          <a:p>
            <a:pPr lvl="1">
              <a:buSzPct val="70000"/>
              <a:buFont charset="2" typeface="Wingdings 2"/>
              <a:buChar char=""/>
            </a:pPr>
            <a:r>
              <a:rPr lang="en-US" sz="2600">
                <a:solidFill>
                  <a:srgbClr val="000000"/>
                </a:solidFill>
                <a:latin typeface="Tw Cen MT"/>
              </a:rPr>
              <a:t>Experimental Setup</a:t>
            </a:r>
            <a:endParaRPr/>
          </a:p>
          <a:p>
            <a:pPr lvl="1">
              <a:buSzPct val="60000"/>
              <a:buFont charset="2" typeface="Wingdings"/>
              <a:buChar char=""/>
            </a:pPr>
            <a:r>
              <a:rPr lang="en-US" sz="2900">
                <a:solidFill>
                  <a:srgbClr val="000000"/>
                </a:solidFill>
                <a:latin typeface="Tw Cen MT"/>
              </a:rPr>
              <a:t>Extracting the Longitudinal-Transverse Asymmetry (Summer 2012)</a:t>
            </a:r>
            <a:endParaRPr/>
          </a:p>
          <a:p>
            <a:pPr lvl="1">
              <a:buSzPct val="70000"/>
              <a:buFont charset="2" typeface="Wingdings 2"/>
              <a:buChar char=""/>
            </a:pPr>
            <a:r>
              <a:rPr lang="en-US" sz="2600">
                <a:solidFill>
                  <a:srgbClr val="000000"/>
                </a:solidFill>
                <a:latin typeface="Tw Cen MT"/>
              </a:rPr>
              <a:t>Kinematics</a:t>
            </a:r>
            <a:endParaRPr/>
          </a:p>
          <a:p>
            <a:pPr lvl="1">
              <a:buSzPct val="70000"/>
              <a:buFont charset="2" typeface="Wingdings 2"/>
              <a:buChar char=""/>
            </a:pPr>
            <a:r>
              <a:rPr lang="en-US" sz="2600">
                <a:solidFill>
                  <a:srgbClr val="000000"/>
                </a:solidFill>
                <a:latin typeface="Tw Cen MT"/>
              </a:rPr>
              <a:t>Mathematical Approach</a:t>
            </a:r>
            <a:endParaRPr/>
          </a:p>
          <a:p>
            <a:pPr lvl="1">
              <a:buSzPct val="70000"/>
              <a:buFont charset="2" typeface="Wingdings 2"/>
              <a:buChar char=""/>
            </a:pPr>
            <a:r>
              <a:rPr lang="en-US" sz="2600">
                <a:solidFill>
                  <a:srgbClr val="000000"/>
                </a:solidFill>
                <a:latin typeface="Tw Cen MT"/>
              </a:rPr>
              <a:t>Computational Approach</a:t>
            </a:r>
            <a:endParaRPr/>
          </a:p>
          <a:p>
            <a:pPr>
              <a:buSzPct val="60000"/>
              <a:buFont charset="2" typeface="Wingdings"/>
              <a:buChar char=""/>
            </a:pPr>
            <a:r>
              <a:rPr lang="en-US" sz="2900">
                <a:solidFill>
                  <a:srgbClr val="000000"/>
                </a:solidFill>
                <a:latin typeface="Tw Cen MT"/>
              </a:rPr>
              <a:t>Simulation of CLAS: Testing the Accuracy of Measurements (Summer 2013)</a:t>
            </a:r>
            <a:endParaRPr/>
          </a:p>
          <a:p>
            <a:pPr lvl="1">
              <a:buSzPct val="70000"/>
              <a:buFont charset="2" typeface="Wingdings 2"/>
              <a:buChar char=""/>
            </a:pPr>
            <a:r>
              <a:rPr lang="en-US" sz="2600">
                <a:solidFill>
                  <a:srgbClr val="000000"/>
                </a:solidFill>
                <a:latin typeface="Tw Cen MT"/>
              </a:rPr>
              <a:t>Fitting the Asymmetry</a:t>
            </a:r>
            <a:endParaRPr/>
          </a:p>
          <a:p>
            <a:pPr lvl="1">
              <a:buSzPct val="70000"/>
              <a:buFont charset="2" typeface="Wingdings 2"/>
              <a:buChar char=""/>
            </a:pPr>
            <a:r>
              <a:rPr lang="en-US" sz="2600">
                <a:solidFill>
                  <a:srgbClr val="000000"/>
                </a:solidFill>
                <a:latin typeface="Tw Cen MT"/>
              </a:rPr>
              <a:t>Simulating a Reaction in CLAS</a:t>
            </a:r>
            <a:endParaRPr/>
          </a:p>
          <a:p>
            <a:pPr>
              <a:buSzPct val="60000"/>
              <a:buFont charset="2" typeface="Wingdings"/>
              <a:buChar char=""/>
            </a:pPr>
            <a:r>
              <a:rPr lang="en-US" sz="2900">
                <a:solidFill>
                  <a:srgbClr val="000000"/>
                </a:solidFill>
                <a:latin typeface="Tw Cen MT"/>
              </a:rPr>
              <a:t>Results</a:t>
            </a:r>
            <a:endParaRPr/>
          </a:p>
          <a:p>
            <a:pPr>
              <a:buSzPct val="60000"/>
              <a:buFont charset="2" typeface="Wingdings"/>
              <a:buChar char=""/>
            </a:pPr>
            <a:r>
              <a:rPr lang="en-US" sz="2900">
                <a:solidFill>
                  <a:srgbClr val="000000"/>
                </a:solidFill>
                <a:latin typeface="Tw Cen MT"/>
              </a:rPr>
              <a:t>Conclusions</a:t>
            </a:r>
            <a:endParaRPr/>
          </a:p>
          <a:p>
            <a:pPr>
              <a:buSzPct val="60000"/>
              <a:buFont charset="2" typeface="Wingdings"/>
              <a:buChar char=""/>
            </a:pPr>
            <a:r>
              <a:rPr lang="en-US" sz="2900">
                <a:solidFill>
                  <a:srgbClr val="000000"/>
                </a:solidFill>
                <a:latin typeface="Tw Cen MT"/>
              </a:rPr>
              <a:t>References</a:t>
            </a:r>
            <a:endParaRPr/>
          </a:p>
          <a:p>
            <a:pPr>
              <a:buSzPct val="60000"/>
              <a:buFont charset="2" typeface="Wingdings"/>
              <a:buChar char=""/>
            </a:pPr>
            <a:r>
              <a:rPr lang="en-US" sz="2900">
                <a:solidFill>
                  <a:srgbClr val="000000"/>
                </a:solidFill>
                <a:latin typeface="Tw Cen MT"/>
              </a:rPr>
              <a:t>Acknowledgements</a:t>
            </a:r>
            <a:endParaRPr/>
          </a:p>
        </p:txBody>
      </p:sp>
      <p:sp>
        <p:nvSpPr>
          <p:cNvPr id="133" name="TextShape 3"/>
          <p:cNvSpPr txBox="1"/>
          <p:nvPr/>
        </p:nvSpPr>
        <p:spPr>
          <a:xfrm>
            <a:off x="0" y="0"/>
            <a:ext cx="360" cy="360"/>
          </a:xfrm>
          <a:prstGeom prst="rect">
            <a:avLst/>
          </a:prstGeom>
        </p:spPr>
        <p:txBody>
          <a:bodyPr bIns="45000" lIns="90000" rIns="90000" tIns="45000"/>
          <a:p>
            <a:fld id="{A1817161-01E1-4181-A1A1-B151614131C1}" type="slidenum">
              <a:rPr lang="en-US">
                <a:solidFill>
                  <a:srgbClr val="ffffff"/>
                </a:solidFill>
                <a:latin typeface="Tw Cen MT"/>
              </a:rPr>
              <a:t>&lt;number&gt;</a:t>
            </a:fld>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200"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Electromagnetic Calorimeters</a:t>
            </a:r>
            <a:endParaRPr/>
          </a:p>
          <a:p>
            <a:pPr lvl="1">
              <a:buSzPct val="70000"/>
              <a:buFont charset="2" typeface="Wingdings 2"/>
              <a:buChar char=""/>
            </a:pPr>
            <a:r>
              <a:rPr lang="en-US" sz="2600">
                <a:solidFill>
                  <a:srgbClr val="000000"/>
                </a:solidFill>
                <a:latin typeface="Tw Cen MT"/>
              </a:rPr>
              <a:t>Differentiate electrons and neutral particles</a:t>
            </a:r>
            <a:endParaRPr/>
          </a:p>
          <a:p>
            <a:pPr lvl="1">
              <a:buSzPct val="70000"/>
              <a:buFont charset="2" typeface="Wingdings 2"/>
              <a:buChar char=""/>
            </a:pPr>
            <a:r>
              <a:rPr lang="en-US" sz="2600">
                <a:solidFill>
                  <a:srgbClr val="000000"/>
                </a:solidFill>
                <a:latin typeface="Tw Cen MT"/>
              </a:rPr>
              <a:t>Comprised of alternating layers of lead/scintillator</a:t>
            </a:r>
            <a:endParaRPr/>
          </a:p>
          <a:p>
            <a:pPr lvl="1">
              <a:buSzPct val="70000"/>
              <a:buFont charset="2" typeface="Wingdings 2"/>
              <a:buChar char=""/>
            </a:pPr>
            <a:r>
              <a:rPr lang="en-US" sz="2600">
                <a:solidFill>
                  <a:srgbClr val="000000"/>
                </a:solidFill>
                <a:latin typeface="Tw Cen MT"/>
              </a:rPr>
              <a:t>Particles interact in the lead creating a shower of photons in the scintillator</a:t>
            </a:r>
            <a:endParaRPr/>
          </a:p>
        </p:txBody>
      </p:sp>
      <p:sp>
        <p:nvSpPr>
          <p:cNvPr id="201" name="TextShape 3"/>
          <p:cNvSpPr txBox="1"/>
          <p:nvPr/>
        </p:nvSpPr>
        <p:spPr>
          <a:xfrm>
            <a:off x="0" y="0"/>
            <a:ext cx="360" cy="360"/>
          </a:xfrm>
          <a:prstGeom prst="rect">
            <a:avLst/>
          </a:prstGeom>
        </p:spPr>
        <p:txBody>
          <a:bodyPr bIns="45000" lIns="90000" rIns="90000" tIns="45000"/>
          <a:p>
            <a:fld id="{21D1A161-5111-4171-A101-E131B191F1B1}" type="slidenum">
              <a:rPr lang="en-US">
                <a:solidFill>
                  <a:srgbClr val="ffffff"/>
                </a:solidFill>
                <a:latin typeface="Tw Cen MT"/>
              </a:rPr>
              <a:t>&lt;number&gt;</a:t>
            </a:fld>
            <a:endParaRPr/>
          </a:p>
        </p:txBody>
      </p:sp>
      <p:pic>
        <p:nvPicPr>
          <p:cNvPr descr="" id="202" name="Picture 5"/>
          <p:cNvPicPr/>
          <p:nvPr/>
        </p:nvPicPr>
        <p:blipFill>
          <a:blip r:embed="rId1"/>
          <a:stretch>
            <a:fillRect/>
          </a:stretch>
        </p:blipFill>
        <p:spPr>
          <a:xfrm>
            <a:off x="4876920" y="3727800"/>
            <a:ext cx="3629160" cy="2783520"/>
          </a:xfrm>
          <a:prstGeom prst="rect">
            <a:avLst/>
          </a:prstGeom>
        </p:spPr>
      </p:pic>
      <p:pic>
        <p:nvPicPr>
          <p:cNvPr descr="" id="203" name="Picture 4"/>
          <p:cNvPicPr/>
          <p:nvPr/>
        </p:nvPicPr>
        <p:blipFill>
          <a:blip r:embed="rId2"/>
          <a:stretch>
            <a:fillRect/>
          </a:stretch>
        </p:blipFill>
        <p:spPr>
          <a:xfrm>
            <a:off x="152280" y="3962520"/>
            <a:ext cx="4266720" cy="276840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Hall B: CLAS</a:t>
            </a:r>
            <a:endParaRPr/>
          </a:p>
        </p:txBody>
      </p:sp>
      <p:sp>
        <p:nvSpPr>
          <p:cNvPr id="205" name="TextShape 2"/>
          <p:cNvSpPr txBox="1"/>
          <p:nvPr/>
        </p:nvSpPr>
        <p:spPr>
          <a:xfrm>
            <a:off x="612720" y="1600200"/>
            <a:ext cx="342576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Trajectory</a:t>
            </a:r>
            <a:endParaRPr/>
          </a:p>
          <a:p>
            <a:pPr>
              <a:buSzPct val="60000"/>
              <a:buFont charset="2" typeface="Wingdings"/>
              <a:buChar char=""/>
            </a:pPr>
            <a:r>
              <a:rPr lang="en-US" sz="2900">
                <a:solidFill>
                  <a:srgbClr val="000000"/>
                </a:solidFill>
                <a:latin typeface="Tw Cen MT"/>
              </a:rPr>
              <a:t>Charge</a:t>
            </a:r>
            <a:endParaRPr/>
          </a:p>
          <a:p>
            <a:pPr>
              <a:buSzPct val="60000"/>
              <a:buFont charset="2" typeface="Wingdings"/>
              <a:buChar char=""/>
            </a:pPr>
            <a:r>
              <a:rPr lang="en-US" sz="2900">
                <a:solidFill>
                  <a:srgbClr val="000000"/>
                </a:solidFill>
                <a:latin typeface="Tw Cen MT"/>
              </a:rPr>
              <a:t>Momentum</a:t>
            </a:r>
            <a:endParaRPr/>
          </a:p>
          <a:p>
            <a:pPr>
              <a:buSzPct val="60000"/>
              <a:buFont charset="2" typeface="Wingdings"/>
              <a:buChar char=""/>
            </a:pPr>
            <a:r>
              <a:rPr lang="en-US" sz="2900">
                <a:solidFill>
                  <a:srgbClr val="000000"/>
                </a:solidFill>
                <a:latin typeface="Tw Cen MT"/>
              </a:rPr>
              <a:t>Energy</a:t>
            </a:r>
            <a:endParaRPr/>
          </a:p>
          <a:p>
            <a:pPr>
              <a:buSzPct val="60000"/>
              <a:buFont charset="2" typeface="Wingdings"/>
              <a:buChar char=""/>
            </a:pPr>
            <a:r>
              <a:rPr lang="en-US" sz="2900">
                <a:solidFill>
                  <a:srgbClr val="000000"/>
                </a:solidFill>
                <a:latin typeface="Tw Cen MT"/>
              </a:rPr>
              <a:t>Scattering Angle</a:t>
            </a:r>
            <a:endParaRPr/>
          </a:p>
          <a:p>
            <a:pPr>
              <a:buSzPct val="60000"/>
              <a:buFont charset="2" typeface="Wingdings"/>
              <a:buChar char=""/>
            </a:pPr>
            <a:r>
              <a:rPr lang="en-US" sz="2900">
                <a:solidFill>
                  <a:srgbClr val="000000"/>
                </a:solidFill>
                <a:latin typeface="Tw Cen MT"/>
              </a:rPr>
              <a:t>Velocity</a:t>
            </a:r>
            <a:endParaRPr/>
          </a:p>
        </p:txBody>
      </p:sp>
      <p:sp>
        <p:nvSpPr>
          <p:cNvPr id="206" name="TextShape 3"/>
          <p:cNvSpPr txBox="1"/>
          <p:nvPr/>
        </p:nvSpPr>
        <p:spPr>
          <a:xfrm>
            <a:off x="0" y="0"/>
            <a:ext cx="360" cy="360"/>
          </a:xfrm>
          <a:prstGeom prst="rect">
            <a:avLst/>
          </a:prstGeom>
        </p:spPr>
        <p:txBody>
          <a:bodyPr bIns="45000" lIns="90000" rIns="90000" tIns="45000"/>
          <a:p>
            <a:fld id="{F191E151-31F1-4161-A121-E1D1C1013171}" type="slidenum">
              <a:rPr lang="en-US">
                <a:solidFill>
                  <a:srgbClr val="ffffff"/>
                </a:solidFill>
                <a:latin typeface="Tw Cen MT"/>
              </a:rPr>
              <a:t>&lt;number&gt;</a:t>
            </a:fld>
            <a:endParaRPr/>
          </a:p>
        </p:txBody>
      </p:sp>
      <p:pic>
        <p:nvPicPr>
          <p:cNvPr descr="" id="207" name="Picture 4"/>
          <p:cNvPicPr/>
          <p:nvPr/>
        </p:nvPicPr>
        <p:blipFill>
          <a:blip r:embed="rId1"/>
          <a:stretch>
            <a:fillRect/>
          </a:stretch>
        </p:blipFill>
        <p:spPr>
          <a:xfrm>
            <a:off x="4648320" y="1905120"/>
            <a:ext cx="3802320" cy="374364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Experimental Setup</a:t>
            </a:r>
            <a:endParaRPr/>
          </a:p>
        </p:txBody>
      </p:sp>
      <p:sp>
        <p:nvSpPr>
          <p:cNvPr id="209"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2.56 GeV beam</a:t>
            </a:r>
            <a:endParaRPr/>
          </a:p>
          <a:p>
            <a:endParaRPr/>
          </a:p>
          <a:p>
            <a:pPr>
              <a:buSzPct val="60000"/>
              <a:buFont charset="2" typeface="Wingdings"/>
              <a:buChar char=""/>
            </a:pPr>
            <a:r>
              <a:rPr lang="en-US" sz="2900">
                <a:solidFill>
                  <a:srgbClr val="000000"/>
                </a:solidFill>
                <a:latin typeface="Tw Cen MT"/>
              </a:rPr>
              <a:t>Both normal and reversed magnetic torus polarities</a:t>
            </a:r>
            <a:endParaRPr/>
          </a:p>
          <a:p>
            <a:endParaRPr/>
          </a:p>
          <a:p>
            <a:pPr>
              <a:buSzPct val="60000"/>
              <a:buFont charset="2" typeface="Wingdings"/>
              <a:buChar char=""/>
            </a:pPr>
            <a:r>
              <a:rPr lang="en-US" sz="2900">
                <a:solidFill>
                  <a:srgbClr val="000000"/>
                </a:solidFill>
                <a:latin typeface="Tw Cen MT"/>
              </a:rPr>
              <a:t>Dual, co-linear liquid hydrogen-deuterium cell target</a:t>
            </a:r>
            <a:endParaRPr/>
          </a:p>
        </p:txBody>
      </p:sp>
      <p:sp>
        <p:nvSpPr>
          <p:cNvPr id="210" name="TextShape 3"/>
          <p:cNvSpPr txBox="1"/>
          <p:nvPr/>
        </p:nvSpPr>
        <p:spPr>
          <a:xfrm>
            <a:off x="0" y="0"/>
            <a:ext cx="360" cy="360"/>
          </a:xfrm>
          <a:prstGeom prst="rect">
            <a:avLst/>
          </a:prstGeom>
        </p:spPr>
        <p:txBody>
          <a:bodyPr bIns="45000" lIns="90000" rIns="90000" tIns="45000"/>
          <a:p>
            <a:fld id="{F1E1F1C1-2101-41B1-A1E1-31B141F1A1C1}" type="slidenum">
              <a:rPr lang="en-US">
                <a:solidFill>
                  <a:srgbClr val="ffffff"/>
                </a:solidFill>
                <a:latin typeface="Tw Cen MT"/>
              </a:rPr>
              <a:t>&lt;number&gt;</a:t>
            </a:fld>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Extracting the Asymmetry (Summer 2012)</a:t>
            </a:r>
            <a:endParaRPr/>
          </a:p>
        </p:txBody>
      </p:sp>
      <p:sp>
        <p:nvSpPr>
          <p:cNvPr id="212" name="TextShape 2"/>
          <p:cNvSpPr txBox="1"/>
          <p:nvPr/>
        </p:nvSpPr>
        <p:spPr>
          <a:xfrm>
            <a:off x="0" y="0"/>
            <a:ext cx="360" cy="360"/>
          </a:xfrm>
          <a:prstGeom prst="rect">
            <a:avLst/>
          </a:prstGeom>
        </p:spPr>
        <p:txBody>
          <a:bodyPr bIns="45000" lIns="90000" rIns="90000" tIns="45000"/>
          <a:p>
            <a:fld id="{F12131D1-D1A1-4171-91E1-E121311131D1}" type="slidenum">
              <a:rPr lang="en-US">
                <a:solidFill>
                  <a:srgbClr val="ffffff"/>
                </a:solidFill>
                <a:latin typeface="Tw Cen MT"/>
              </a:rPr>
              <a:t>&lt;number&gt;</a:t>
            </a:fld>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14" name="TextShape 2"/>
          <p:cNvSpPr txBox="1"/>
          <p:nvPr/>
        </p:nvSpPr>
        <p:spPr>
          <a:xfrm>
            <a:off x="612720" y="1600200"/>
            <a:ext cx="8152920" cy="411444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Kinematics of the 2H(e,e’p)n reaction </a:t>
            </a:r>
            <a:endParaRPr/>
          </a:p>
          <a:p>
            <a:pPr lvl="1">
              <a:buSzPct val="70000"/>
              <a:buFont charset="2" typeface="Wingdings 2"/>
              <a:buChar char=""/>
            </a:pPr>
            <a:r>
              <a:rPr lang="en-US" sz="2600">
                <a:solidFill>
                  <a:srgbClr val="000000"/>
                </a:solidFill>
                <a:latin typeface="Tw Cen MT"/>
              </a:rPr>
              <a:t>Quasi-elastic collisions</a:t>
            </a:r>
            <a:endParaRPr/>
          </a:p>
        </p:txBody>
      </p:sp>
      <p:sp>
        <p:nvSpPr>
          <p:cNvPr id="215" name="TextShape 3"/>
          <p:cNvSpPr txBox="1"/>
          <p:nvPr/>
        </p:nvSpPr>
        <p:spPr>
          <a:xfrm>
            <a:off x="0" y="0"/>
            <a:ext cx="360" cy="360"/>
          </a:xfrm>
          <a:prstGeom prst="rect">
            <a:avLst/>
          </a:prstGeom>
        </p:spPr>
        <p:txBody>
          <a:bodyPr bIns="45000" lIns="90000" rIns="90000" tIns="45000"/>
          <a:p>
            <a:fld id="{317141E1-0161-41D1-9181-E1E1319141A1}" type="slidenum">
              <a:rPr lang="en-US">
                <a:solidFill>
                  <a:srgbClr val="ffffff"/>
                </a:solidFill>
                <a:latin typeface="Tw Cen MT"/>
              </a:rPr>
              <a:t>&lt;number&gt;</a:t>
            </a:fld>
            <a:endParaRPr/>
          </a:p>
        </p:txBody>
      </p:sp>
      <p:pic>
        <p:nvPicPr>
          <p:cNvPr descr="" id="216" name="Picture 4"/>
          <p:cNvPicPr/>
          <p:nvPr/>
        </p:nvPicPr>
        <p:blipFill>
          <a:blip r:embed="rId1"/>
          <a:stretch>
            <a:fillRect/>
          </a:stretch>
        </p:blipFill>
        <p:spPr>
          <a:xfrm>
            <a:off x="2590920" y="2819520"/>
            <a:ext cx="4023000" cy="289008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18"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Mathematical Approach</a:t>
            </a:r>
            <a:endParaRPr/>
          </a:p>
          <a:p>
            <a:pPr lvl="1">
              <a:buSzPct val="70000"/>
              <a:buFont charset="2" typeface="Wingdings 2"/>
              <a:buChar char=""/>
            </a:pPr>
            <a:r>
              <a:rPr lang="en-US" sz="2600">
                <a:solidFill>
                  <a:srgbClr val="000000"/>
                </a:solidFill>
                <a:latin typeface="Tw Cen MT"/>
              </a:rPr>
              <a:t>Differential Cross Section</a:t>
            </a:r>
            <a:endParaRPr/>
          </a:p>
          <a:p>
            <a:endParaRPr/>
          </a:p>
          <a:p>
            <a:endParaRPr/>
          </a:p>
          <a:p>
            <a:endParaRPr/>
          </a:p>
          <a:p>
            <a:pPr lvl="1">
              <a:buSzPct val="70000"/>
              <a:buFont charset="2" typeface="Wingdings 2"/>
              <a:buChar char=""/>
            </a:pPr>
            <a:r>
              <a:rPr lang="en-US" sz="2600">
                <a:solidFill>
                  <a:srgbClr val="000000"/>
                </a:solidFill>
                <a:latin typeface="Tw Cen MT"/>
              </a:rPr>
              <a:t>Helicity Asymmetry</a:t>
            </a:r>
            <a:endParaRPr/>
          </a:p>
        </p:txBody>
      </p:sp>
      <p:sp>
        <p:nvSpPr>
          <p:cNvPr id="219" name="TextShape 3"/>
          <p:cNvSpPr txBox="1"/>
          <p:nvPr/>
        </p:nvSpPr>
        <p:spPr>
          <a:xfrm>
            <a:off x="0" y="0"/>
            <a:ext cx="360" cy="360"/>
          </a:xfrm>
          <a:prstGeom prst="rect">
            <a:avLst/>
          </a:prstGeom>
        </p:spPr>
        <p:txBody>
          <a:bodyPr bIns="45000" lIns="90000" rIns="90000" tIns="45000"/>
          <a:p>
            <a:fld id="{9131C141-E101-4141-8191-31E1D1E1A1A1}" type="slidenum">
              <a:rPr lang="en-US">
                <a:solidFill>
                  <a:srgbClr val="ffffff"/>
                </a:solidFill>
                <a:latin typeface="Tw Cen MT"/>
              </a:rPr>
              <a:t>&lt;number&gt;</a:t>
            </a:fld>
            <a:endParaRPr/>
          </a:p>
        </p:txBody>
      </p:sp>
      <p:pic>
        <p:nvPicPr>
          <p:cNvPr descr="" id="220" name="Picture 4"/>
          <p:cNvPicPr/>
          <p:nvPr/>
        </p:nvPicPr>
        <p:blipFill>
          <a:blip r:embed="rId1"/>
          <a:stretch>
            <a:fillRect/>
          </a:stretch>
        </p:blipFill>
        <p:spPr>
          <a:xfrm>
            <a:off x="1447920" y="2971800"/>
            <a:ext cx="5806080" cy="609120"/>
          </a:xfrm>
          <a:prstGeom prst="rect">
            <a:avLst/>
          </a:prstGeom>
        </p:spPr>
      </p:pic>
      <p:pic>
        <p:nvPicPr>
          <p:cNvPr descr="" id="221" name="Picture 5"/>
          <p:cNvPicPr/>
          <p:nvPr/>
        </p:nvPicPr>
        <p:blipFill>
          <a:blip r:embed="rId2"/>
          <a:stretch>
            <a:fillRect/>
          </a:stretch>
        </p:blipFill>
        <p:spPr>
          <a:xfrm>
            <a:off x="3276720" y="4495680"/>
            <a:ext cx="2437920" cy="738720"/>
          </a:xfrm>
          <a:prstGeom prst="rect">
            <a:avLst/>
          </a:prstGeom>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23"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Mathematical Approach</a:t>
            </a:r>
            <a:endParaRPr/>
          </a:p>
          <a:p>
            <a:pPr lvl="1">
              <a:buSzPct val="70000"/>
              <a:buFont charset="2" typeface="Wingdings 2"/>
              <a:buChar char=""/>
            </a:pPr>
            <a:r>
              <a:rPr lang="en-US" sz="2600">
                <a:solidFill>
                  <a:srgbClr val="000000"/>
                </a:solidFill>
                <a:latin typeface="Tw Cen MT"/>
              </a:rPr>
              <a:t>Differential Cross Section</a:t>
            </a:r>
            <a:endParaRPr/>
          </a:p>
          <a:p>
            <a:endParaRPr/>
          </a:p>
          <a:p>
            <a:endParaRPr/>
          </a:p>
          <a:p>
            <a:endParaRPr/>
          </a:p>
          <a:p>
            <a:pPr lvl="1">
              <a:buSzPct val="70000"/>
              <a:buFont charset="2" typeface="Wingdings 2"/>
              <a:buChar char=""/>
            </a:pPr>
            <a:r>
              <a:rPr lang="en-US" sz="2600">
                <a:solidFill>
                  <a:srgbClr val="000000"/>
                </a:solidFill>
                <a:latin typeface="Tw Cen MT"/>
              </a:rPr>
              <a:t>Helicity Asymmetry</a:t>
            </a:r>
            <a:endParaRPr/>
          </a:p>
        </p:txBody>
      </p:sp>
      <p:sp>
        <p:nvSpPr>
          <p:cNvPr id="224" name="TextShape 3"/>
          <p:cNvSpPr txBox="1"/>
          <p:nvPr/>
        </p:nvSpPr>
        <p:spPr>
          <a:xfrm>
            <a:off x="0" y="0"/>
            <a:ext cx="360" cy="360"/>
          </a:xfrm>
          <a:prstGeom prst="rect">
            <a:avLst/>
          </a:prstGeom>
        </p:spPr>
        <p:txBody>
          <a:bodyPr bIns="45000" lIns="90000" rIns="90000" tIns="45000"/>
          <a:p>
            <a:fld id="{71F1B101-F1C1-41D1-A191-E1618161C121}" type="slidenum">
              <a:rPr lang="en-US">
                <a:solidFill>
                  <a:srgbClr val="ffffff"/>
                </a:solidFill>
                <a:latin typeface="Tw Cen MT"/>
              </a:rPr>
              <a:t>&lt;number&gt;</a:t>
            </a:fld>
            <a:endParaRPr/>
          </a:p>
        </p:txBody>
      </p:sp>
      <p:pic>
        <p:nvPicPr>
          <p:cNvPr descr="" id="225" name="Picture 4"/>
          <p:cNvPicPr/>
          <p:nvPr/>
        </p:nvPicPr>
        <p:blipFill>
          <a:blip r:embed="rId1"/>
          <a:stretch>
            <a:fillRect/>
          </a:stretch>
        </p:blipFill>
        <p:spPr>
          <a:xfrm>
            <a:off x="1447920" y="2971800"/>
            <a:ext cx="5806080" cy="609120"/>
          </a:xfrm>
          <a:prstGeom prst="rect">
            <a:avLst/>
          </a:prstGeom>
          <a:ln>
            <a:solidFill>
              <a:srgbClr val="000000"/>
            </a:solidFill>
          </a:ln>
        </p:spPr>
      </p:pic>
      <p:pic>
        <p:nvPicPr>
          <p:cNvPr descr="" id="226" name="Picture 5"/>
          <p:cNvPicPr/>
          <p:nvPr/>
        </p:nvPicPr>
        <p:blipFill>
          <a:blip r:embed="rId2"/>
          <a:stretch>
            <a:fillRect/>
          </a:stretch>
        </p:blipFill>
        <p:spPr>
          <a:xfrm>
            <a:off x="3276720" y="4495680"/>
            <a:ext cx="2437920" cy="738720"/>
          </a:xfrm>
          <a:prstGeom prst="rect">
            <a:avLst/>
          </a:prstGeom>
        </p:spPr>
      </p:pic>
      <p:sp>
        <p:nvSpPr>
          <p:cNvPr id="227" name="CustomShape 4"/>
          <p:cNvSpPr/>
          <p:nvPr/>
        </p:nvSpPr>
        <p:spPr>
          <a:xfrm>
            <a:off x="6248520" y="1981080"/>
            <a:ext cx="2057040" cy="364680"/>
          </a:xfrm>
          <a:prstGeom prst="rect">
            <a:avLst/>
          </a:prstGeom>
          <a:ln>
            <a:solidFill>
              <a:srgbClr val="ff0000"/>
            </a:solidFill>
          </a:ln>
        </p:spPr>
        <p:txBody>
          <a:bodyPr bIns="45000" lIns="90000" rIns="90000" tIns="45000"/>
          <a:p>
            <a:pPr algn="ctr"/>
            <a:r>
              <a:rPr b="1" lang="en-US">
                <a:solidFill>
                  <a:srgbClr val="ff0000"/>
                </a:solidFill>
                <a:latin typeface="Tw Cen MT"/>
              </a:rPr>
              <a:t>≈</a:t>
            </a:r>
            <a:r>
              <a:rPr b="1" lang="en-US">
                <a:solidFill>
                  <a:srgbClr val="ff0000"/>
                </a:solidFill>
                <a:latin typeface="Tw Cen MT"/>
              </a:rPr>
              <a:t>|Ψ|2</a:t>
            </a:r>
            <a:endParaRPr/>
          </a:p>
        </p:txBody>
      </p:sp>
      <p:cxnSp>
        <p:nvCxnSpPr>
          <p:cNvPr id="228" name="Line 5"/>
          <p:cNvCxnSpPr/>
          <p:nvPr/>
        </p:nvCxnSpPr>
        <p:spPr>
          <xfrm>
            <a:off x="0" y="0"/>
            <a:ext cx="360" cy="360"/>
          </xfrm>
          <a:prstGeom prst="line">
            <a:avLst/>
          </a:prstGeom>
          <a:ln w="19080">
            <a:solidFill>
              <a:srgbClr val="ff0000"/>
            </a:solidFill>
            <a:round/>
            <a:tailEnd len="med" type="triangle" w="med"/>
          </a:ln>
        </p:spPr>
      </p:cxn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30"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Mathematical Approach</a:t>
            </a:r>
            <a:endParaRPr/>
          </a:p>
          <a:p>
            <a:pPr lvl="1">
              <a:buSzPct val="70000"/>
              <a:buFont charset="2" typeface="Wingdings 2"/>
              <a:buChar char=""/>
            </a:pPr>
            <a:r>
              <a:rPr lang="en-US" sz="2600">
                <a:solidFill>
                  <a:srgbClr val="000000"/>
                </a:solidFill>
                <a:latin typeface="Tw Cen MT"/>
              </a:rPr>
              <a:t>Differential Cross Section</a:t>
            </a:r>
            <a:endParaRPr/>
          </a:p>
          <a:p>
            <a:endParaRPr/>
          </a:p>
          <a:p>
            <a:endParaRPr/>
          </a:p>
          <a:p>
            <a:endParaRPr/>
          </a:p>
          <a:p>
            <a:pPr lvl="1">
              <a:buSzPct val="70000"/>
              <a:buFont charset="2" typeface="Wingdings 2"/>
              <a:buChar char=""/>
            </a:pPr>
            <a:r>
              <a:rPr lang="en-US" sz="2600">
                <a:solidFill>
                  <a:srgbClr val="000000"/>
                </a:solidFill>
                <a:latin typeface="Tw Cen MT"/>
              </a:rPr>
              <a:t>Helicity Asymmetry</a:t>
            </a:r>
            <a:endParaRPr/>
          </a:p>
        </p:txBody>
      </p:sp>
      <p:sp>
        <p:nvSpPr>
          <p:cNvPr id="231" name="TextShape 3"/>
          <p:cNvSpPr txBox="1"/>
          <p:nvPr/>
        </p:nvSpPr>
        <p:spPr>
          <a:xfrm>
            <a:off x="0" y="0"/>
            <a:ext cx="360" cy="360"/>
          </a:xfrm>
          <a:prstGeom prst="rect">
            <a:avLst/>
          </a:prstGeom>
        </p:spPr>
        <p:txBody>
          <a:bodyPr bIns="45000" lIns="90000" rIns="90000" tIns="45000"/>
          <a:p>
            <a:fld id="{F10131F1-3171-41C1-B151-9121A1214111}" type="slidenum">
              <a:rPr lang="en-US">
                <a:solidFill>
                  <a:srgbClr val="ffffff"/>
                </a:solidFill>
                <a:latin typeface="Tw Cen MT"/>
              </a:rPr>
              <a:t>&lt;number&gt;</a:t>
            </a:fld>
            <a:endParaRPr/>
          </a:p>
        </p:txBody>
      </p:sp>
      <p:pic>
        <p:nvPicPr>
          <p:cNvPr descr="" id="232" name="Picture 4"/>
          <p:cNvPicPr/>
          <p:nvPr/>
        </p:nvPicPr>
        <p:blipFill>
          <a:blip r:embed="rId1"/>
          <a:stretch>
            <a:fillRect/>
          </a:stretch>
        </p:blipFill>
        <p:spPr>
          <a:xfrm>
            <a:off x="1447920" y="3009960"/>
            <a:ext cx="5806080" cy="609120"/>
          </a:xfrm>
          <a:prstGeom prst="rect">
            <a:avLst/>
          </a:prstGeom>
        </p:spPr>
      </p:pic>
      <p:pic>
        <p:nvPicPr>
          <p:cNvPr descr="" id="233" name="Picture 5"/>
          <p:cNvPicPr/>
          <p:nvPr/>
        </p:nvPicPr>
        <p:blipFill>
          <a:blip r:embed="rId2"/>
          <a:stretch>
            <a:fillRect/>
          </a:stretch>
        </p:blipFill>
        <p:spPr>
          <a:xfrm>
            <a:off x="3276720" y="4495680"/>
            <a:ext cx="2437920" cy="738720"/>
          </a:xfrm>
          <a:prstGeom prst="rect">
            <a:avLst/>
          </a:prstGeom>
        </p:spPr>
      </p:pic>
      <p:sp>
        <p:nvSpPr>
          <p:cNvPr id="234" name="CustomShape 4"/>
          <p:cNvSpPr/>
          <p:nvPr/>
        </p:nvSpPr>
        <p:spPr>
          <a:xfrm>
            <a:off x="25560" y="3657600"/>
            <a:ext cx="1447560" cy="639000"/>
          </a:xfrm>
          <a:prstGeom prst="rect">
            <a:avLst/>
          </a:prstGeom>
          <a:ln>
            <a:solidFill>
              <a:srgbClr val="ff0000"/>
            </a:solidFill>
          </a:ln>
        </p:spPr>
        <p:txBody>
          <a:bodyPr bIns="45000" lIns="90000" rIns="90000" tIns="45000"/>
          <a:p>
            <a:pPr algn="ctr"/>
            <a:r>
              <a:rPr b="1" lang="en-US">
                <a:solidFill>
                  <a:srgbClr val="ff0000"/>
                </a:solidFill>
                <a:latin typeface="Tw Cen MT"/>
              </a:rPr>
              <a:t>pm = pp - q</a:t>
            </a:r>
            <a:endParaRPr/>
          </a:p>
        </p:txBody>
      </p:sp>
      <p:cxnSp>
        <p:nvCxnSpPr>
          <p:cNvPr id="235" name="Line 5"/>
          <p:cNvCxnSpPr/>
          <p:nvPr/>
        </p:nvCxnSpPr>
        <p:spPr>
          <xfrm>
            <a:off x="0" y="0"/>
            <a:ext cx="360" cy="360"/>
          </xfrm>
          <a:prstGeom prst="line">
            <a:avLst/>
          </a:prstGeom>
          <a:ln w="19080">
            <a:solidFill>
              <a:srgbClr val="ff0000"/>
            </a:solidFill>
            <a:round/>
            <a:tailEnd len="med" type="triangle" w="med"/>
          </a:ln>
        </p:spPr>
      </p:cxnSp>
      <p:sp>
        <p:nvSpPr>
          <p:cNvPr id="236" name="CustomShape 6"/>
          <p:cNvSpPr/>
          <p:nvPr/>
        </p:nvSpPr>
        <p:spPr>
          <a:xfrm>
            <a:off x="6858000" y="4114800"/>
            <a:ext cx="2057040" cy="1461960"/>
          </a:xfrm>
          <a:prstGeom prst="rect">
            <a:avLst/>
          </a:prstGeom>
          <a:ln>
            <a:solidFill>
              <a:srgbClr val="ff0000"/>
            </a:solidFill>
          </a:ln>
        </p:spPr>
        <p:txBody>
          <a:bodyPr bIns="45000" lIns="90000" rIns="90000" tIns="45000"/>
          <a:p>
            <a:pPr algn="ctr"/>
            <a:r>
              <a:rPr b="1" lang="en-US">
                <a:solidFill>
                  <a:srgbClr val="ff0000"/>
                </a:solidFill>
                <a:latin typeface="Tw Cen MT"/>
              </a:rPr>
              <a:t>NOT ZERO FOR OUT-OF-PLANE MEASUREMENTS!</a:t>
            </a:r>
            <a:endParaRPr/>
          </a:p>
        </p:txBody>
      </p:sp>
      <p:cxnSp>
        <p:nvCxnSpPr>
          <p:cNvPr id="237" name="Line 7"/>
          <p:cNvCxnSpPr/>
          <p:nvPr/>
        </p:nvCxnSpPr>
        <p:spPr>
          <xfrm>
            <a:off x="0" y="0"/>
            <a:ext cx="360" cy="360"/>
          </xfrm>
          <a:prstGeom prst="line">
            <a:avLst/>
          </a:prstGeom>
          <a:ln w="19080">
            <a:solidFill>
              <a:srgbClr val="ff0000"/>
            </a:solidFill>
            <a:round/>
            <a:tailEnd len="med" type="triangle" w="med"/>
          </a:ln>
        </p:spPr>
      </p:cxnSp>
      <p:cxnSp>
        <p:nvCxnSpPr>
          <p:cNvPr id="238" name="Line 8"/>
          <p:cNvCxnSpPr/>
          <p:nvPr/>
        </p:nvCxnSpPr>
        <p:spPr>
          <xfrm>
            <a:off x="0" y="0"/>
            <a:ext cx="360" cy="360"/>
          </xfrm>
          <a:prstGeom prst="line">
            <a:avLst/>
          </a:prstGeom>
          <a:ln w="19080">
            <a:solidFill>
              <a:srgbClr val="ff0000"/>
            </a:solidFill>
            <a:round/>
            <a:tailEnd len="med" type="triangle" w="med"/>
          </a:ln>
        </p:spPr>
      </p:cxnSp>
      <p:cxnSp>
        <p:nvCxnSpPr>
          <p:cNvPr id="239" name="Line 9"/>
          <p:cNvCxnSpPr/>
          <p:nvPr/>
        </p:nvCxnSpPr>
        <p:spPr>
          <xfrm>
            <a:off x="0" y="0"/>
            <a:ext cx="360" cy="360"/>
          </xfrm>
          <a:prstGeom prst="line">
            <a:avLst/>
          </a:prstGeom>
          <a:ln w="19080">
            <a:solidFill>
              <a:srgbClr val="ff0000"/>
            </a:solidFill>
            <a:round/>
            <a:tailEnd len="med" type="triangle" w="med"/>
          </a:ln>
        </p:spPr>
      </p:cxnSp>
      <p:cxnSp>
        <p:nvCxnSpPr>
          <p:cNvPr id="240" name="Line 10"/>
          <p:cNvCxnSpPr/>
          <p:nvPr/>
        </p:nvCxnSpPr>
        <p:spPr>
          <xfrm>
            <a:off x="0" y="0"/>
            <a:ext cx="360" cy="360"/>
          </xfrm>
          <a:prstGeom prst="line">
            <a:avLst/>
          </a:prstGeom>
          <a:ln w="19080">
            <a:solidFill>
              <a:srgbClr val="ff0000"/>
            </a:solidFill>
            <a:round/>
            <a:tailEnd len="med" type="triangle" w="med"/>
          </a:ln>
        </p:spPr>
      </p:cxn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0" y="0"/>
            <a:ext cx="360" cy="360"/>
          </a:xfrm>
          <a:prstGeom prst="rect">
            <a:avLst/>
          </a:prstGeom>
        </p:spPr>
        <p:txBody>
          <a:bodyPr bIns="45000" lIns="90000" rIns="90000" tIns="45000"/>
          <a:p>
            <a:fld id="{91D1F151-0121-4151-91A1-91D18161D101}" type="slidenum">
              <a:rPr lang="en-US">
                <a:solidFill>
                  <a:srgbClr val="ffffff"/>
                </a:solidFill>
                <a:latin typeface="Tw Cen MT"/>
              </a:rPr>
              <a:t>&lt;number&gt;</a:t>
            </a:fld>
            <a:endParaRPr/>
          </a:p>
        </p:txBody>
      </p:sp>
      <p:pic>
        <p:nvPicPr>
          <p:cNvPr descr="" id="242" name="Picture 5"/>
          <p:cNvPicPr/>
          <p:nvPr/>
        </p:nvPicPr>
        <p:blipFill>
          <a:blip r:embed="rId1"/>
          <a:stretch>
            <a:fillRect/>
          </a:stretch>
        </p:blipFill>
        <p:spPr>
          <a:xfrm>
            <a:off x="1905120" y="3124080"/>
            <a:ext cx="4800240" cy="1269720"/>
          </a:xfrm>
          <a:prstGeom prst="rect">
            <a:avLst/>
          </a:prstGeom>
        </p:spPr>
      </p:pic>
      <p:pic>
        <p:nvPicPr>
          <p:cNvPr descr="" id="243" name="Picture 6"/>
          <p:cNvPicPr/>
          <p:nvPr/>
        </p:nvPicPr>
        <p:blipFill>
          <a:blip r:embed="rId2"/>
          <a:stretch>
            <a:fillRect/>
          </a:stretch>
        </p:blipFill>
        <p:spPr>
          <a:xfrm>
            <a:off x="2438280" y="4648320"/>
            <a:ext cx="4215960" cy="558360"/>
          </a:xfrm>
          <a:prstGeom prst="rect">
            <a:avLst/>
          </a:prstGeom>
        </p:spPr>
      </p:pic>
      <p:pic>
        <p:nvPicPr>
          <p:cNvPr descr="" id="244" name="Picture 7"/>
          <p:cNvPicPr/>
          <p:nvPr/>
        </p:nvPicPr>
        <p:blipFill>
          <a:blip r:embed="rId3"/>
          <a:stretch>
            <a:fillRect/>
          </a:stretch>
        </p:blipFill>
        <p:spPr>
          <a:xfrm>
            <a:off x="2362320" y="5410080"/>
            <a:ext cx="4269960" cy="545760"/>
          </a:xfrm>
          <a:prstGeom prst="rect">
            <a:avLst/>
          </a:prstGeom>
        </p:spPr>
      </p:pic>
      <p:sp>
        <p:nvSpPr>
          <p:cNvPr id="245" name="CustomShape 2"/>
          <p:cNvSpPr/>
          <p:nvPr/>
        </p:nvSpPr>
        <p:spPr>
          <a:xfrm>
            <a:off x="49356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pic>
        <p:nvPicPr>
          <p:cNvPr descr="" id="246" name="Picture 10"/>
          <p:cNvPicPr/>
          <p:nvPr/>
        </p:nvPicPr>
        <p:blipFill>
          <a:blip r:embed="rId4"/>
          <a:stretch>
            <a:fillRect/>
          </a:stretch>
        </p:blipFill>
        <p:spPr>
          <a:xfrm>
            <a:off x="3048120" y="1981080"/>
            <a:ext cx="2437920" cy="738720"/>
          </a:xfrm>
          <a:prstGeom prst="rect">
            <a:avLst/>
          </a:prstGeom>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TextShape 1"/>
          <p:cNvSpPr txBox="1"/>
          <p:nvPr/>
        </p:nvSpPr>
        <p:spPr>
          <a:xfrm>
            <a:off x="0" y="0"/>
            <a:ext cx="360" cy="360"/>
          </a:xfrm>
          <a:prstGeom prst="rect">
            <a:avLst/>
          </a:prstGeom>
        </p:spPr>
        <p:txBody>
          <a:bodyPr bIns="45000" lIns="90000" rIns="90000" tIns="45000"/>
          <a:p>
            <a:fld id="{D1E101D1-1151-4131-9171-41D1D16161D1}" type="slidenum">
              <a:rPr lang="en-US">
                <a:solidFill>
                  <a:srgbClr val="ffffff"/>
                </a:solidFill>
                <a:latin typeface="Tw Cen MT"/>
              </a:rPr>
              <a:t>&lt;number&gt;</a:t>
            </a:fld>
            <a:endParaRPr/>
          </a:p>
        </p:txBody>
      </p:sp>
      <p:pic>
        <p:nvPicPr>
          <p:cNvPr descr="" id="248" name="Picture 5"/>
          <p:cNvPicPr/>
          <p:nvPr/>
        </p:nvPicPr>
        <p:blipFill>
          <a:blip r:embed="rId1"/>
          <a:stretch>
            <a:fillRect/>
          </a:stretch>
        </p:blipFill>
        <p:spPr>
          <a:xfrm>
            <a:off x="1905120" y="1905120"/>
            <a:ext cx="4800240" cy="1269720"/>
          </a:xfrm>
          <a:prstGeom prst="rect">
            <a:avLst/>
          </a:prstGeom>
        </p:spPr>
      </p:pic>
      <p:pic>
        <p:nvPicPr>
          <p:cNvPr descr="" id="249" name="Picture 6"/>
          <p:cNvPicPr/>
          <p:nvPr/>
        </p:nvPicPr>
        <p:blipFill>
          <a:blip r:embed="rId2"/>
          <a:stretch>
            <a:fillRect/>
          </a:stretch>
        </p:blipFill>
        <p:spPr>
          <a:xfrm>
            <a:off x="2435400" y="3708360"/>
            <a:ext cx="4215960" cy="558360"/>
          </a:xfrm>
          <a:prstGeom prst="rect">
            <a:avLst/>
          </a:prstGeom>
        </p:spPr>
      </p:pic>
      <p:pic>
        <p:nvPicPr>
          <p:cNvPr descr="" id="250" name="Picture 7"/>
          <p:cNvPicPr/>
          <p:nvPr/>
        </p:nvPicPr>
        <p:blipFill>
          <a:blip r:embed="rId3"/>
          <a:stretch>
            <a:fillRect/>
          </a:stretch>
        </p:blipFill>
        <p:spPr>
          <a:xfrm>
            <a:off x="2435400" y="4800600"/>
            <a:ext cx="4269960" cy="545760"/>
          </a:xfrm>
          <a:prstGeom prst="rect">
            <a:avLst/>
          </a:prstGeom>
        </p:spPr>
      </p:pic>
      <p:sp>
        <p:nvSpPr>
          <p:cNvPr id="251" name="CustomShape 2"/>
          <p:cNvSpPr/>
          <p:nvPr/>
        </p:nvSpPr>
        <p:spPr>
          <a:xfrm>
            <a:off x="49356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52" name="Line 3"/>
          <p:cNvSpPr/>
          <p:nvPr/>
        </p:nvSpPr>
        <p:spPr>
          <a:xfrm>
            <a:off x="3124080" y="2057400"/>
            <a:ext cx="2286000" cy="0"/>
          </a:xfrm>
          <a:prstGeom prst="line">
            <a:avLst/>
          </a:prstGeom>
          <a:ln w="19080">
            <a:solidFill>
              <a:srgbClr val="ff0000"/>
            </a:solidFill>
            <a:round/>
          </a:ln>
        </p:spPr>
      </p:sp>
      <p:sp>
        <p:nvSpPr>
          <p:cNvPr id="253" name="Line 4"/>
          <p:cNvSpPr/>
          <p:nvPr/>
        </p:nvSpPr>
        <p:spPr>
          <a:xfrm>
            <a:off x="3200400" y="2361960"/>
            <a:ext cx="2286000" cy="0"/>
          </a:xfrm>
          <a:prstGeom prst="line">
            <a:avLst/>
          </a:prstGeom>
          <a:ln w="19080">
            <a:solidFill>
              <a:srgbClr val="ff0000"/>
            </a:solidFill>
            <a:round/>
          </a:ln>
        </p:spPr>
      </p:sp>
      <p:sp>
        <p:nvSpPr>
          <p:cNvPr id="254" name="Line 5"/>
          <p:cNvSpPr/>
          <p:nvPr/>
        </p:nvSpPr>
        <p:spPr>
          <a:xfrm>
            <a:off x="5867280" y="2666880"/>
            <a:ext cx="304920" cy="380880"/>
          </a:xfrm>
          <a:prstGeom prst="line">
            <a:avLst/>
          </a:prstGeom>
          <a:ln w="19080">
            <a:solidFill>
              <a:srgbClr val="ff0000"/>
            </a:solidFill>
            <a:round/>
          </a:ln>
        </p:spPr>
      </p:sp>
      <p:sp>
        <p:nvSpPr>
          <p:cNvPr id="255" name="Line 6"/>
          <p:cNvSpPr/>
          <p:nvPr/>
        </p:nvSpPr>
        <p:spPr>
          <a:xfrm>
            <a:off x="6172200" y="2590560"/>
            <a:ext cx="304560" cy="381240"/>
          </a:xfrm>
          <a:prstGeom prst="line">
            <a:avLst/>
          </a:prstGeom>
          <a:ln w="19080">
            <a:solidFill>
              <a:srgbClr val="ff0000"/>
            </a:solidFill>
            <a:round/>
          </a:ln>
        </p:spPr>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Scientific Background</a:t>
            </a:r>
            <a:endParaRPr/>
          </a:p>
        </p:txBody>
      </p:sp>
      <p:sp>
        <p:nvSpPr>
          <p:cNvPr id="135" name="TextShape 2"/>
          <p:cNvSpPr txBox="1"/>
          <p:nvPr/>
        </p:nvSpPr>
        <p:spPr>
          <a:xfrm>
            <a:off x="0" y="0"/>
            <a:ext cx="360" cy="360"/>
          </a:xfrm>
          <a:prstGeom prst="rect">
            <a:avLst/>
          </a:prstGeom>
        </p:spPr>
        <p:txBody>
          <a:bodyPr bIns="45000" lIns="90000" rIns="90000" tIns="45000"/>
          <a:p>
            <a:fld id="{81F14151-C1F1-41D1-9181-51B1611111F1}" type="slidenum">
              <a:rPr lang="en-US">
                <a:solidFill>
                  <a:srgbClr val="ffffff"/>
                </a:solidFill>
                <a:latin typeface="Tw Cen MT"/>
              </a:rPr>
              <a:t>&lt;number&gt;</a:t>
            </a:fld>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0" y="0"/>
            <a:ext cx="360" cy="360"/>
          </a:xfrm>
          <a:prstGeom prst="rect">
            <a:avLst/>
          </a:prstGeom>
        </p:spPr>
        <p:txBody>
          <a:bodyPr bIns="45000" lIns="90000" rIns="90000" tIns="45000"/>
          <a:p>
            <a:fld id="{310101E1-71A1-4101-A111-D1E181C16191}" type="slidenum">
              <a:rPr lang="en-US">
                <a:solidFill>
                  <a:srgbClr val="ffffff"/>
                </a:solidFill>
                <a:latin typeface="Tw Cen MT"/>
              </a:rPr>
              <a:t>&lt;number&gt;</a:t>
            </a:fld>
            <a:endParaRPr/>
          </a:p>
        </p:txBody>
      </p:sp>
      <p:pic>
        <p:nvPicPr>
          <p:cNvPr descr="" id="257" name="Picture 5"/>
          <p:cNvPicPr/>
          <p:nvPr/>
        </p:nvPicPr>
        <p:blipFill>
          <a:blip r:embed="rId1"/>
          <a:stretch>
            <a:fillRect/>
          </a:stretch>
        </p:blipFill>
        <p:spPr>
          <a:xfrm>
            <a:off x="1905120" y="1905120"/>
            <a:ext cx="4800240" cy="1269720"/>
          </a:xfrm>
          <a:prstGeom prst="rect">
            <a:avLst/>
          </a:prstGeom>
        </p:spPr>
      </p:pic>
      <p:pic>
        <p:nvPicPr>
          <p:cNvPr descr="" id="258" name="Picture 6"/>
          <p:cNvPicPr/>
          <p:nvPr/>
        </p:nvPicPr>
        <p:blipFill>
          <a:blip r:embed="rId2"/>
          <a:stretch>
            <a:fillRect/>
          </a:stretch>
        </p:blipFill>
        <p:spPr>
          <a:xfrm>
            <a:off x="2435400" y="3708360"/>
            <a:ext cx="4215960" cy="558360"/>
          </a:xfrm>
          <a:prstGeom prst="rect">
            <a:avLst/>
          </a:prstGeom>
        </p:spPr>
      </p:pic>
      <p:pic>
        <p:nvPicPr>
          <p:cNvPr descr="" id="259" name="Picture 7"/>
          <p:cNvPicPr/>
          <p:nvPr/>
        </p:nvPicPr>
        <p:blipFill>
          <a:blip r:embed="rId3"/>
          <a:stretch>
            <a:fillRect/>
          </a:stretch>
        </p:blipFill>
        <p:spPr>
          <a:xfrm>
            <a:off x="2435400" y="4800600"/>
            <a:ext cx="4269960" cy="545760"/>
          </a:xfrm>
          <a:prstGeom prst="rect">
            <a:avLst/>
          </a:prstGeom>
        </p:spPr>
      </p:pic>
      <p:sp>
        <p:nvSpPr>
          <p:cNvPr id="260" name="CustomShape 2"/>
          <p:cNvSpPr/>
          <p:nvPr/>
        </p:nvSpPr>
        <p:spPr>
          <a:xfrm>
            <a:off x="49356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61" name="Line 3"/>
          <p:cNvSpPr/>
          <p:nvPr/>
        </p:nvSpPr>
        <p:spPr>
          <a:xfrm>
            <a:off x="3124080" y="2057400"/>
            <a:ext cx="2286000" cy="0"/>
          </a:xfrm>
          <a:prstGeom prst="line">
            <a:avLst/>
          </a:prstGeom>
          <a:ln w="19080">
            <a:solidFill>
              <a:srgbClr val="ff0000"/>
            </a:solidFill>
            <a:round/>
          </a:ln>
        </p:spPr>
      </p:sp>
      <p:sp>
        <p:nvSpPr>
          <p:cNvPr id="262" name="Line 4"/>
          <p:cNvSpPr/>
          <p:nvPr/>
        </p:nvSpPr>
        <p:spPr>
          <a:xfrm>
            <a:off x="3200400" y="2361960"/>
            <a:ext cx="2286000" cy="0"/>
          </a:xfrm>
          <a:prstGeom prst="line">
            <a:avLst/>
          </a:prstGeom>
          <a:ln w="19080">
            <a:solidFill>
              <a:srgbClr val="ff0000"/>
            </a:solidFill>
            <a:round/>
          </a:ln>
        </p:spPr>
      </p:sp>
      <p:sp>
        <p:nvSpPr>
          <p:cNvPr id="263" name="Line 5"/>
          <p:cNvSpPr/>
          <p:nvPr/>
        </p:nvSpPr>
        <p:spPr>
          <a:xfrm>
            <a:off x="5867280" y="2666880"/>
            <a:ext cx="304920" cy="380880"/>
          </a:xfrm>
          <a:prstGeom prst="line">
            <a:avLst/>
          </a:prstGeom>
          <a:ln w="19080">
            <a:solidFill>
              <a:srgbClr val="ff0000"/>
            </a:solidFill>
            <a:round/>
          </a:ln>
        </p:spPr>
      </p:sp>
      <p:sp>
        <p:nvSpPr>
          <p:cNvPr id="264" name="Line 6"/>
          <p:cNvSpPr/>
          <p:nvPr/>
        </p:nvSpPr>
        <p:spPr>
          <a:xfrm>
            <a:off x="6172200" y="2590560"/>
            <a:ext cx="304560" cy="381240"/>
          </a:xfrm>
          <a:prstGeom prst="line">
            <a:avLst/>
          </a:prstGeom>
          <a:ln w="19080">
            <a:solidFill>
              <a:srgbClr val="ff0000"/>
            </a:solidFill>
            <a:round/>
          </a:ln>
        </p:spPr>
      </p:sp>
      <p:sp>
        <p:nvSpPr>
          <p:cNvPr id="265" name="Line 7"/>
          <p:cNvSpPr/>
          <p:nvPr/>
        </p:nvSpPr>
        <p:spPr>
          <a:xfrm flipV="1">
            <a:off x="4647960" y="4114800"/>
            <a:ext cx="1828800" cy="75960"/>
          </a:xfrm>
          <a:prstGeom prst="line">
            <a:avLst/>
          </a:prstGeom>
          <a:ln w="19080">
            <a:solidFill>
              <a:srgbClr val="ff0000"/>
            </a:solidFill>
            <a:round/>
          </a:ln>
        </p:spPr>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6" name="TextShape 1"/>
          <p:cNvSpPr txBox="1"/>
          <p:nvPr/>
        </p:nvSpPr>
        <p:spPr>
          <a:xfrm>
            <a:off x="612720" y="1600200"/>
            <a:ext cx="8152920" cy="167616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Computational Approach</a:t>
            </a:r>
            <a:endParaRPr/>
          </a:p>
          <a:p>
            <a:pPr lvl="1">
              <a:buSzPct val="70000"/>
              <a:buFont charset="2" typeface="Wingdings 2"/>
              <a:buChar char=""/>
            </a:pPr>
            <a:r>
              <a:rPr lang="en-US" sz="2600">
                <a:solidFill>
                  <a:srgbClr val="000000"/>
                </a:solidFill>
                <a:latin typeface="Tw Cen MT"/>
              </a:rPr>
              <a:t>C++ code</a:t>
            </a:r>
            <a:endParaRPr/>
          </a:p>
          <a:p>
            <a:pPr lvl="1">
              <a:buSzPct val="70000"/>
              <a:buFont charset="2" typeface="Wingdings 2"/>
              <a:buChar char=""/>
            </a:pPr>
            <a:r>
              <a:rPr lang="en-US" sz="2600">
                <a:solidFill>
                  <a:srgbClr val="000000"/>
                </a:solidFill>
                <a:latin typeface="Tw Cen MT"/>
              </a:rPr>
              <a:t>CERN ROOT package</a:t>
            </a:r>
            <a:endParaRPr/>
          </a:p>
          <a:p>
            <a:endParaRPr/>
          </a:p>
        </p:txBody>
      </p:sp>
      <p:sp>
        <p:nvSpPr>
          <p:cNvPr id="267" name="TextShape 2"/>
          <p:cNvSpPr txBox="1"/>
          <p:nvPr/>
        </p:nvSpPr>
        <p:spPr>
          <a:xfrm>
            <a:off x="0" y="0"/>
            <a:ext cx="360" cy="360"/>
          </a:xfrm>
          <a:prstGeom prst="rect">
            <a:avLst/>
          </a:prstGeom>
        </p:spPr>
        <p:txBody>
          <a:bodyPr bIns="45000" lIns="90000" rIns="90000" tIns="45000"/>
          <a:p>
            <a:fld id="{71A13151-B101-4131-B1D1-D1B1A1D15141}" type="slidenum">
              <a:rPr lang="en-US">
                <a:solidFill>
                  <a:srgbClr val="ffffff"/>
                </a:solidFill>
                <a:latin typeface="Tw Cen MT"/>
              </a:rPr>
              <a:t>&lt;number&gt;</a:t>
            </a:fld>
            <a:endParaRPr/>
          </a:p>
        </p:txBody>
      </p:sp>
      <p:pic>
        <p:nvPicPr>
          <p:cNvPr descr="" id="268" name="Picture 4"/>
          <p:cNvPicPr/>
          <p:nvPr/>
        </p:nvPicPr>
        <p:blipFill>
          <a:blip r:embed="rId1"/>
          <a:stretch>
            <a:fillRect/>
          </a:stretch>
        </p:blipFill>
        <p:spPr>
          <a:xfrm>
            <a:off x="838080" y="3657600"/>
            <a:ext cx="2959920" cy="2097720"/>
          </a:xfrm>
          <a:prstGeom prst="rect">
            <a:avLst/>
          </a:prstGeom>
        </p:spPr>
      </p:pic>
      <p:pic>
        <p:nvPicPr>
          <p:cNvPr descr="" id="269" name="Picture 5"/>
          <p:cNvPicPr/>
          <p:nvPr/>
        </p:nvPicPr>
        <p:blipFill>
          <a:blip r:embed="rId2"/>
          <a:stretch>
            <a:fillRect/>
          </a:stretch>
        </p:blipFill>
        <p:spPr>
          <a:xfrm>
            <a:off x="4876920" y="3733920"/>
            <a:ext cx="2959920" cy="2097720"/>
          </a:xfrm>
          <a:prstGeom prst="rect">
            <a:avLst/>
          </a:prstGeom>
        </p:spPr>
      </p:pic>
      <p:sp>
        <p:nvSpPr>
          <p:cNvPr id="270" name="TextShape 3"/>
          <p:cNvSpPr txBox="1"/>
          <p:nvPr/>
        </p:nvSpPr>
        <p:spPr>
          <a:xfrm>
            <a:off x="533520" y="228600"/>
            <a:ext cx="8152920" cy="990360"/>
          </a:xfrm>
          <a:prstGeom prst="rect">
            <a:avLst/>
          </a:prstGeom>
        </p:spPr>
        <p:txBody>
          <a:bodyPr anchor="ctr" bIns="45000" lIns="90000" rIns="90000" tIns="45000"/>
          <a:p>
            <a:r>
              <a:rPr lang="en-US" sz="4400">
                <a:solidFill>
                  <a:srgbClr val="775f55"/>
                </a:solidFill>
                <a:latin typeface="Tw Cen MT"/>
              </a:rPr>
              <a:t>Extracting the Asymmetry</a:t>
            </a:r>
            <a:endParaRPr/>
          </a:p>
        </p:txBody>
      </p:sp>
      <p:sp>
        <p:nvSpPr>
          <p:cNvPr id="271" name="CustomShape 4"/>
          <p:cNvSpPr/>
          <p:nvPr/>
        </p:nvSpPr>
        <p:spPr>
          <a:xfrm>
            <a:off x="152280" y="5791320"/>
            <a:ext cx="4633560" cy="446040"/>
          </a:xfrm>
          <a:prstGeom prst="rect">
            <a:avLst/>
          </a:prstGeom>
        </p:spPr>
        <p:txBody>
          <a:bodyPr bIns="85680" lIns="171360" rIns="171360" tIns="85680"/>
          <a:p>
            <a:pPr algn="ctr"/>
            <a:r>
              <a:rPr lang="en-US">
                <a:solidFill>
                  <a:srgbClr val="000000"/>
                </a:solidFill>
                <a:latin typeface="Calibri"/>
              </a:rPr>
              <a:t>Ah, Normal Polarity, pm=0.30 GeV/c</a:t>
            </a:r>
            <a:endParaRPr/>
          </a:p>
        </p:txBody>
      </p:sp>
      <p:sp>
        <p:nvSpPr>
          <p:cNvPr id="272" name="CustomShape 5"/>
          <p:cNvSpPr/>
          <p:nvPr/>
        </p:nvSpPr>
        <p:spPr>
          <a:xfrm>
            <a:off x="4191120" y="5791320"/>
            <a:ext cx="4633560" cy="720360"/>
          </a:xfrm>
          <a:prstGeom prst="rect">
            <a:avLst/>
          </a:prstGeom>
        </p:spPr>
        <p:txBody>
          <a:bodyPr bIns="85680" lIns="171360" rIns="171360" tIns="85680"/>
          <a:p>
            <a:pPr algn="ctr"/>
            <a:r>
              <a:rPr lang="en-US">
                <a:solidFill>
                  <a:srgbClr val="000000"/>
                </a:solidFill>
                <a:latin typeface="Calibri"/>
              </a:rPr>
              <a:t>Ah, Reversed Polarity, pm=0.30 GeV/c</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Results (Summer 2012)</a:t>
            </a:r>
            <a:endParaRPr/>
          </a:p>
        </p:txBody>
      </p:sp>
      <p:sp>
        <p:nvSpPr>
          <p:cNvPr id="274" name="TextShape 2"/>
          <p:cNvSpPr txBox="1"/>
          <p:nvPr/>
        </p:nvSpPr>
        <p:spPr>
          <a:xfrm>
            <a:off x="0" y="0"/>
            <a:ext cx="360" cy="360"/>
          </a:xfrm>
          <a:prstGeom prst="rect">
            <a:avLst/>
          </a:prstGeom>
        </p:spPr>
        <p:txBody>
          <a:bodyPr bIns="45000" lIns="90000" rIns="90000" tIns="45000"/>
          <a:p>
            <a:fld id="{C191F121-4111-41B1-A141-B1D1A1015141}" type="slidenum">
              <a:rPr lang="en-US">
                <a:solidFill>
                  <a:srgbClr val="ffffff"/>
                </a:solidFill>
                <a:latin typeface="Tw Cen MT"/>
              </a:rPr>
              <a:t>&lt;number&gt;</a:t>
            </a:fld>
            <a:endParaRPr/>
          </a:p>
        </p:txBody>
      </p:sp>
      <p:sp>
        <p:nvSpPr>
          <p:cNvPr id="275" name="TextShape 3"/>
          <p:cNvSpPr txBox="1"/>
          <p:nvPr/>
        </p:nvSpPr>
        <p:spPr>
          <a:xfrm>
            <a:off x="612720" y="1600200"/>
            <a:ext cx="8152920" cy="167616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The asymmetry A’LT </a:t>
            </a:r>
            <a:endParaRPr/>
          </a:p>
          <a:p>
            <a:pPr lvl="1">
              <a:buSzPct val="70000"/>
              <a:buFont charset="2" typeface="Wingdings 2"/>
              <a:buChar char=""/>
            </a:pPr>
            <a:r>
              <a:rPr lang="en-US" sz="2600">
                <a:solidFill>
                  <a:srgbClr val="000000"/>
                </a:solidFill>
                <a:latin typeface="Tw Cen MT"/>
              </a:rPr>
              <a:t>Red: sin</a:t>
            </a:r>
            <a:r>
              <a:rPr i="1" lang="en-US" sz="2600">
                <a:solidFill>
                  <a:srgbClr val="000000"/>
                </a:solidFill>
                <a:latin typeface="Tw Cen MT"/>
              </a:rPr>
              <a:t>Φ</a:t>
            </a:r>
            <a:r>
              <a:rPr lang="en-US" sz="2600">
                <a:solidFill>
                  <a:srgbClr val="000000"/>
                </a:solidFill>
                <a:latin typeface="Tw Cen MT"/>
              </a:rPr>
              <a:t>pq-weighted average</a:t>
            </a:r>
            <a:endParaRPr/>
          </a:p>
          <a:p>
            <a:pPr lvl="1">
              <a:buSzPct val="70000"/>
              <a:buFont charset="2" typeface="Wingdings 2"/>
              <a:buChar char=""/>
            </a:pPr>
            <a:r>
              <a:rPr lang="en-US" sz="2600">
                <a:solidFill>
                  <a:srgbClr val="000000"/>
                </a:solidFill>
                <a:latin typeface="Tw Cen MT"/>
              </a:rPr>
              <a:t>Blue: fits to Ah from above</a:t>
            </a:r>
            <a:endParaRPr/>
          </a:p>
        </p:txBody>
      </p:sp>
      <p:pic>
        <p:nvPicPr>
          <p:cNvPr descr="" id="276" name="Picture 5"/>
          <p:cNvPicPr/>
          <p:nvPr/>
        </p:nvPicPr>
        <p:blipFill>
          <a:blip r:embed="rId1"/>
          <a:stretch>
            <a:fillRect/>
          </a:stretch>
        </p:blipFill>
        <p:spPr>
          <a:xfrm>
            <a:off x="990720" y="3276720"/>
            <a:ext cx="2760120" cy="2697120"/>
          </a:xfrm>
          <a:prstGeom prst="rect">
            <a:avLst/>
          </a:prstGeom>
        </p:spPr>
      </p:pic>
      <p:pic>
        <p:nvPicPr>
          <p:cNvPr descr="" id="277" name="Picture 6"/>
          <p:cNvPicPr/>
          <p:nvPr/>
        </p:nvPicPr>
        <p:blipFill>
          <a:blip r:embed="rId2"/>
          <a:stretch>
            <a:fillRect/>
          </a:stretch>
        </p:blipFill>
        <p:spPr>
          <a:xfrm>
            <a:off x="5181480" y="3419640"/>
            <a:ext cx="2754360" cy="2651400"/>
          </a:xfrm>
          <a:prstGeom prst="rect">
            <a:avLst/>
          </a:prstGeom>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 (Summer 2013)</a:t>
            </a:r>
            <a:endParaRPr/>
          </a:p>
        </p:txBody>
      </p:sp>
      <p:sp>
        <p:nvSpPr>
          <p:cNvPr id="279" name="TextShape 2"/>
          <p:cNvSpPr txBox="1"/>
          <p:nvPr/>
        </p:nvSpPr>
        <p:spPr>
          <a:xfrm>
            <a:off x="0" y="0"/>
            <a:ext cx="360" cy="360"/>
          </a:xfrm>
          <a:prstGeom prst="rect">
            <a:avLst/>
          </a:prstGeom>
        </p:spPr>
        <p:txBody>
          <a:bodyPr bIns="45000" lIns="90000" rIns="90000" tIns="45000"/>
          <a:p>
            <a:fld id="{01310101-4171-41E1-A111-E101F1513151}" type="slidenum">
              <a:rPr lang="en-US">
                <a:solidFill>
                  <a:srgbClr val="ffffff"/>
                </a:solidFill>
                <a:latin typeface="Tw Cen MT"/>
              </a:rPr>
              <a:t>&lt;number&gt;</a:t>
            </a:fld>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0"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281" name="TextShape 2"/>
          <p:cNvSpPr txBox="1"/>
          <p:nvPr/>
        </p:nvSpPr>
        <p:spPr>
          <a:xfrm>
            <a:off x="612720" y="1600200"/>
            <a:ext cx="8152920" cy="68544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Simulating a reaction in CLAS</a:t>
            </a:r>
            <a:endParaRPr/>
          </a:p>
        </p:txBody>
      </p:sp>
      <p:sp>
        <p:nvSpPr>
          <p:cNvPr id="282" name="TextShape 3"/>
          <p:cNvSpPr txBox="1"/>
          <p:nvPr/>
        </p:nvSpPr>
        <p:spPr>
          <a:xfrm>
            <a:off x="0" y="0"/>
            <a:ext cx="360" cy="360"/>
          </a:xfrm>
          <a:prstGeom prst="rect">
            <a:avLst/>
          </a:prstGeom>
        </p:spPr>
        <p:txBody>
          <a:bodyPr bIns="45000" lIns="90000" rIns="90000" tIns="45000"/>
          <a:p>
            <a:fld id="{01A1D121-F111-41C1-B111-1101D1010101}" type="slidenum">
              <a:rPr lang="en-US">
                <a:solidFill>
                  <a:srgbClr val="ffffff"/>
                </a:solidFill>
                <a:latin typeface="Tw Cen MT"/>
              </a:rPr>
              <a:t>&lt;number&gt;</a:t>
            </a:fld>
            <a:endParaRPr/>
          </a:p>
        </p:txBody>
      </p:sp>
      <p:sp>
        <p:nvSpPr>
          <p:cNvPr id="283" name="CustomShape 4"/>
          <p:cNvSpPr/>
          <p:nvPr/>
        </p:nvSpPr>
        <p:spPr>
          <a:xfrm>
            <a:off x="3867120" y="2233080"/>
            <a:ext cx="914040" cy="639000"/>
          </a:xfrm>
          <a:prstGeom prst="rect">
            <a:avLst/>
          </a:prstGeom>
          <a:ln>
            <a:solidFill>
              <a:srgbClr val="000000"/>
            </a:solidFill>
          </a:ln>
        </p:spPr>
        <p:txBody>
          <a:bodyPr bIns="45000" lIns="90000" rIns="90000" tIns="45000"/>
          <a:p>
            <a:pPr algn="ctr"/>
            <a:r>
              <a:rPr lang="en-US">
                <a:solidFill>
                  <a:srgbClr val="000000"/>
                </a:solidFill>
                <a:latin typeface="Tw Cen MT"/>
              </a:rPr>
              <a:t>QUEEG</a:t>
            </a:r>
            <a:endParaRPr/>
          </a:p>
        </p:txBody>
      </p:sp>
      <p:sp>
        <p:nvSpPr>
          <p:cNvPr id="284" name="CustomShape 5"/>
          <p:cNvSpPr/>
          <p:nvPr/>
        </p:nvSpPr>
        <p:spPr>
          <a:xfrm>
            <a:off x="3786120" y="2743200"/>
            <a:ext cx="1076040" cy="639000"/>
          </a:xfrm>
          <a:prstGeom prst="rect">
            <a:avLst/>
          </a:prstGeom>
          <a:ln>
            <a:solidFill>
              <a:srgbClr val="000000"/>
            </a:solidFill>
          </a:ln>
        </p:spPr>
        <p:txBody>
          <a:bodyPr bIns="45000" lIns="90000" rIns="90000" tIns="45000"/>
          <a:p>
            <a:pPr algn="ctr"/>
            <a:r>
              <a:rPr lang="en-US">
                <a:solidFill>
                  <a:srgbClr val="000000"/>
                </a:solidFill>
                <a:latin typeface="Tw Cen MT"/>
              </a:rPr>
              <a:t>txt2part</a:t>
            </a:r>
            <a:endParaRPr/>
          </a:p>
        </p:txBody>
      </p:sp>
      <p:sp>
        <p:nvSpPr>
          <p:cNvPr id="285" name="CustomShape 6"/>
          <p:cNvSpPr/>
          <p:nvPr/>
        </p:nvSpPr>
        <p:spPr>
          <a:xfrm>
            <a:off x="3867120" y="3387240"/>
            <a:ext cx="914040" cy="364680"/>
          </a:xfrm>
          <a:prstGeom prst="rect">
            <a:avLst/>
          </a:prstGeom>
          <a:ln>
            <a:solidFill>
              <a:srgbClr val="000000"/>
            </a:solidFill>
          </a:ln>
        </p:spPr>
        <p:txBody>
          <a:bodyPr bIns="45000" lIns="90000" rIns="90000" tIns="45000"/>
          <a:p>
            <a:pPr algn="ctr"/>
            <a:r>
              <a:rPr lang="en-US">
                <a:solidFill>
                  <a:srgbClr val="000000"/>
                </a:solidFill>
                <a:latin typeface="Tw Cen MT"/>
              </a:rPr>
              <a:t>QSIM</a:t>
            </a:r>
            <a:endParaRPr/>
          </a:p>
        </p:txBody>
      </p:sp>
      <p:sp>
        <p:nvSpPr>
          <p:cNvPr id="286" name="CustomShape 7"/>
          <p:cNvSpPr/>
          <p:nvPr/>
        </p:nvSpPr>
        <p:spPr>
          <a:xfrm>
            <a:off x="3867120" y="4038480"/>
            <a:ext cx="914040" cy="639000"/>
          </a:xfrm>
          <a:prstGeom prst="rect">
            <a:avLst/>
          </a:prstGeom>
          <a:ln>
            <a:solidFill>
              <a:srgbClr val="000000"/>
            </a:solidFill>
          </a:ln>
        </p:spPr>
        <p:txBody>
          <a:bodyPr bIns="45000" lIns="90000" rIns="90000" tIns="45000"/>
          <a:p>
            <a:pPr algn="ctr"/>
            <a:r>
              <a:rPr lang="en-US">
                <a:solidFill>
                  <a:srgbClr val="000000"/>
                </a:solidFill>
                <a:latin typeface="Tw Cen MT"/>
              </a:rPr>
              <a:t>gppjlab</a:t>
            </a:r>
            <a:endParaRPr/>
          </a:p>
        </p:txBody>
      </p:sp>
      <p:sp>
        <p:nvSpPr>
          <p:cNvPr id="287" name="CustomShape 8"/>
          <p:cNvSpPr/>
          <p:nvPr/>
        </p:nvSpPr>
        <p:spPr>
          <a:xfrm>
            <a:off x="3867120" y="4572000"/>
            <a:ext cx="914040" cy="639000"/>
          </a:xfrm>
          <a:prstGeom prst="rect">
            <a:avLst/>
          </a:prstGeom>
          <a:ln>
            <a:solidFill>
              <a:srgbClr val="000000"/>
            </a:solidFill>
          </a:ln>
        </p:spPr>
        <p:txBody>
          <a:bodyPr bIns="45000" lIns="90000" rIns="90000" tIns="45000"/>
          <a:p>
            <a:pPr algn="ctr"/>
            <a:r>
              <a:rPr lang="en-US">
                <a:solidFill>
                  <a:srgbClr val="000000"/>
                </a:solidFill>
                <a:latin typeface="Tw Cen MT"/>
              </a:rPr>
              <a:t>RECSIS</a:t>
            </a:r>
            <a:endParaRPr/>
          </a:p>
        </p:txBody>
      </p:sp>
      <p:sp>
        <p:nvSpPr>
          <p:cNvPr id="288" name="CustomShape 9"/>
          <p:cNvSpPr/>
          <p:nvPr/>
        </p:nvSpPr>
        <p:spPr>
          <a:xfrm>
            <a:off x="3638520" y="5126760"/>
            <a:ext cx="1371240" cy="639000"/>
          </a:xfrm>
          <a:prstGeom prst="rect">
            <a:avLst/>
          </a:prstGeom>
          <a:ln>
            <a:solidFill>
              <a:srgbClr val="000000"/>
            </a:solidFill>
          </a:ln>
        </p:spPr>
        <p:txBody>
          <a:bodyPr bIns="45000" lIns="90000" rIns="90000" tIns="45000"/>
          <a:p>
            <a:pPr algn="ctr"/>
            <a:r>
              <a:rPr lang="en-US">
                <a:solidFill>
                  <a:srgbClr val="000000"/>
                </a:solidFill>
                <a:latin typeface="Tw Cen MT"/>
              </a:rPr>
              <a:t>n10tmaker</a:t>
            </a:r>
            <a:endParaRPr/>
          </a:p>
        </p:txBody>
      </p:sp>
      <p:sp>
        <p:nvSpPr>
          <p:cNvPr id="289" name="CustomShape 10"/>
          <p:cNvSpPr/>
          <p:nvPr/>
        </p:nvSpPr>
        <p:spPr>
          <a:xfrm>
            <a:off x="3867120" y="5638680"/>
            <a:ext cx="914040" cy="639000"/>
          </a:xfrm>
          <a:prstGeom prst="rect">
            <a:avLst/>
          </a:prstGeom>
          <a:ln>
            <a:solidFill>
              <a:srgbClr val="000000"/>
            </a:solidFill>
          </a:ln>
        </p:spPr>
        <p:txBody>
          <a:bodyPr bIns="45000" lIns="90000" rIns="90000" tIns="45000"/>
          <a:p>
            <a:pPr algn="ctr"/>
            <a:r>
              <a:rPr lang="en-US">
                <a:solidFill>
                  <a:srgbClr val="000000"/>
                </a:solidFill>
                <a:latin typeface="Tw Cen MT"/>
              </a:rPr>
              <a:t>h2root</a:t>
            </a:r>
            <a:endParaRPr/>
          </a:p>
        </p:txBody>
      </p:sp>
      <p:sp>
        <p:nvSpPr>
          <p:cNvPr id="290" name="CustomShape 11"/>
          <p:cNvSpPr/>
          <p:nvPr/>
        </p:nvSpPr>
        <p:spPr>
          <a:xfrm>
            <a:off x="3710160" y="6095880"/>
            <a:ext cx="1228320" cy="364680"/>
          </a:xfrm>
          <a:prstGeom prst="rect">
            <a:avLst/>
          </a:prstGeom>
          <a:ln>
            <a:solidFill>
              <a:srgbClr val="000000"/>
            </a:solidFill>
          </a:ln>
        </p:spPr>
        <p:txBody>
          <a:bodyPr bIns="45000" lIns="90000" rIns="90000" tIns="45000"/>
          <a:p>
            <a:pPr algn="ctr"/>
            <a:r>
              <a:rPr lang="en-US">
                <a:solidFill>
                  <a:srgbClr val="000000"/>
                </a:solidFill>
                <a:latin typeface="Tw Cen MT"/>
              </a:rPr>
              <a:t>eod5root</a:t>
            </a:r>
            <a:endParaRPr/>
          </a:p>
        </p:txBody>
      </p:sp>
      <p:cxnSp>
        <p:nvCxnSpPr>
          <p:cNvPr id="291" name="Line 12"/>
          <p:cNvCxnSpPr/>
          <p:nvPr/>
        </p:nvCxnSpPr>
        <p:spPr>
          <xfrm>
            <a:off x="0" y="0"/>
            <a:ext cx="360" cy="360"/>
          </xfrm>
          <a:prstGeom prst="line">
            <a:avLst/>
          </a:prstGeom>
          <a:ln w="47520">
            <a:solidFill>
              <a:srgbClr val="000000"/>
            </a:solidFill>
            <a:round/>
            <a:tailEnd len="med" type="triangle" w="med"/>
          </a:ln>
        </p:spPr>
      </p:cxn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293"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QUEEG</a:t>
            </a:r>
            <a:endParaRPr/>
          </a:p>
          <a:p>
            <a:pPr lvl="1">
              <a:buSzPct val="70000"/>
              <a:buFont charset="2" typeface="Wingdings 2"/>
              <a:buChar char=""/>
            </a:pPr>
            <a:r>
              <a:rPr lang="en-US" sz="2600">
                <a:solidFill>
                  <a:srgbClr val="000000"/>
                </a:solidFill>
                <a:latin typeface="Tw Cen MT"/>
              </a:rPr>
              <a:t>Generates quasi-elastic electron events</a:t>
            </a:r>
            <a:endParaRPr/>
          </a:p>
        </p:txBody>
      </p:sp>
      <p:sp>
        <p:nvSpPr>
          <p:cNvPr id="294" name="TextShape 3"/>
          <p:cNvSpPr txBox="1"/>
          <p:nvPr/>
        </p:nvSpPr>
        <p:spPr>
          <a:xfrm>
            <a:off x="0" y="0"/>
            <a:ext cx="360" cy="360"/>
          </a:xfrm>
          <a:prstGeom prst="rect">
            <a:avLst/>
          </a:prstGeom>
        </p:spPr>
        <p:txBody>
          <a:bodyPr bIns="45000" lIns="90000" rIns="90000" tIns="45000"/>
          <a:p>
            <a:fld id="{B1710111-A1E1-41B1-A181-4171A121B171}" type="slidenum">
              <a:rPr lang="en-US">
                <a:solidFill>
                  <a:srgbClr val="ffffff"/>
                </a:solidFill>
                <a:latin typeface="Tw Cen MT"/>
              </a:rPr>
              <a:t>&lt;number&gt;</a:t>
            </a:fld>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296"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txt2part</a:t>
            </a:r>
            <a:endParaRPr/>
          </a:p>
          <a:p>
            <a:pPr lvl="1">
              <a:buSzPct val="70000"/>
              <a:buFont charset="2" typeface="Wingdings 2"/>
              <a:buChar char=""/>
            </a:pPr>
            <a:r>
              <a:rPr lang="en-US" sz="2600">
                <a:solidFill>
                  <a:srgbClr val="000000"/>
                </a:solidFill>
                <a:latin typeface="Tw Cen MT"/>
              </a:rPr>
              <a:t>Converts the output files into BOS data files</a:t>
            </a:r>
            <a:endParaRPr/>
          </a:p>
          <a:p>
            <a:pPr lvl="1">
              <a:buSzPct val="70000"/>
              <a:buFont charset="2" typeface="Wingdings 2"/>
              <a:buChar char=""/>
            </a:pPr>
            <a:r>
              <a:rPr lang="en-US" sz="2600">
                <a:solidFill>
                  <a:srgbClr val="000000"/>
                </a:solidFill>
                <a:latin typeface="Tw Cen MT"/>
              </a:rPr>
              <a:t>BOS: CLAS data format</a:t>
            </a:r>
            <a:endParaRPr/>
          </a:p>
        </p:txBody>
      </p:sp>
      <p:sp>
        <p:nvSpPr>
          <p:cNvPr id="297" name="TextShape 3"/>
          <p:cNvSpPr txBox="1"/>
          <p:nvPr/>
        </p:nvSpPr>
        <p:spPr>
          <a:xfrm>
            <a:off x="0" y="0"/>
            <a:ext cx="360" cy="360"/>
          </a:xfrm>
          <a:prstGeom prst="rect">
            <a:avLst/>
          </a:prstGeom>
        </p:spPr>
        <p:txBody>
          <a:bodyPr bIns="45000" lIns="90000" rIns="90000" tIns="45000"/>
          <a:p>
            <a:fld id="{01A1F191-D181-41E1-9141-61A1B171D161}" type="slidenum">
              <a:rPr lang="en-US">
                <a:solidFill>
                  <a:srgbClr val="ffffff"/>
                </a:solidFill>
                <a:latin typeface="Tw Cen MT"/>
              </a:rPr>
              <a:t>&lt;number&gt;</a:t>
            </a:fld>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299"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GSIM</a:t>
            </a:r>
            <a:endParaRPr/>
          </a:p>
          <a:p>
            <a:pPr lvl="1">
              <a:buSzPct val="70000"/>
              <a:buFont charset="2" typeface="Wingdings 2"/>
              <a:buChar char=""/>
            </a:pPr>
            <a:r>
              <a:rPr lang="en-US" sz="2600">
                <a:solidFill>
                  <a:srgbClr val="000000"/>
                </a:solidFill>
                <a:latin typeface="Tw Cen MT"/>
              </a:rPr>
              <a:t>Simulates CLAS</a:t>
            </a:r>
            <a:endParaRPr/>
          </a:p>
          <a:p>
            <a:pPr lvl="1">
              <a:buSzPct val="70000"/>
              <a:buFont charset="2" typeface="Wingdings 2"/>
              <a:buChar char=""/>
            </a:pPr>
            <a:r>
              <a:rPr lang="en-US" sz="2600">
                <a:solidFill>
                  <a:srgbClr val="000000"/>
                </a:solidFill>
                <a:latin typeface="Tw Cen MT"/>
              </a:rPr>
              <a:t>Based on GEANT3</a:t>
            </a:r>
            <a:endParaRPr/>
          </a:p>
        </p:txBody>
      </p:sp>
      <p:sp>
        <p:nvSpPr>
          <p:cNvPr id="300" name="TextShape 3"/>
          <p:cNvSpPr txBox="1"/>
          <p:nvPr/>
        </p:nvSpPr>
        <p:spPr>
          <a:xfrm>
            <a:off x="0" y="0"/>
            <a:ext cx="360" cy="360"/>
          </a:xfrm>
          <a:prstGeom prst="rect">
            <a:avLst/>
          </a:prstGeom>
        </p:spPr>
        <p:txBody>
          <a:bodyPr bIns="45000" lIns="90000" rIns="90000" tIns="45000"/>
          <a:p>
            <a:fld id="{F1C1A181-A101-41A1-B121-E1C10141C151}" type="slidenum">
              <a:rPr lang="en-US">
                <a:solidFill>
                  <a:srgbClr val="ffffff"/>
                </a:solidFill>
                <a:latin typeface="Tw Cen MT"/>
              </a:rPr>
              <a:t>&lt;number&gt;</a:t>
            </a:fld>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302" name="TextShape 2"/>
          <p:cNvSpPr txBox="1"/>
          <p:nvPr/>
        </p:nvSpPr>
        <p:spPr>
          <a:xfrm>
            <a:off x="612720" y="1600200"/>
            <a:ext cx="8152920" cy="137124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Fitting the Asymmetry (C.A. Copos)</a:t>
            </a:r>
            <a:endParaRPr/>
          </a:p>
          <a:p>
            <a:pPr lvl="1">
              <a:buSzPct val="70000"/>
              <a:buFont charset="2" typeface="Wingdings 2"/>
              <a:buChar char=""/>
            </a:pPr>
            <a:r>
              <a:rPr lang="en-US" sz="2600">
                <a:solidFill>
                  <a:srgbClr val="000000"/>
                </a:solidFill>
                <a:latin typeface="Tw Cen MT"/>
              </a:rPr>
              <a:t>Incorporated into Monte Carlo simulation to model the Fifth Structure Function</a:t>
            </a:r>
            <a:endParaRPr/>
          </a:p>
          <a:p>
            <a:endParaRPr/>
          </a:p>
        </p:txBody>
      </p:sp>
      <p:sp>
        <p:nvSpPr>
          <p:cNvPr id="303" name="TextShape 3"/>
          <p:cNvSpPr txBox="1"/>
          <p:nvPr/>
        </p:nvSpPr>
        <p:spPr>
          <a:xfrm>
            <a:off x="0" y="0"/>
            <a:ext cx="360" cy="360"/>
          </a:xfrm>
          <a:prstGeom prst="rect">
            <a:avLst/>
          </a:prstGeom>
        </p:spPr>
        <p:txBody>
          <a:bodyPr bIns="45000" lIns="90000" rIns="90000" tIns="45000"/>
          <a:p>
            <a:fld id="{5141B131-C121-4101-9171-11E1F111C171}" type="slidenum">
              <a:rPr lang="en-US">
                <a:solidFill>
                  <a:srgbClr val="ffffff"/>
                </a:solidFill>
                <a:latin typeface="Tw Cen MT"/>
              </a:rPr>
              <a:t>&lt;number&gt;</a:t>
            </a:fld>
            <a:endParaRPr/>
          </a:p>
        </p:txBody>
      </p:sp>
      <p:pic>
        <p:nvPicPr>
          <p:cNvPr descr="" id="304" name="Picture 4"/>
          <p:cNvPicPr/>
          <p:nvPr/>
        </p:nvPicPr>
        <p:blipFill>
          <a:blip r:embed="rId1"/>
          <a:stretch>
            <a:fillRect/>
          </a:stretch>
        </p:blipFill>
        <p:spPr>
          <a:xfrm>
            <a:off x="2362320" y="3143160"/>
            <a:ext cx="4343040" cy="1047240"/>
          </a:xfrm>
          <a:prstGeom prst="rect">
            <a:avLst/>
          </a:prstGeom>
        </p:spPr>
      </p:pic>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306"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gppjlab</a:t>
            </a:r>
            <a:endParaRPr/>
          </a:p>
          <a:p>
            <a:pPr lvl="1">
              <a:buSzPct val="70000"/>
              <a:buFont charset="2" typeface="Wingdings 2"/>
              <a:buChar char=""/>
            </a:pPr>
            <a:r>
              <a:rPr lang="en-US" sz="2600">
                <a:solidFill>
                  <a:srgbClr val="000000"/>
                </a:solidFill>
                <a:latin typeface="Tw Cen MT"/>
              </a:rPr>
              <a:t>Makes the GSIM output look real</a:t>
            </a:r>
            <a:endParaRPr/>
          </a:p>
          <a:p>
            <a:pPr lvl="2">
              <a:buSzPct val="75000"/>
              <a:buFont charset="2" typeface="Wingdings"/>
              <a:buChar char=""/>
            </a:pPr>
            <a:r>
              <a:rPr lang="en-US" sz="2300">
                <a:solidFill>
                  <a:srgbClr val="000000"/>
                </a:solidFill>
                <a:latin typeface="Tw Cen MT"/>
              </a:rPr>
              <a:t>Knocks out dead scintillators and wires</a:t>
            </a:r>
            <a:endParaRPr/>
          </a:p>
        </p:txBody>
      </p:sp>
      <p:sp>
        <p:nvSpPr>
          <p:cNvPr id="307" name="TextShape 3"/>
          <p:cNvSpPr txBox="1"/>
          <p:nvPr/>
        </p:nvSpPr>
        <p:spPr>
          <a:xfrm>
            <a:off x="0" y="0"/>
            <a:ext cx="360" cy="360"/>
          </a:xfrm>
          <a:prstGeom prst="rect">
            <a:avLst/>
          </a:prstGeom>
        </p:spPr>
        <p:txBody>
          <a:bodyPr bIns="45000" lIns="90000" rIns="90000" tIns="45000"/>
          <a:p>
            <a:fld id="{A1F19191-E151-4171-9131-E1E191E1E1A1}" type="slidenum">
              <a:rPr lang="en-US">
                <a:solidFill>
                  <a:srgbClr val="ffffff"/>
                </a:solidFill>
                <a:latin typeface="Tw Cen MT"/>
              </a:rPr>
              <a:t>&lt;number&gt;</a:t>
            </a:fld>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History</a:t>
            </a:r>
            <a:endParaRPr/>
          </a:p>
        </p:txBody>
      </p:sp>
      <p:sp>
        <p:nvSpPr>
          <p:cNvPr id="137"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Democritus (400 BC)</a:t>
            </a:r>
            <a:endParaRPr/>
          </a:p>
          <a:p>
            <a:pPr lvl="1">
              <a:buSzPct val="70000"/>
              <a:buFont charset="2" typeface="Wingdings 2"/>
              <a:buChar char=""/>
            </a:pPr>
            <a:r>
              <a:rPr lang="en-US" sz="2600">
                <a:solidFill>
                  <a:srgbClr val="000000"/>
                </a:solidFill>
                <a:latin typeface="Tw Cen MT"/>
              </a:rPr>
              <a:t>“</a:t>
            </a:r>
            <a:r>
              <a:rPr lang="en-US" sz="2600">
                <a:solidFill>
                  <a:srgbClr val="000000"/>
                </a:solidFill>
                <a:latin typeface="Tw Cen MT"/>
              </a:rPr>
              <a:t>atomos”</a:t>
            </a:r>
            <a:endParaRPr/>
          </a:p>
          <a:p>
            <a:pPr>
              <a:buSzPct val="60000"/>
              <a:buFont charset="2" typeface="Wingdings"/>
              <a:buChar char=""/>
            </a:pPr>
            <a:r>
              <a:rPr lang="en-US" sz="2900">
                <a:solidFill>
                  <a:srgbClr val="000000"/>
                </a:solidFill>
                <a:latin typeface="Tw Cen MT"/>
              </a:rPr>
              <a:t>End of the 19th Century </a:t>
            </a:r>
            <a:r>
              <a:rPr lang="en-US" sz="2900">
                <a:solidFill>
                  <a:srgbClr val="000000"/>
                </a:solidFill>
                <a:latin typeface="Wingdings"/>
              </a:rPr>
              <a:t></a:t>
            </a:r>
            <a:r>
              <a:rPr lang="en-US" sz="2900">
                <a:solidFill>
                  <a:srgbClr val="000000"/>
                </a:solidFill>
                <a:latin typeface="Tw Cen MT"/>
              </a:rPr>
              <a:t> 1930s</a:t>
            </a:r>
            <a:endParaRPr/>
          </a:p>
          <a:p>
            <a:pPr lvl="1">
              <a:buSzPct val="70000"/>
              <a:buFont charset="2" typeface="Wingdings 2"/>
              <a:buChar char=""/>
            </a:pPr>
            <a:r>
              <a:rPr lang="en-US" sz="2600">
                <a:solidFill>
                  <a:srgbClr val="000000"/>
                </a:solidFill>
                <a:latin typeface="Tw Cen MT"/>
              </a:rPr>
              <a:t>Electrons, nuclei, ions, photons</a:t>
            </a:r>
            <a:endParaRPr/>
          </a:p>
          <a:p>
            <a:pPr>
              <a:buSzPct val="60000"/>
              <a:buFont charset="2" typeface="Wingdings"/>
              <a:buChar char=""/>
            </a:pPr>
            <a:r>
              <a:rPr lang="en-US" sz="2900">
                <a:solidFill>
                  <a:srgbClr val="000000"/>
                </a:solidFill>
                <a:latin typeface="Tw Cen MT"/>
              </a:rPr>
              <a:t>Modern Era</a:t>
            </a:r>
            <a:endParaRPr/>
          </a:p>
          <a:p>
            <a:pPr lvl="1">
              <a:buSzPct val="70000"/>
              <a:buFont charset="2" typeface="Wingdings 2"/>
              <a:buChar char=""/>
            </a:pPr>
            <a:r>
              <a:rPr lang="en-US" sz="2600">
                <a:solidFill>
                  <a:srgbClr val="000000"/>
                </a:solidFill>
                <a:latin typeface="Tw Cen MT"/>
              </a:rPr>
              <a:t>1964 – “Quark” or “Ace”</a:t>
            </a:r>
            <a:endParaRPr/>
          </a:p>
        </p:txBody>
      </p:sp>
      <p:sp>
        <p:nvSpPr>
          <p:cNvPr id="138" name="TextShape 3"/>
          <p:cNvSpPr txBox="1"/>
          <p:nvPr/>
        </p:nvSpPr>
        <p:spPr>
          <a:xfrm>
            <a:off x="0" y="0"/>
            <a:ext cx="360" cy="360"/>
          </a:xfrm>
          <a:prstGeom prst="rect">
            <a:avLst/>
          </a:prstGeom>
        </p:spPr>
        <p:txBody>
          <a:bodyPr bIns="45000" lIns="90000" rIns="90000" tIns="45000"/>
          <a:p>
            <a:fld id="{F1E171A1-A151-41E1-A141-D13151B12181}" type="slidenum">
              <a:rPr lang="en-US">
                <a:solidFill>
                  <a:srgbClr val="ffffff"/>
                </a:solidFill>
                <a:latin typeface="Tw Cen MT"/>
              </a:rPr>
              <a:t>&lt;number&gt;</a:t>
            </a:fld>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309"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RECSIS</a:t>
            </a:r>
            <a:endParaRPr/>
          </a:p>
          <a:p>
            <a:pPr lvl="1">
              <a:buSzPct val="70000"/>
              <a:buFont charset="2" typeface="Wingdings 2"/>
              <a:buChar char=""/>
            </a:pPr>
            <a:r>
              <a:rPr lang="en-US" sz="2600">
                <a:solidFill>
                  <a:srgbClr val="000000"/>
                </a:solidFill>
                <a:latin typeface="Tw Cen MT"/>
              </a:rPr>
              <a:t>Standard program for reconstruction of CLAS data</a:t>
            </a:r>
            <a:endParaRPr/>
          </a:p>
        </p:txBody>
      </p:sp>
      <p:sp>
        <p:nvSpPr>
          <p:cNvPr id="310" name="TextShape 3"/>
          <p:cNvSpPr txBox="1"/>
          <p:nvPr/>
        </p:nvSpPr>
        <p:spPr>
          <a:xfrm>
            <a:off x="0" y="0"/>
            <a:ext cx="360" cy="360"/>
          </a:xfrm>
          <a:prstGeom prst="rect">
            <a:avLst/>
          </a:prstGeom>
        </p:spPr>
        <p:txBody>
          <a:bodyPr bIns="45000" lIns="90000" rIns="90000" tIns="45000"/>
          <a:p>
            <a:fld id="{8171C1A1-F101-41B1-A151-C13191D12191}" type="slidenum">
              <a:rPr lang="en-US">
                <a:solidFill>
                  <a:srgbClr val="ffffff"/>
                </a:solidFill>
                <a:latin typeface="Tw Cen MT"/>
              </a:rPr>
              <a:t>&lt;number&gt;</a:t>
            </a:fld>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312"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n10tmaker</a:t>
            </a:r>
            <a:endParaRPr/>
          </a:p>
          <a:p>
            <a:pPr lvl="1">
              <a:buSzPct val="70000"/>
              <a:buFont charset="2" typeface="Wingdings 2"/>
              <a:buChar char=""/>
            </a:pPr>
            <a:r>
              <a:rPr lang="en-US" sz="2600">
                <a:solidFill>
                  <a:srgbClr val="000000"/>
                </a:solidFill>
                <a:latin typeface="Tw Cen MT"/>
              </a:rPr>
              <a:t>Converts the output into hbook ntuples</a:t>
            </a:r>
            <a:endParaRPr/>
          </a:p>
        </p:txBody>
      </p:sp>
      <p:sp>
        <p:nvSpPr>
          <p:cNvPr id="313" name="TextShape 3"/>
          <p:cNvSpPr txBox="1"/>
          <p:nvPr/>
        </p:nvSpPr>
        <p:spPr>
          <a:xfrm>
            <a:off x="0" y="0"/>
            <a:ext cx="360" cy="360"/>
          </a:xfrm>
          <a:prstGeom prst="rect">
            <a:avLst/>
          </a:prstGeom>
        </p:spPr>
        <p:txBody>
          <a:bodyPr bIns="45000" lIns="90000" rIns="90000" tIns="45000"/>
          <a:p>
            <a:fld id="{51611191-61F1-4171-A1A1-A141D1F161C1}" type="slidenum">
              <a:rPr lang="en-US">
                <a:solidFill>
                  <a:srgbClr val="ffffff"/>
                </a:solidFill>
                <a:latin typeface="Tw Cen MT"/>
              </a:rPr>
              <a:t>&lt;number&gt;</a:t>
            </a:fld>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315"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h2root</a:t>
            </a:r>
            <a:endParaRPr/>
          </a:p>
          <a:p>
            <a:pPr lvl="1">
              <a:buSzPct val="70000"/>
              <a:buFont charset="2" typeface="Wingdings 2"/>
              <a:buChar char=""/>
            </a:pPr>
            <a:r>
              <a:rPr lang="en-US" sz="2600">
                <a:solidFill>
                  <a:srgbClr val="000000"/>
                </a:solidFill>
                <a:latin typeface="Tw Cen MT"/>
              </a:rPr>
              <a:t>Convers the ntuples into ROOT ntuples</a:t>
            </a:r>
            <a:endParaRPr/>
          </a:p>
        </p:txBody>
      </p:sp>
      <p:sp>
        <p:nvSpPr>
          <p:cNvPr id="316" name="TextShape 3"/>
          <p:cNvSpPr txBox="1"/>
          <p:nvPr/>
        </p:nvSpPr>
        <p:spPr>
          <a:xfrm>
            <a:off x="0" y="0"/>
            <a:ext cx="360" cy="360"/>
          </a:xfrm>
          <a:prstGeom prst="rect">
            <a:avLst/>
          </a:prstGeom>
        </p:spPr>
        <p:txBody>
          <a:bodyPr bIns="45000" lIns="90000" rIns="90000" tIns="45000"/>
          <a:p>
            <a:fld id="{71E101E1-A1A1-4191-B181-3161711151A1}" type="slidenum">
              <a:rPr lang="en-US">
                <a:solidFill>
                  <a:srgbClr val="ffffff"/>
                </a:solidFill>
                <a:latin typeface="Tw Cen MT"/>
              </a:rPr>
              <a:t>&lt;number&gt;</a:t>
            </a:fld>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Simulation of CLAS</a:t>
            </a:r>
            <a:endParaRPr/>
          </a:p>
        </p:txBody>
      </p:sp>
      <p:sp>
        <p:nvSpPr>
          <p:cNvPr id="318"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eod5root</a:t>
            </a:r>
            <a:endParaRPr/>
          </a:p>
          <a:p>
            <a:pPr lvl="1">
              <a:buSzPct val="70000"/>
              <a:buFont charset="2" typeface="Wingdings 2"/>
              <a:buChar char=""/>
            </a:pPr>
            <a:r>
              <a:rPr lang="en-US" sz="2600">
                <a:solidFill>
                  <a:srgbClr val="000000"/>
                </a:solidFill>
                <a:latin typeface="Tw Cen MT"/>
              </a:rPr>
              <a:t>The analysis code in ROOT to extact A’LT</a:t>
            </a:r>
            <a:endParaRPr/>
          </a:p>
          <a:p>
            <a:pPr lvl="1">
              <a:buSzPct val="70000"/>
              <a:buFont charset="2" typeface="Wingdings 2"/>
              <a:buChar char=""/>
            </a:pPr>
            <a:r>
              <a:rPr lang="en-US" sz="2600">
                <a:solidFill>
                  <a:srgbClr val="000000"/>
                </a:solidFill>
                <a:latin typeface="Tw Cen MT"/>
              </a:rPr>
              <a:t>Code used in Summer 2012</a:t>
            </a:r>
            <a:endParaRPr/>
          </a:p>
        </p:txBody>
      </p:sp>
      <p:sp>
        <p:nvSpPr>
          <p:cNvPr id="319" name="TextShape 3"/>
          <p:cNvSpPr txBox="1"/>
          <p:nvPr/>
        </p:nvSpPr>
        <p:spPr>
          <a:xfrm>
            <a:off x="0" y="0"/>
            <a:ext cx="360" cy="360"/>
          </a:xfrm>
          <a:prstGeom prst="rect">
            <a:avLst/>
          </a:prstGeom>
        </p:spPr>
        <p:txBody>
          <a:bodyPr bIns="45000" lIns="90000" rIns="90000" tIns="45000"/>
          <a:p>
            <a:fld id="{31B16121-91B1-41D1-9171-819141519101}" type="slidenum">
              <a:rPr lang="en-US">
                <a:solidFill>
                  <a:srgbClr val="ffffff"/>
                </a:solidFill>
                <a:latin typeface="Tw Cen MT"/>
              </a:rPr>
              <a:t>&lt;number&gt;</a:t>
            </a:fld>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Results (Summer 2013)</a:t>
            </a:r>
            <a:endParaRPr/>
          </a:p>
        </p:txBody>
      </p:sp>
      <p:sp>
        <p:nvSpPr>
          <p:cNvPr id="321" name="TextShape 2"/>
          <p:cNvSpPr txBox="1"/>
          <p:nvPr/>
        </p:nvSpPr>
        <p:spPr>
          <a:xfrm>
            <a:off x="0" y="0"/>
            <a:ext cx="360" cy="360"/>
          </a:xfrm>
          <a:prstGeom prst="rect">
            <a:avLst/>
          </a:prstGeom>
        </p:spPr>
        <p:txBody>
          <a:bodyPr bIns="45000" lIns="90000" rIns="90000" tIns="45000"/>
          <a:p>
            <a:fld id="{7191E171-01B1-4131-B101-31F14101D151}" type="slidenum">
              <a:rPr lang="en-US">
                <a:solidFill>
                  <a:srgbClr val="ffffff"/>
                </a:solidFill>
                <a:latin typeface="Tw Cen MT"/>
              </a:rPr>
              <a:t>&lt;number&gt;</a:t>
            </a:fld>
            <a:endParaRPr/>
          </a:p>
        </p:txBody>
      </p:sp>
      <p:sp>
        <p:nvSpPr>
          <p:cNvPr id="322" name="TextShape 3"/>
          <p:cNvSpPr txBox="1"/>
          <p:nvPr/>
        </p:nvSpPr>
        <p:spPr>
          <a:xfrm>
            <a:off x="612720" y="1600200"/>
            <a:ext cx="8152920" cy="167616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Testing the analysis</a:t>
            </a:r>
            <a:endParaRPr/>
          </a:p>
          <a:p>
            <a:pPr lvl="1">
              <a:buSzPct val="70000"/>
              <a:buFont charset="2" typeface="Wingdings 2"/>
              <a:buChar char=""/>
            </a:pPr>
            <a:r>
              <a:rPr lang="en-US" sz="2600">
                <a:solidFill>
                  <a:srgbClr val="000000"/>
                </a:solidFill>
                <a:latin typeface="Tw Cen MT"/>
              </a:rPr>
              <a:t>Red: simulated data</a:t>
            </a:r>
            <a:endParaRPr/>
          </a:p>
          <a:p>
            <a:pPr lvl="1">
              <a:buSzPct val="70000"/>
              <a:buFont charset="2" typeface="Wingdings 2"/>
              <a:buChar char=""/>
            </a:pPr>
            <a:r>
              <a:rPr lang="en-US" sz="2600">
                <a:solidFill>
                  <a:srgbClr val="000000"/>
                </a:solidFill>
                <a:latin typeface="Tw Cen MT"/>
              </a:rPr>
              <a:t>Blue: bin-averaged fit</a:t>
            </a:r>
            <a:endParaRPr/>
          </a:p>
          <a:p>
            <a:pPr lvl="1">
              <a:buSzPct val="70000"/>
              <a:buFont charset="2" typeface="Wingdings 2"/>
              <a:buChar char=""/>
            </a:pPr>
            <a:r>
              <a:rPr lang="en-US" sz="2600">
                <a:solidFill>
                  <a:srgbClr val="000000"/>
                </a:solidFill>
                <a:latin typeface="Tw Cen MT"/>
              </a:rPr>
              <a:t>Black: Fit to data</a:t>
            </a:r>
            <a:endParaRPr/>
          </a:p>
        </p:txBody>
      </p:sp>
      <p:pic>
        <p:nvPicPr>
          <p:cNvPr descr="" id="323" name="Picture 5"/>
          <p:cNvPicPr/>
          <p:nvPr/>
        </p:nvPicPr>
        <p:blipFill>
          <a:blip r:embed="rId1"/>
          <a:stretch>
            <a:fillRect/>
          </a:stretch>
        </p:blipFill>
        <p:spPr>
          <a:xfrm>
            <a:off x="838080" y="3276720"/>
            <a:ext cx="2834280" cy="2868480"/>
          </a:xfrm>
          <a:prstGeom prst="rect">
            <a:avLst/>
          </a:prstGeom>
        </p:spPr>
      </p:pic>
      <p:pic>
        <p:nvPicPr>
          <p:cNvPr descr="" id="324" name="Picture 6"/>
          <p:cNvPicPr/>
          <p:nvPr/>
        </p:nvPicPr>
        <p:blipFill>
          <a:blip r:embed="rId2"/>
          <a:stretch>
            <a:fillRect/>
          </a:stretch>
        </p:blipFill>
        <p:spPr>
          <a:xfrm>
            <a:off x="5105520" y="3276720"/>
            <a:ext cx="2834280" cy="2868480"/>
          </a:xfrm>
          <a:prstGeom prst="rect">
            <a:avLst/>
          </a:prstGeom>
        </p:spPr>
      </p:pic>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Conclusion</a:t>
            </a:r>
            <a:endParaRPr/>
          </a:p>
        </p:txBody>
      </p:sp>
      <p:sp>
        <p:nvSpPr>
          <p:cNvPr id="326"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800">
                <a:solidFill>
                  <a:srgbClr val="000000"/>
                </a:solidFill>
                <a:latin typeface="Tw Cen MT"/>
              </a:rPr>
              <a:t>Extracted the asymmetry A’LT from fits to the helicity asymmetry</a:t>
            </a:r>
            <a:endParaRPr/>
          </a:p>
          <a:p>
            <a:pPr lvl="1">
              <a:buSzPct val="70000"/>
              <a:buFont charset="2" typeface="Wingdings 2"/>
              <a:buChar char=""/>
            </a:pPr>
            <a:r>
              <a:rPr lang="en-US" sz="2600">
                <a:solidFill>
                  <a:srgbClr val="000000"/>
                </a:solidFill>
                <a:latin typeface="Tw Cen MT"/>
              </a:rPr>
              <a:t>Normal and reversed polarities</a:t>
            </a:r>
            <a:endParaRPr/>
          </a:p>
          <a:p>
            <a:pPr lvl="1">
              <a:buSzPct val="70000"/>
              <a:buFont charset="2" typeface="Wingdings 2"/>
              <a:buChar char=""/>
            </a:pPr>
            <a:r>
              <a:rPr lang="en-US" sz="2600">
                <a:solidFill>
                  <a:srgbClr val="000000"/>
                </a:solidFill>
                <a:latin typeface="Tw Cen MT"/>
              </a:rPr>
              <a:t>Comparison to </a:t>
            </a:r>
            <a:r>
              <a:rPr lang="en-US" sz="2800">
                <a:solidFill>
                  <a:srgbClr val="000000"/>
                </a:solidFill>
                <a:latin typeface="Tw Cen MT"/>
              </a:rPr>
              <a:t>sin</a:t>
            </a:r>
            <a:r>
              <a:rPr i="1" lang="en-US" sz="2800">
                <a:solidFill>
                  <a:srgbClr val="000000"/>
                </a:solidFill>
                <a:latin typeface="Tw Cen MT"/>
              </a:rPr>
              <a:t>Φ</a:t>
            </a:r>
            <a:r>
              <a:rPr lang="en-US" sz="2800">
                <a:solidFill>
                  <a:srgbClr val="000000"/>
                </a:solidFill>
                <a:latin typeface="Tw Cen MT"/>
              </a:rPr>
              <a:t>pq-weighted method</a:t>
            </a:r>
            <a:endParaRPr/>
          </a:p>
          <a:p>
            <a:pPr>
              <a:buSzPct val="60000"/>
              <a:buFont charset="2" typeface="Wingdings"/>
              <a:buChar char=""/>
            </a:pPr>
            <a:r>
              <a:rPr lang="en-US" sz="2900">
                <a:solidFill>
                  <a:srgbClr val="000000"/>
                </a:solidFill>
                <a:latin typeface="Tw Cen MT"/>
              </a:rPr>
              <a:t>Validated our analysis</a:t>
            </a:r>
            <a:endParaRPr/>
          </a:p>
          <a:p>
            <a:pPr lvl="1">
              <a:buSzPct val="70000"/>
              <a:buFont charset="2" typeface="Wingdings 2"/>
              <a:buChar char=""/>
            </a:pPr>
            <a:r>
              <a:rPr lang="en-US" sz="2600">
                <a:solidFill>
                  <a:srgbClr val="000000"/>
                </a:solidFill>
                <a:latin typeface="Tw Cen MT"/>
              </a:rPr>
              <a:t>Generated Monte Carlo events modeled after data</a:t>
            </a:r>
            <a:endParaRPr/>
          </a:p>
          <a:p>
            <a:pPr lvl="1">
              <a:buSzPct val="70000"/>
              <a:buFont charset="2" typeface="Wingdings 2"/>
              <a:buChar char=""/>
            </a:pPr>
            <a:r>
              <a:rPr lang="en-US" sz="2600">
                <a:solidFill>
                  <a:srgbClr val="000000"/>
                </a:solidFill>
                <a:latin typeface="Tw Cen MT"/>
              </a:rPr>
              <a:t>Events passed through simulation and then our analysis code</a:t>
            </a:r>
            <a:endParaRPr/>
          </a:p>
        </p:txBody>
      </p:sp>
      <p:sp>
        <p:nvSpPr>
          <p:cNvPr id="327" name="TextShape 3"/>
          <p:cNvSpPr txBox="1"/>
          <p:nvPr/>
        </p:nvSpPr>
        <p:spPr>
          <a:xfrm>
            <a:off x="0" y="0"/>
            <a:ext cx="360" cy="360"/>
          </a:xfrm>
          <a:prstGeom prst="rect">
            <a:avLst/>
          </a:prstGeom>
        </p:spPr>
        <p:txBody>
          <a:bodyPr bIns="45000" lIns="90000" rIns="90000" tIns="45000"/>
          <a:p>
            <a:fld id="{21A10121-2181-4161-8141-B1B12131C171}" type="slidenum">
              <a:rPr lang="en-US">
                <a:solidFill>
                  <a:srgbClr val="ffffff"/>
                </a:solidFill>
                <a:latin typeface="Tw Cen MT"/>
              </a:rPr>
              <a:t>&lt;number&gt;</a:t>
            </a:fld>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609480" y="228600"/>
            <a:ext cx="8152920" cy="990360"/>
          </a:xfrm>
          <a:prstGeom prst="rect">
            <a:avLst/>
          </a:prstGeom>
        </p:spPr>
        <p:txBody>
          <a:bodyPr anchor="ctr" bIns="45000" lIns="90000" rIns="90000" tIns="45000"/>
          <a:p>
            <a:r>
              <a:rPr lang="en-US" sz="4400">
                <a:solidFill>
                  <a:srgbClr val="775f55"/>
                </a:solidFill>
                <a:latin typeface="Tw Cen MT"/>
              </a:rPr>
              <a:t>Acknowledgements</a:t>
            </a:r>
            <a:endParaRPr/>
          </a:p>
        </p:txBody>
      </p:sp>
      <p:sp>
        <p:nvSpPr>
          <p:cNvPr id="329" name="TextShape 2"/>
          <p:cNvSpPr txBox="1"/>
          <p:nvPr/>
        </p:nvSpPr>
        <p:spPr>
          <a:xfrm>
            <a:off x="0" y="0"/>
            <a:ext cx="360" cy="360"/>
          </a:xfrm>
          <a:prstGeom prst="rect">
            <a:avLst/>
          </a:prstGeom>
        </p:spPr>
        <p:txBody>
          <a:bodyPr bIns="45000" lIns="90000" rIns="90000" tIns="45000"/>
          <a:p>
            <a:fld id="{A1A1B1A1-E151-4161-81F1-6141A1617101}" type="slidenum">
              <a:rPr lang="en-US">
                <a:solidFill>
                  <a:srgbClr val="ffffff"/>
                </a:solidFill>
                <a:latin typeface="Tw Cen MT"/>
              </a:rPr>
              <a:t>&lt;number&gt;</a:t>
            </a:fld>
            <a:endParaRPr/>
          </a:p>
        </p:txBody>
      </p:sp>
      <p:sp>
        <p:nvSpPr>
          <p:cNvPr id="330" name="CustomShape 3"/>
          <p:cNvSpPr/>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Dr. Gerard Gilfoyle</a:t>
            </a:r>
            <a:endParaRPr/>
          </a:p>
          <a:p>
            <a:pPr>
              <a:buSzPct val="60000"/>
              <a:buFont charset="2" typeface="Wingdings"/>
              <a:buChar char=""/>
            </a:pPr>
            <a:r>
              <a:rPr lang="en-US" sz="2900">
                <a:solidFill>
                  <a:srgbClr val="000000"/>
                </a:solidFill>
                <a:latin typeface="Tw Cen MT"/>
              </a:rPr>
              <a:t>Keegan Sherman</a:t>
            </a:r>
            <a:endParaRPr/>
          </a:p>
          <a:p>
            <a:pPr>
              <a:buSzPct val="60000"/>
              <a:buFont charset="2" typeface="Wingdings"/>
              <a:buChar char=""/>
            </a:pPr>
            <a:r>
              <a:rPr lang="en-US" sz="2900">
                <a:solidFill>
                  <a:srgbClr val="000000"/>
                </a:solidFill>
                <a:latin typeface="Tw Cen MT"/>
              </a:rPr>
              <a:t>University of Richmond Physics Department</a:t>
            </a:r>
            <a:endParaRPr/>
          </a:p>
          <a:p>
            <a:pPr>
              <a:buSzPct val="60000"/>
              <a:buFont charset="2" typeface="Wingdings"/>
              <a:buChar char=""/>
            </a:pPr>
            <a:r>
              <a:rPr lang="en-US" sz="2900">
                <a:solidFill>
                  <a:srgbClr val="000000"/>
                </a:solidFill>
                <a:latin typeface="Tw Cen MT"/>
              </a:rPr>
              <a:t>Calina Copos (UR ’10)</a:t>
            </a:r>
            <a:endParaRPr/>
          </a:p>
          <a:p>
            <a:pPr>
              <a:buSzPct val="60000"/>
              <a:buFont charset="2" typeface="Wingdings"/>
              <a:buChar char=""/>
            </a:pPr>
            <a:r>
              <a:rPr lang="en-US" sz="2900">
                <a:solidFill>
                  <a:srgbClr val="000000"/>
                </a:solidFill>
                <a:latin typeface="Tw Cen MT"/>
              </a:rPr>
              <a:t>Kristen Greenholt (UR ‘07)</a:t>
            </a: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1" name="TextShape 1"/>
          <p:cNvSpPr txBox="1"/>
          <p:nvPr/>
        </p:nvSpPr>
        <p:spPr>
          <a:xfrm>
            <a:off x="609480" y="228600"/>
            <a:ext cx="8152920" cy="990360"/>
          </a:xfrm>
          <a:prstGeom prst="rect">
            <a:avLst/>
          </a:prstGeom>
        </p:spPr>
        <p:txBody>
          <a:bodyPr anchor="ctr" bIns="45000" lIns="90000" rIns="90000" tIns="45000"/>
          <a:p>
            <a:r>
              <a:rPr lang="en-US" sz="4400">
                <a:solidFill>
                  <a:srgbClr val="775f55"/>
                </a:solidFill>
                <a:latin typeface="Tw Cen MT"/>
              </a:rPr>
              <a:t>References</a:t>
            </a:r>
            <a:endParaRPr/>
          </a:p>
        </p:txBody>
      </p:sp>
      <p:sp>
        <p:nvSpPr>
          <p:cNvPr id="332" name="TextShape 2"/>
          <p:cNvSpPr txBox="1"/>
          <p:nvPr/>
        </p:nvSpPr>
        <p:spPr>
          <a:xfrm>
            <a:off x="0" y="0"/>
            <a:ext cx="360" cy="360"/>
          </a:xfrm>
          <a:prstGeom prst="rect">
            <a:avLst/>
          </a:prstGeom>
        </p:spPr>
        <p:txBody>
          <a:bodyPr bIns="45000" lIns="90000" rIns="90000" tIns="45000"/>
          <a:p>
            <a:fld id="{C13151E1-3141-41F1-9181-915191E16141}" type="slidenum">
              <a:rPr lang="en-US">
                <a:solidFill>
                  <a:srgbClr val="ffffff"/>
                </a:solidFill>
                <a:latin typeface="Tw Cen MT"/>
              </a:rPr>
              <a:t>&lt;number&gt;</a:t>
            </a:fld>
            <a:endParaRPr/>
          </a:p>
        </p:txBody>
      </p:sp>
      <p:sp>
        <p:nvSpPr>
          <p:cNvPr id="333" name="CustomShape 3"/>
          <p:cNvSpPr/>
          <p:nvPr/>
        </p:nvSpPr>
        <p:spPr>
          <a:xfrm>
            <a:off x="612720" y="1600200"/>
            <a:ext cx="8152920" cy="4114440"/>
          </a:xfrm>
          <a:prstGeom prst="rect">
            <a:avLst/>
          </a:prstGeom>
        </p:spPr>
        <p:txBody>
          <a:bodyPr bIns="45000" lIns="90000" rIns="90000" tIns="45000"/>
          <a:p>
            <a:pPr>
              <a:buSzPct val="60000"/>
              <a:buFont charset="2" typeface="Wingdings"/>
              <a:buChar char=""/>
            </a:pPr>
            <a:r>
              <a:rPr lang="en-US" sz="1400">
                <a:solidFill>
                  <a:srgbClr val="000000"/>
                </a:solidFill>
                <a:latin typeface="Tw Cen MT"/>
              </a:rPr>
              <a:t>Copos, C.A. </a:t>
            </a:r>
            <a:r>
              <a:rPr i="1" lang="en-US" sz="1400">
                <a:solidFill>
                  <a:srgbClr val="000000"/>
                </a:solidFill>
                <a:latin typeface="Tw Cen MT"/>
              </a:rPr>
              <a:t>Testing Analysis Algorithms for the 2H(e,e’p)n Reaction. Richmond, VA, 2010. Print.</a:t>
            </a:r>
            <a:endParaRPr/>
          </a:p>
          <a:p>
            <a:endParaRPr/>
          </a:p>
          <a:p>
            <a:pPr>
              <a:buSzPct val="60000"/>
              <a:buFont charset="2" typeface="Wingdings"/>
              <a:buChar char=""/>
            </a:pPr>
            <a:r>
              <a:rPr lang="en-US" sz="1400">
                <a:solidFill>
                  <a:srgbClr val="000000"/>
                </a:solidFill>
                <a:latin typeface="Tw Cen MT"/>
              </a:rPr>
              <a:t>"Experimental Hall B." </a:t>
            </a:r>
            <a:r>
              <a:rPr i="1" lang="en-US" sz="1400">
                <a:solidFill>
                  <a:srgbClr val="000000"/>
                </a:solidFill>
                <a:latin typeface="Tw Cen MT"/>
              </a:rPr>
              <a:t>Jefferson Lab</a:t>
            </a:r>
            <a:r>
              <a:rPr lang="en-US" sz="1400">
                <a:solidFill>
                  <a:srgbClr val="000000"/>
                </a:solidFill>
                <a:latin typeface="Tw Cen MT"/>
              </a:rPr>
              <a:t>. N.p., n.d. Web. 24 Feb. 2014. </a:t>
            </a:r>
            <a:endParaRPr/>
          </a:p>
          <a:p>
            <a:endParaRPr/>
          </a:p>
          <a:p>
            <a:pPr>
              <a:buSzPct val="60000"/>
              <a:buFont charset="2" typeface="Wingdings"/>
              <a:buChar char=""/>
            </a:pPr>
            <a:r>
              <a:rPr lang="en-US" sz="1400">
                <a:solidFill>
                  <a:srgbClr val="000000"/>
                </a:solidFill>
                <a:latin typeface="Tw Cen MT"/>
              </a:rPr>
              <a:t>Gilfoyle, G.P., et. Al. Measurements of the Fifth Structure Function of the Deuteron. Richmond, VA, 2012. Print. </a:t>
            </a:r>
            <a:endParaRPr/>
          </a:p>
          <a:p>
            <a:endParaRPr/>
          </a:p>
          <a:p>
            <a:pPr>
              <a:buSzPct val="60000"/>
              <a:buFont charset="2" typeface="Wingdings"/>
              <a:buChar char=""/>
            </a:pPr>
            <a:r>
              <a:rPr i="1" lang="en-US" sz="1400">
                <a:solidFill>
                  <a:srgbClr val="000000"/>
                </a:solidFill>
                <a:latin typeface="Tw Cen MT"/>
              </a:rPr>
              <a:t>Greenholt, Kristen. </a:t>
            </a:r>
            <a:r>
              <a:rPr lang="en-US" sz="1400">
                <a:solidFill>
                  <a:srgbClr val="000000"/>
                </a:solidFill>
                <a:latin typeface="Tw Cen MT"/>
              </a:rPr>
              <a:t>Extracting the Fifth Structure Function and Hadronic Fiducial Cuts for the CLAS E5 Data Run at Jefferson Laboratory. Richmond, VA, 2007. Print. </a:t>
            </a:r>
            <a:endParaRPr/>
          </a:p>
          <a:p>
            <a:endParaRPr/>
          </a:p>
          <a:p>
            <a:pPr>
              <a:buSzPct val="60000"/>
              <a:buFont charset="2" typeface="Wingdings"/>
              <a:buChar char=""/>
            </a:pPr>
            <a:r>
              <a:rPr lang="en-US" sz="1400">
                <a:solidFill>
                  <a:srgbClr val="000000"/>
                </a:solidFill>
                <a:latin typeface="Tw Cen MT"/>
              </a:rPr>
              <a:t>Smith, Timothy Paul. </a:t>
            </a:r>
            <a:r>
              <a:rPr i="1" lang="en-US" sz="1400">
                <a:solidFill>
                  <a:srgbClr val="000000"/>
                </a:solidFill>
                <a:latin typeface="Tw Cen MT"/>
              </a:rPr>
              <a:t>Hidden Worlds: Hunting for Quarks in Ordinary Matter</a:t>
            </a:r>
            <a:r>
              <a:rPr lang="en-US" sz="1400">
                <a:solidFill>
                  <a:srgbClr val="000000"/>
                </a:solidFill>
                <a:latin typeface="Tw Cen MT"/>
              </a:rPr>
              <a:t>. Princeton, NJ: Princeton UP, 2005. Print.</a:t>
            </a:r>
            <a:endParaRPr/>
          </a:p>
          <a:p>
            <a:endParaRPr/>
          </a:p>
          <a:p>
            <a:pPr>
              <a:buSzPct val="60000"/>
              <a:buFont charset="2" typeface="Wingdings"/>
              <a:buChar char=""/>
            </a:pPr>
            <a:r>
              <a:rPr i="1" lang="en-US" sz="1400">
                <a:solidFill>
                  <a:srgbClr val="000000"/>
                </a:solidFill>
                <a:latin typeface="Tw Cen MT"/>
              </a:rPr>
              <a:t> </a:t>
            </a:r>
            <a:r>
              <a:rPr i="1" lang="en-US" sz="1400">
                <a:solidFill>
                  <a:srgbClr val="000000"/>
                </a:solidFill>
                <a:latin typeface="Tw Cen MT"/>
              </a:rPr>
              <a:t>The Frontiers of Nuclear Science: A Long Range Plan</a:t>
            </a:r>
            <a:r>
              <a:rPr lang="en-US" sz="1400">
                <a:solidFill>
                  <a:srgbClr val="000000"/>
                </a:solidFill>
                <a:latin typeface="Tw Cen MT"/>
              </a:rPr>
              <a:t>; US Department of Energy/National Science Foundation, Washington, DC, 2007.</a:t>
            </a:r>
            <a:endParaRPr/>
          </a:p>
          <a:p>
            <a:endParaRPr/>
          </a:p>
          <a:p>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The Standard Model</a:t>
            </a:r>
            <a:endParaRPr/>
          </a:p>
        </p:txBody>
      </p:sp>
      <p:sp>
        <p:nvSpPr>
          <p:cNvPr id="140" name="TextShape 2"/>
          <p:cNvSpPr txBox="1"/>
          <p:nvPr/>
        </p:nvSpPr>
        <p:spPr>
          <a:xfrm>
            <a:off x="380880" y="1600200"/>
            <a:ext cx="556236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Sheldon Glashow</a:t>
            </a:r>
            <a:endParaRPr/>
          </a:p>
          <a:p>
            <a:pPr>
              <a:buSzPct val="60000"/>
              <a:buFont charset="2" typeface="Wingdings"/>
              <a:buChar char=""/>
            </a:pPr>
            <a:r>
              <a:rPr lang="en-US" sz="2900">
                <a:solidFill>
                  <a:srgbClr val="000000"/>
                </a:solidFill>
                <a:latin typeface="Tw Cen MT"/>
              </a:rPr>
              <a:t>12 Elementary Particles: Spin 1/2</a:t>
            </a:r>
            <a:endParaRPr/>
          </a:p>
          <a:p>
            <a:pPr>
              <a:buSzPct val="60000"/>
              <a:buFont charset="2" typeface="Wingdings"/>
              <a:buChar char=""/>
            </a:pPr>
            <a:r>
              <a:rPr lang="en-US" sz="2900">
                <a:solidFill>
                  <a:srgbClr val="000000"/>
                </a:solidFill>
                <a:latin typeface="Tw Cen MT"/>
              </a:rPr>
              <a:t>4 Force Mediating Partices: Spin 1</a:t>
            </a:r>
            <a:endParaRPr/>
          </a:p>
          <a:p>
            <a:pPr>
              <a:buSzPct val="60000"/>
              <a:buFont charset="2" typeface="Wingdings"/>
              <a:buChar char=""/>
            </a:pPr>
            <a:r>
              <a:rPr lang="en-US" sz="2900">
                <a:solidFill>
                  <a:srgbClr val="000000"/>
                </a:solidFill>
                <a:latin typeface="Tw Cen MT"/>
              </a:rPr>
              <a:t>Quark: Non-whole number electron charge</a:t>
            </a:r>
            <a:endParaRPr/>
          </a:p>
          <a:p>
            <a:pPr>
              <a:buSzPct val="60000"/>
              <a:buFont charset="2" typeface="Wingdings"/>
              <a:buChar char=""/>
            </a:pPr>
            <a:r>
              <a:rPr lang="en-US" sz="2900">
                <a:solidFill>
                  <a:srgbClr val="000000"/>
                </a:solidFill>
                <a:latin typeface="Tw Cen MT"/>
              </a:rPr>
              <a:t>Lepton: Whole number electron charge</a:t>
            </a:r>
            <a:endParaRPr/>
          </a:p>
        </p:txBody>
      </p:sp>
      <p:sp>
        <p:nvSpPr>
          <p:cNvPr id="141" name="TextShape 3"/>
          <p:cNvSpPr txBox="1"/>
          <p:nvPr/>
        </p:nvSpPr>
        <p:spPr>
          <a:xfrm>
            <a:off x="0" y="0"/>
            <a:ext cx="360" cy="360"/>
          </a:xfrm>
          <a:prstGeom prst="rect">
            <a:avLst/>
          </a:prstGeom>
        </p:spPr>
        <p:txBody>
          <a:bodyPr bIns="45000" lIns="90000" rIns="90000" tIns="45000"/>
          <a:p>
            <a:fld id="{41116141-D161-4181-A1B1-D181C16161A1}" type="slidenum">
              <a:rPr lang="en-US">
                <a:solidFill>
                  <a:srgbClr val="ffffff"/>
                </a:solidFill>
                <a:latin typeface="Tw Cen MT"/>
              </a:rPr>
              <a:t>&lt;number&gt;</a:t>
            </a:fld>
            <a:endParaRPr/>
          </a:p>
        </p:txBody>
      </p:sp>
      <p:pic>
        <p:nvPicPr>
          <p:cNvPr descr="" id="142" name="Picture 4"/>
          <p:cNvPicPr/>
          <p:nvPr/>
        </p:nvPicPr>
        <p:blipFill>
          <a:blip r:embed="rId1"/>
          <a:stretch>
            <a:fillRect/>
          </a:stretch>
        </p:blipFill>
        <p:spPr>
          <a:xfrm>
            <a:off x="5814360" y="2248560"/>
            <a:ext cx="3300840" cy="369792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The Hadronic Model</a:t>
            </a:r>
            <a:endParaRPr/>
          </a:p>
        </p:txBody>
      </p:sp>
      <p:sp>
        <p:nvSpPr>
          <p:cNvPr id="144"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Interactions between hadrons</a:t>
            </a:r>
            <a:endParaRPr/>
          </a:p>
          <a:p>
            <a:pPr>
              <a:buSzPct val="60000"/>
              <a:buFont charset="2" typeface="Wingdings"/>
              <a:buChar char=""/>
            </a:pPr>
            <a:r>
              <a:rPr lang="en-US" sz="2900">
                <a:solidFill>
                  <a:srgbClr val="000000"/>
                </a:solidFill>
                <a:latin typeface="Tw Cen MT"/>
              </a:rPr>
              <a:t>Nuclei approximated as collections of protons and neutrons</a:t>
            </a:r>
            <a:endParaRPr/>
          </a:p>
          <a:p>
            <a:pPr>
              <a:buSzPct val="60000"/>
              <a:buFont charset="2" typeface="Wingdings"/>
              <a:buChar char=""/>
            </a:pPr>
            <a:r>
              <a:rPr lang="en-US" sz="2900">
                <a:solidFill>
                  <a:srgbClr val="000000"/>
                </a:solidFill>
                <a:latin typeface="Tw Cen MT"/>
              </a:rPr>
              <a:t>Low Energy Success</a:t>
            </a:r>
            <a:endParaRPr/>
          </a:p>
          <a:p>
            <a:endParaRPr/>
          </a:p>
        </p:txBody>
      </p:sp>
      <p:sp>
        <p:nvSpPr>
          <p:cNvPr id="145" name="TextShape 3"/>
          <p:cNvSpPr txBox="1"/>
          <p:nvPr/>
        </p:nvSpPr>
        <p:spPr>
          <a:xfrm>
            <a:off x="0" y="0"/>
            <a:ext cx="360" cy="360"/>
          </a:xfrm>
          <a:prstGeom prst="rect">
            <a:avLst/>
          </a:prstGeom>
        </p:spPr>
        <p:txBody>
          <a:bodyPr bIns="45000" lIns="90000" rIns="90000" tIns="45000"/>
          <a:p>
            <a:fld id="{41A121F1-8131-4161-9191-C1E1212161C1}" type="slidenum">
              <a:rPr lang="en-US">
                <a:solidFill>
                  <a:srgbClr val="ffffff"/>
                </a:solidFill>
                <a:latin typeface="Tw Cen MT"/>
              </a:rPr>
              <a:t>&lt;number&gt;</a:t>
            </a:fld>
            <a:endParaRPr/>
          </a:p>
        </p:txBody>
      </p:sp>
      <p:pic>
        <p:nvPicPr>
          <p:cNvPr descr="" id="146" name="Picture 4"/>
          <p:cNvPicPr/>
          <p:nvPr/>
        </p:nvPicPr>
        <p:blipFill>
          <a:blip r:embed="rId1"/>
          <a:stretch>
            <a:fillRect/>
          </a:stretch>
        </p:blipFill>
        <p:spPr>
          <a:xfrm>
            <a:off x="4680720" y="3301920"/>
            <a:ext cx="4287600" cy="355572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Quantum Chromodynamics (QCD)</a:t>
            </a:r>
            <a:endParaRPr/>
          </a:p>
        </p:txBody>
      </p:sp>
      <p:sp>
        <p:nvSpPr>
          <p:cNvPr id="148"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Color force</a:t>
            </a:r>
            <a:endParaRPr/>
          </a:p>
          <a:p>
            <a:pPr lvl="1">
              <a:buSzPct val="70000"/>
              <a:buFont charset="2" typeface="Wingdings 2"/>
              <a:buChar char=""/>
            </a:pPr>
            <a:r>
              <a:rPr lang="en-US" sz="2600">
                <a:solidFill>
                  <a:srgbClr val="000000"/>
                </a:solidFill>
                <a:latin typeface="Tw Cen MT"/>
              </a:rPr>
              <a:t>Interactions of quarks and gluons making up hadrons</a:t>
            </a:r>
            <a:endParaRPr/>
          </a:p>
          <a:p>
            <a:pPr>
              <a:buSzPct val="60000"/>
              <a:buFont charset="2" typeface="Wingdings"/>
              <a:buChar char=""/>
            </a:pPr>
            <a:r>
              <a:rPr lang="en-US" sz="2900">
                <a:solidFill>
                  <a:srgbClr val="000000"/>
                </a:solidFill>
                <a:latin typeface="Tw Cen MT"/>
              </a:rPr>
              <a:t>Asymptotic Freedom</a:t>
            </a:r>
            <a:endParaRPr/>
          </a:p>
          <a:p>
            <a:pPr>
              <a:buSzPct val="60000"/>
              <a:buFont charset="2" typeface="Wingdings"/>
              <a:buChar char=""/>
            </a:pPr>
            <a:r>
              <a:rPr lang="en-US" sz="2900">
                <a:solidFill>
                  <a:srgbClr val="000000"/>
                </a:solidFill>
                <a:latin typeface="Tw Cen MT"/>
              </a:rPr>
              <a:t>Confinement</a:t>
            </a:r>
            <a:endParaRPr/>
          </a:p>
          <a:p>
            <a:pPr lvl="1">
              <a:buSzPct val="70000"/>
              <a:buFont charset="2" typeface="Wingdings 2"/>
              <a:buChar char=""/>
            </a:pPr>
            <a:r>
              <a:rPr lang="en-US" sz="2600">
                <a:solidFill>
                  <a:srgbClr val="000000"/>
                </a:solidFill>
                <a:latin typeface="Tw Cen MT"/>
              </a:rPr>
              <a:t>≈ </a:t>
            </a:r>
            <a:r>
              <a:rPr lang="en-US" sz="2600">
                <a:solidFill>
                  <a:srgbClr val="000000"/>
                </a:solidFill>
                <a:latin typeface="Tw Cen MT"/>
              </a:rPr>
              <a:t>3 tons of force between</a:t>
            </a:r>
            <a:endParaRPr/>
          </a:p>
          <a:p>
            <a:pPr>
              <a:buSzPct val="60000"/>
              <a:buFont charset="2" typeface="Wingdings"/>
              <a:buChar char=""/>
            </a:pPr>
            <a:r>
              <a:rPr lang="en-US" sz="2900">
                <a:solidFill>
                  <a:srgbClr val="000000"/>
                </a:solidFill>
                <a:latin typeface="Tw Cen MT"/>
              </a:rPr>
              <a:t>High Energy Success</a:t>
            </a:r>
            <a:endParaRPr/>
          </a:p>
          <a:p>
            <a:pPr>
              <a:buSzPct val="60000"/>
              <a:buFont charset="2" typeface="Wingdings"/>
              <a:buChar char=""/>
            </a:pPr>
            <a:r>
              <a:rPr lang="en-US" sz="2900">
                <a:solidFill>
                  <a:srgbClr val="000000"/>
                </a:solidFill>
                <a:latin typeface="Tw Cen MT"/>
              </a:rPr>
              <a:t>Difficulty Testing</a:t>
            </a:r>
            <a:endParaRPr/>
          </a:p>
        </p:txBody>
      </p:sp>
      <p:sp>
        <p:nvSpPr>
          <p:cNvPr id="149" name="TextShape 3"/>
          <p:cNvSpPr txBox="1"/>
          <p:nvPr/>
        </p:nvSpPr>
        <p:spPr>
          <a:xfrm>
            <a:off x="0" y="0"/>
            <a:ext cx="360" cy="360"/>
          </a:xfrm>
          <a:prstGeom prst="rect">
            <a:avLst/>
          </a:prstGeom>
        </p:spPr>
        <p:txBody>
          <a:bodyPr bIns="45000" lIns="90000" rIns="90000" tIns="45000"/>
          <a:p>
            <a:fld id="{0141E101-41D1-4121-B141-7151E1C1A1B1}" type="slidenum">
              <a:rPr lang="en-US">
                <a:solidFill>
                  <a:srgbClr val="ffffff"/>
                </a:solidFill>
                <a:latin typeface="Tw Cen MT"/>
              </a:rPr>
              <a:t>&lt;number&gt;</a:t>
            </a:fld>
            <a:endParaRPr/>
          </a:p>
        </p:txBody>
      </p:sp>
      <p:pic>
        <p:nvPicPr>
          <p:cNvPr descr="" id="150" name="Picture 4"/>
          <p:cNvPicPr/>
          <p:nvPr/>
        </p:nvPicPr>
        <p:blipFill>
          <a:blip r:embed="rId1"/>
          <a:stretch>
            <a:fillRect/>
          </a:stretch>
        </p:blipFill>
        <p:spPr>
          <a:xfrm>
            <a:off x="5153760" y="3200400"/>
            <a:ext cx="3976920" cy="319428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The Hadronic Model Vs. QCD</a:t>
            </a:r>
            <a:endParaRPr/>
          </a:p>
        </p:txBody>
      </p:sp>
      <p:sp>
        <p:nvSpPr>
          <p:cNvPr id="152"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Goal: Better understand the behavior of quarks at intermediate energies</a:t>
            </a:r>
            <a:endParaRPr/>
          </a:p>
        </p:txBody>
      </p:sp>
      <p:sp>
        <p:nvSpPr>
          <p:cNvPr id="153" name="TextShape 3"/>
          <p:cNvSpPr txBox="1"/>
          <p:nvPr/>
        </p:nvSpPr>
        <p:spPr>
          <a:xfrm>
            <a:off x="0" y="0"/>
            <a:ext cx="360" cy="360"/>
          </a:xfrm>
          <a:prstGeom prst="rect">
            <a:avLst/>
          </a:prstGeom>
        </p:spPr>
        <p:txBody>
          <a:bodyPr bIns="45000" lIns="90000" rIns="90000" tIns="45000"/>
          <a:p>
            <a:fld id="{91712101-8131-41E1-9151-A111217151D1}" type="slidenum">
              <a:rPr lang="en-US">
                <a:solidFill>
                  <a:srgbClr val="ffffff"/>
                </a:solidFill>
                <a:latin typeface="Tw Cen MT"/>
              </a:rPr>
              <a:t>&lt;number&gt;</a:t>
            </a:fld>
            <a:endParaRPr/>
          </a:p>
        </p:txBody>
      </p:sp>
      <p:pic>
        <p:nvPicPr>
          <p:cNvPr descr="" id="154" name="Picture 4"/>
          <p:cNvPicPr/>
          <p:nvPr/>
        </p:nvPicPr>
        <p:blipFill>
          <a:blip r:embed="rId1"/>
          <a:stretch>
            <a:fillRect/>
          </a:stretch>
        </p:blipFill>
        <p:spPr>
          <a:xfrm>
            <a:off x="2496960" y="2819520"/>
            <a:ext cx="3794040" cy="340200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612720" y="228600"/>
            <a:ext cx="8152920" cy="990360"/>
          </a:xfrm>
          <a:prstGeom prst="rect">
            <a:avLst/>
          </a:prstGeom>
        </p:spPr>
        <p:txBody>
          <a:bodyPr anchor="ctr" bIns="45000" lIns="90000" rIns="90000" tIns="45000"/>
          <a:p>
            <a:r>
              <a:rPr lang="en-US" sz="4400">
                <a:solidFill>
                  <a:srgbClr val="775f55"/>
                </a:solidFill>
                <a:latin typeface="Tw Cen MT"/>
              </a:rPr>
              <a:t>Significance of the Fifth Structure Function</a:t>
            </a:r>
            <a:endParaRPr/>
          </a:p>
        </p:txBody>
      </p:sp>
      <p:sp>
        <p:nvSpPr>
          <p:cNvPr id="156" name="TextShape 2"/>
          <p:cNvSpPr txBox="1"/>
          <p:nvPr/>
        </p:nvSpPr>
        <p:spPr>
          <a:xfrm>
            <a:off x="612720" y="1600200"/>
            <a:ext cx="8152920" cy="4495320"/>
          </a:xfrm>
          <a:prstGeom prst="rect">
            <a:avLst/>
          </a:prstGeom>
        </p:spPr>
        <p:txBody>
          <a:bodyPr bIns="45000" lIns="90000" rIns="90000" tIns="45000"/>
          <a:p>
            <a:pPr>
              <a:buSzPct val="60000"/>
              <a:buFont charset="2" typeface="Wingdings"/>
              <a:buChar char=""/>
            </a:pPr>
            <a:r>
              <a:rPr lang="en-US" sz="2900">
                <a:solidFill>
                  <a:srgbClr val="000000"/>
                </a:solidFill>
                <a:latin typeface="Tw Cen MT"/>
              </a:rPr>
              <a:t>Explore the quark-gluon structure of atomic nuclei</a:t>
            </a:r>
            <a:endParaRPr/>
          </a:p>
          <a:p>
            <a:pPr lvl="1">
              <a:buSzPct val="70000"/>
              <a:buFont charset="2" typeface="Wingdings 2"/>
              <a:buChar char=""/>
            </a:pPr>
            <a:r>
              <a:rPr lang="en-US" sz="2600">
                <a:solidFill>
                  <a:srgbClr val="000000"/>
                </a:solidFill>
                <a:latin typeface="Tw Cen MT"/>
              </a:rPr>
              <a:t>First, we need to understand atomic nuclei as collections of protons and neutrons.</a:t>
            </a:r>
            <a:endParaRPr/>
          </a:p>
          <a:p>
            <a:pPr>
              <a:buSzPct val="60000"/>
              <a:buFont charset="2" typeface="Wingdings"/>
              <a:buChar char=""/>
            </a:pPr>
            <a:r>
              <a:rPr lang="en-US" sz="2900">
                <a:solidFill>
                  <a:srgbClr val="000000"/>
                </a:solidFill>
                <a:latin typeface="Tw Cen MT"/>
              </a:rPr>
              <a:t>The Structure of the Deuteron</a:t>
            </a:r>
            <a:endParaRPr/>
          </a:p>
          <a:p>
            <a:pPr lvl="1">
              <a:buSzPct val="70000"/>
              <a:buFont charset="2" typeface="Wingdings 2"/>
              <a:buChar char=""/>
            </a:pPr>
            <a:r>
              <a:rPr lang="en-US" sz="2600">
                <a:solidFill>
                  <a:srgbClr val="000000"/>
                </a:solidFill>
                <a:latin typeface="Tw Cen MT"/>
              </a:rPr>
              <a:t>Important place to start our understanding of atomic nuclei</a:t>
            </a:r>
            <a:endParaRPr/>
          </a:p>
          <a:p>
            <a:pPr>
              <a:buSzPct val="60000"/>
              <a:buFont charset="2" typeface="Wingdings"/>
              <a:buChar char=""/>
            </a:pPr>
            <a:r>
              <a:rPr lang="en-US" sz="2800">
                <a:solidFill>
                  <a:srgbClr val="000000"/>
                </a:solidFill>
                <a:latin typeface="Tw Cen MT"/>
              </a:rPr>
              <a:t>Helicity Asummetry A’LT</a:t>
            </a:r>
            <a:r>
              <a:rPr lang="en-US" sz="2800">
                <a:solidFill>
                  <a:srgbClr val="000000"/>
                </a:solidFill>
                <a:latin typeface="Wingdings"/>
              </a:rPr>
              <a:t></a:t>
            </a:r>
            <a:r>
              <a:rPr lang="en-US" sz="2800">
                <a:solidFill>
                  <a:srgbClr val="000000"/>
                </a:solidFill>
                <a:latin typeface="Tw Cen MT"/>
              </a:rPr>
              <a:t> Fifth Structure Function</a:t>
            </a:r>
            <a:endParaRPr/>
          </a:p>
          <a:p>
            <a:pPr lvl="1">
              <a:buSzPct val="70000"/>
              <a:buFont charset="2" typeface="Wingdings 2"/>
              <a:buChar char=""/>
            </a:pPr>
            <a:r>
              <a:rPr lang="en-US" sz="2500">
                <a:solidFill>
                  <a:srgbClr val="000000"/>
                </a:solidFill>
                <a:latin typeface="Tw Cen MT"/>
              </a:rPr>
              <a:t>Seldom-measured part of Deuteron W.F. where Proton-Neutron force is expected to dominate</a:t>
            </a:r>
            <a:endParaRPr/>
          </a:p>
        </p:txBody>
      </p:sp>
      <p:sp>
        <p:nvSpPr>
          <p:cNvPr id="157" name="TextShape 3"/>
          <p:cNvSpPr txBox="1"/>
          <p:nvPr/>
        </p:nvSpPr>
        <p:spPr>
          <a:xfrm>
            <a:off x="0" y="0"/>
            <a:ext cx="360" cy="360"/>
          </a:xfrm>
          <a:prstGeom prst="rect">
            <a:avLst/>
          </a:prstGeom>
        </p:spPr>
        <p:txBody>
          <a:bodyPr bIns="45000" lIns="90000" rIns="90000" tIns="45000"/>
          <a:p>
            <a:fld id="{F1519111-8151-4181-B1C1-71B121A161C1}" type="slidenum">
              <a:rPr lang="en-US">
                <a:solidFill>
                  <a:srgbClr val="ffffff"/>
                </a:solidFill>
                <a:latin typeface="Tw Cen MT"/>
              </a:rPr>
              <a:t>&lt;number&gt;</a:t>
            </a:fld>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