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7" r:id="rId2"/>
  </p:sldMasterIdLst>
  <p:notesMasterIdLst>
    <p:notesMasterId r:id="rId22"/>
  </p:notesMasterIdLst>
  <p:sldIdLst>
    <p:sldId id="258" r:id="rId3"/>
    <p:sldId id="280" r:id="rId4"/>
    <p:sldId id="471" r:id="rId5"/>
    <p:sldId id="470" r:id="rId6"/>
    <p:sldId id="473" r:id="rId7"/>
    <p:sldId id="260" r:id="rId8"/>
    <p:sldId id="270" r:id="rId9"/>
    <p:sldId id="271" r:id="rId10"/>
    <p:sldId id="272" r:id="rId11"/>
    <p:sldId id="261" r:id="rId12"/>
    <p:sldId id="262" r:id="rId13"/>
    <p:sldId id="472" r:id="rId14"/>
    <p:sldId id="263" r:id="rId15"/>
    <p:sldId id="266" r:id="rId16"/>
    <p:sldId id="273" r:id="rId17"/>
    <p:sldId id="274" r:id="rId18"/>
    <p:sldId id="275" r:id="rId19"/>
    <p:sldId id="474" r:id="rId20"/>
    <p:sldId id="47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986"/>
    <a:srgbClr val="E098A0"/>
    <a:srgbClr val="000000"/>
    <a:srgbClr val="FFD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55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3:51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155 846 24575,'0'-45'0,"0"5"0,0 15 0,0 8 0,0-8 0,0 11 0,0-11 0,0 8 0,-7-8 0,6 11 0,-5 0 0,6 0 0,-9-11 0,7 8 0,-7-8 0,9 11 0,-6 0 0,4 0 0,-4 0 0,6 1 0,0-1 0,-5 3 0,4-1 0,-4 1 0,1 6 0,3-17 0,-10 11 0,10-26 0,-14 9 0,4-10 0,0-17 0,-6 13 0,15-2 0,-6 9 0,1 18 0,6-8 0,-6 11 0,7 1 0,0 40 0,0-6 0,7 24 0,-6-20 0,5-11 0,1 0 0,-6 0 0,12 0 0,-12 0 0,5 0 0,0 0 0,-4 0 0,4 0 0,-6 0 0,0 0 0,6 0 0,-4-2 0,4 1 0,-6-2 0,0 1 0,0-1 0,0 0 0,0-1 0,0 1 0,5-1 0,-4 3 0,5 0 0,-6 0 0,0 0 0,6 0 0,-5 1 0,6 0 0,-7 0 0,0 0 0,6 0 0,-5 0 0,5 0 0,-6 0 0,7 0 0,-6 11 0,5-9 0,3 20 0,-7-19 0,7 8 0,-9 0 0,0-9 0,6 9 0,-5-11 0,5 0 0,-6-1 0,0-2 0,0 0 0,0-1 0,0 0 0,0 2 0,0 1 0,0 0 0,0 1 0,0 0 0,0-1 0,-6 1 0,5-3 0,-6-3 0,7-4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5:04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65 680 24575,'0'-43'0,"0"1"0,0 3 0,0 12 0,0-10 0,0 21 0,0-9 0,0-1 0,0 10 0,0-9 0,0 10 0,0 1 0,0 0 0,0 0 0,0 1 0,0 1 0,0 1 0,-5 2 0,4-1 0,-4 0 0,-4-13 0,7 7 0,-7-20 0,1 8 0,5-10 0,-5-1 0,8 11 0,-6 3 0,4 11 0,-4 0 0,6 45 0,0-21 0,0 36 0,0-32 0,0-1 0,0 1 0,0-1 0,0 0 0,0 0 0,0-1 0,0 2 0,0-3 0,0 2 0,0 0 0,0-2 0,6-3 0,-4 3 0,4-3 0,-6 6 0,0 0 0,0 0 0,6-6 0,-5 4 0,6-4 0,-7 6 0,0 0 0,0 0 0,0-2 0,0 2 0,5-2 0,-4 2 0,4-2 0,-5 1 0,0 1 0,0-1 0,6 1 0,-4 0 0,4 0 0,-6 0 0,0 0 0,0-1 0,0 0 0,0-1 0,0-2 0,0 0 0,4 2 0,-3-1 0,8-4 0,-4-2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3:58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1272 24575,'0'-31'0,"0"2"0,0 17 0,0-1 0,0 0 0,0 0 0,0-1 0,0 1 0,0 0 0,0-1 0,0 1 0,0 0 0,0-1 0,-17 8 0,13-7 0,-14 5 0,18-5 0,0-1 0,0 1 0,0-1 0,-5 1 0,4-1 0,-4 1 0,5 0 0,-7 6 0,6-5 0,-5 6 0,6-10 0,0 2 0,0-2 0,0 2 0,0 0 0,0-11 0,0 8 0,0-8 0,0 0 0,0 8 0,0-7 0,0 11 0,0 2 0,0 0 0,0 1 0,0 0 0,0-2 0,0-1 0,0-12 0,0 8 0,-9-19 0,7 8 0,-7 0 0,0-8 0,7 19 0,-6-8 0,8 12 0,-6 0 0,5 3 0,-4-1 0,5 0 0,0-12 0,0-5 0,0-11 0,0 1 0,0-1 0,0 0 0,0 0 0,0 11 0,0 3 0,0 11 0,0 0 0,0 1 0,0 1 0,0 40 0,0-19 0,0 33 0,0-30 0,-6 1 0,4-1 0,-4 1 0,6-7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4:04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0 562 24575,'0'-41'0,"0"-5"0,0 18 0,0-11 0,0 11 0,0-8 0,0 8 0,0 1 0,0 1 0,0 12 0,0 0 0,0 1 0,0 2 0,0-13 0,0 10 0,0-22 0,0 8 0,0 0 0,0-8 0,0 19 0,0-7 0,0 21 0,0 27 0,0-6 0,0 18 0,0-22 0,0 0 0,0 0 0,0 0 0,0 0 0,0 0 0,0 0 0,0 0 0,0 11 0,0-9 0,0 9 0,0 0 0,0 3 0,9 11 0,-7-12 0,15 9 0,-15-8 0,7 11 0,-1-1 0,-6 1 0,7 0 0,-1-1 0,-5-10 0,5 8 0,-8-19 0,0 8 0,6-11 0,-4 0 0,4 0 0,-6-1 0,0-1 0,0 0 0,0-2 0,0 0 0,0 2 0,0 0 0,0 2 0,6 0 0,-4 0 0,4 0 0,-6 0 0,0 0 0,0 0 0,0 0 0,0-2 0,5-4 0,-4 1 0,4-4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3:40.9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424 1 24575,'0'55'0,"0"-7"0,0-14 0,0 2 0,0-9 0,0 1 0,0 8 0,0-19 0,0 8 0,0-1 0,0-7 0,0 8 0,0-11 0,0 0 0,0 0 0,0 11 0,0-8 0,0 8 0,0-12 0,0 0 0,0-1 0,0-1 0,0-1 0,0 1 0,0 0 0,0 2 0,0 12 0,0 3 0,0 11 0,0-1 0,-9 1 0,7 0 0,-7-12 0,1 9 0,6-19 0,-7 19 0,9-19 0,0 8 0,0-12 0,0 0 0,0-1 0,0 1 0,0-1 0,0 13 0,0 2 0,0 12 0,0 0 0,0 15 0,0-12 0,0 13 0,-11-1 0,8-11 0,-8 11 0,11-15 0,0-12 0,0 9 0,0-8 0,0-1 0,0-2 0,0 0 0,0-8 0,0 8 0,0 0 0,-6-8 0,4 8 0,-4-12 0,6 1 0,0 0 0,0 0 0,0 11 0,0-8 0,0 8 0,0-11 0,0 0 0,0 0 0,0 11 0,0-9 0,0 9 0,-6-11 0,4 0 0,-4 11 0,6-8 0,0 8 0,0-11 0,0 11 0,0-9 0,0 9 0,0 0 0,0-8 0,0 19 0,0-20 0,0 20 0,0-8 0,0-1 0,0 9 0,0-8 0,0 11 0,0-12 0,0 9 0,0-19 0,0 19 0,0-19 0,0 18 0,0-18 0,0 19 0,0-19 0,0 19 0,0-9 0,0 1 0,0 8 0,0-19 0,0 19 0,0-9 0,0 1 0,0 8 0,-6-19 0,4 19 0,-4-9 0,6 1 0,0 8 0,0-19 0,0 19 0,0-9 0,0 1 0,0-3 0,-9 0 0,7-8 0,-6 18 0,8-18 0,0 8 0,0-11 0,0 0 0,0 0 0,0 0 0,0 0 0,0 0 0,0 0 0,0 0 0,-7 0 0,6 0 0,-6 0 0,7-1 0,0 1 0,0 0 0,0 0 0,0 0 0,0 0 0,0-1 0,0 1 0,0-1 0,0 1 0,0 0 0,0-2 0,0 2 0,0-1 0,0 1 0,0-1 0,0 0 0,0 0 0,0 0 0,0 1 0,0-1 0,0 0 0,0 1 0,0-1 0,0 1 0,0-1 0,0 0 0,0 0 0,0-1 0,0 1 0,0-1 0,0 0 0,0 2 0,-5-8 0,4 7 0,-21-42 0,17 21 0,-12-30 0,17 24 0,-6 6 0,-2-5 0,0 6 0,2-7 0,0-1 0,4 1 0,-11 0 0,6-6 0,-8 4 0,1-5 0,0 7 0,0 0 0,-2-11 0,1 8 0,5-8 0,-5 0 0,6 8 0,-7-8 0,8 11 0,-4 0 0,10 0 0,-4 0 0,6 0 0,-5 1 0,3 1 0,-3 1 0,5 1 0,0 0 0,0-2 0,0 0 0,0-1 0,0-1 0,0 0 0,6-1 0,-4 2 0,10 0 0,-10 1 0,10 4 0,-6-1 0,6 7 0,-1-2 0,-1 4 0,0 0 0,-4-9 0,-2 1 0,5-19 0,1-1 0,9-11 0,1 0 0,1-15 0,-1 11 0,2-11 0,-5 26 0,-7 3 0,5 0 0,-13 8 0,6-7 0,-8 21 0,0 40 0,0-16 0,0 40 0,0-44 0,0 8 0,0-12 0,0 1 0,0 0 0,0 0 0,0 0 0,-6 0 0,4 0 0,-4 0 0,6 0 0,0 11 0,0-8 0,0 8 0,0-11 0,0 0 0,0-1 0,0 1 0,0 0 0,0 11 0,0-8 0,0 19 0,0-8 0,0-1 0,0 9 0,0-8 0,0 11 0,0-1 0,0 1 0,0-11 0,0 8 0,0-20 0,0 20 0,0-19 0,0 8 0,0 0 0,0-9 0,0 9 0,0-11 0,0 0 0,0 11 0,0-8 0,0 8 0,0-11 0,0-1 0,0-1 0,0-2 0,0 0 0,0-1 0,0 1 0,0 0 0,0 2 0,0 1 0,0 1 0,0 11 0,-9 3 0,7 10 0,-6 1 0,8 0 0,-9-1 0,7 1 0,-7-1 0,3-10 0,4 8 0,-4-20 0,6 20 0,-8-8 0,5 0 0,-5-3 0,8 0 0,0-9 0,0 9 0,-9 0 0,7-8 0,-7 8 0,9-11 0,0 0 0,0 0 0,-5-7 0,4 6 0,-4-7 0,5 5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3:46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4825 24575,'0'-44'0,"0"1"0,0 5 0,0-17 0,0-3 0,0 0 0,0 3 0,0 16 0,0-15 0,0-4 0,0-1 0,0 5 0,0 15 0,0 0 0,0-15 0,0 11 0,0-11 0,0 15 0,0 0 0,-17 0 0,12 0 0,-12-14 0,17 10 0,0-11 0,0 15 0,0 1 0,0-1 0,-9 0 0,7 11 0,-6-8 0,8 19 0,0-19 0,0 8 0,0 0 0,0-8 0,0 20 0,0-21 0,0 21 0,0-20 0,-7 19 0,6-19 0,-5 19 0,6-8 0,0 11 0,0-11 0,0 8 0,0-8 0,0-1 0,0 10 0,0-20 0,0 19 0,0-19 0,0 19 0,0-19 0,0 19 0,0-19 0,0 19 0,0-8 0,0 0 0,0 8 0,0-8 0,0 0 0,0 8 0,0-8 0,0 0 0,0 8 0,0-19 0,0 20 0,0-9 0,0 0 0,0 8 0,0-19 0,0 19 0,0-19 0,0 19 0,0-8 0,0 0 0,0 8 0,0-8 0,0 0 0,0 8 0,0-8 0,0 11 0,0-11 0,0 8 0,0-8 0,0 11 0,0 0 0,0-11 0,0 8 0,0-19 0,0 19 0,0-19 0,0 19 0,0-19 0,0 8 0,0 0 0,0 3 0,0 0 0,-7 8 0,6-8 0,-5 11 0,6 0 0,0-11 0,-7 8 0,6-19 0,-6 19 0,7-8 0,0 0 0,0 8 0,0-8 0,-8 0 0,6 8 0,-7-8 0,9 11 0,-9-11 0,7 8 0,-6-8 0,8 11 0,0 0 0,0 0 0,0 0 0,0 0 0,0-1 0,-6 2 0,5 0 0,-4 0 0,5 0 0,0-1 0,0 1 0,-6-1 0,4 0 0,-4 0 0,6-1 0,0 2 0,0 0 0,0 0 0,0-1 0,-5 0 0,3 1 0,-3 1 0,5-1 0,-5 7 0,4-4 0,-4 0 0,5-2 0,-9-15 0,7 11 0,-7-20 0,3 19 0,4-19 0,-4 8 0,6 0 0,-8-8 0,6 20 0,-7-9 0,9 12 0,-5 5 0,4-3 0,-3 5 0,4-10 0,0-3 0,0-10 0,0-5 0,0-5 0,0 0 0,0 1 0,-17 7 0,12-5 0,-12 10 0,17 0 0,0 6 0,0 8 0,-4 6 0,3-7 0,-10 4 0,10-18 0,-5-1 0,-1 1 0,6-9 0,-14 8 0,13 0 0,-16-8 0,16 9 0,-6-1 0,1 3 0,6 12 0,-5 0 0,1 2 0,4 38 0,-3-18 0,4 31 0,0-27 0,0 1 0,0 0 0,0 0 0,0 0 0,9 11 0,-7-9 0,6 9 0,-8-11 0,0 0 0,0 0 0,0 0 0,0 0 0,0 0 0,0 0 0,0-1 0,0-2 0,0 1 0,0 0 0,0 2 0,0 0 0,0 0 0,0 0 0,0 0 0,0 0 0,0 0 0,0 0 0,0 0 0,0 0 0,0 0 0,0 0 0,0-2 0,0 1 0,0-3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4:10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1504 24575,'0'-32'0,"0"2"0,0 17 0,0 0 0,0 1 0,0 0 0,0-1 0,0 1 0,0-2 0,0 1 0,0-1 0,0 0 0,0 0 0,0 0 0,0 0 0,0 0 0,0 0 0,0 0 0,0 0 0,0-1 0,0 2 0,0 0 0,0 1 0,0 0 0,0 2 0,0-3 0,0 1 0,0-3 0,0 2 0,0-1 0,0-11 0,0 8 0,0-8 0,0 0 0,0 1 0,0-2 0,0 5 0,0 7 0,0 0 0,0 1 0,0 0 0,0 2 0,0 0 0,0 1 0,0 0 0,0-1 0,0-1 0,0-3 0,0-10 0,0 9 0,-6-10 0,4 1 0,-10 9 0,10-10 0,-10 12 0,10 0 0,-4 0 0,6 0 0,-6 6 0,4-4 0,-4 6 0,6-6 0,0 1 0,0-1 0,0-2 0,0-1 0,0-10 0,0 9 0,0-21 0,0 21 0,0-9 0,0 12 0,0-1 0,0 3 0,0-1 0,0 2 0,0-1 0,0-2 0,0-12 0,0 9 0,0-21 0,0 10 0,0-12 0,0 11 0,0-8 0,0 19 0,0-8 0,0 11 0,0 0 0,0 1 0,0 40 0,0-18 0,0 33 0,0-28 0,0 0 0,0 0 0,0 11 0,0 3 0,0 10 0,0-10 0,0 8 0,-6-19 0,4 19 0,-4-20 0,6 9 0,0-11 0,0 0 0,0 0 0,0-1 0,0 1 0,0-3 0,-5-4 0,3 2 0,-7-3 0,2 0 0,-3-2 0,-1-4 0,1 0 0,-1 0 0,0 0 0,5-17 0,1 6 0,5-14 0,-9 0 0,7 8 0,-6-19 0,8 19 0,0-8 0,0 12 0,0-1 0,0 8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4:12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91 24575,'0'56'0,"0"-3"0,0 1 0,0-12 0,0 12 0,0 1 0,0-13 0,0 12 0,0-26 0,0 8 0,0-19 0,0 8 0,0-11 0,0-11 0,0-38 0,0 14 0,0-38 0,0 31 0,0-11 0,0 0 0,0 0 0,0 12 0,0-9 0,0 19 0,0-8 0,-17 8 0,13 2 0,-13 0 0,17 1 0,0 1 0,0 0 0,0-1 0,-7 1 0,6-1 0,-5 0 0,6 0 0,-7 0 0,6 0 0,-6 0 0,7 0 0,0 0 0,0 1 0,0 0 0,-4 7 0,-12 35 0,8-4 0,-15 31 0,21-29 0,-15 9 0,14-8 0,-14 10 0,15 1 0,-7 0 0,9 0 0,-8-1 0,6 1 0,-16 0 0,16-1 0,-6-10 0,8 8 0,-7-19 0,6 7 0,-5-10 0,1-6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4:18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178 263 24575,'-26'14'0,"3"3"0,9-9 0,-11 8 0,8-7 0,-8 5 0,11-12 0,6 10 0,-4-10 0,10 10 0,-9-10 0,22-24 0,-13 9 0,23-34 0,-19 30 0,13-8 0,-14 11 0,11 0 0,-4 0 0,0 0 0,4 6 0,-10-4 0,10 4 0,-10-6 0,10 6 0,-5-4 0,5 11 0,0-4 0,-1 5 0,1 0 0,-1 0 0,1 0 0,-1 0 0,1 0 0,-1 0 0,1 0 0,-1 0 0,0 0 0,-6 6 0,5-4 0,-9 10 0,4-6 0,-5 6 0,0-2 0,0 0 0,0 0 0,0 1 0,0 2 0,0-1 0,0 2 0,-6-6 0,5 5 0,-12-6 0,5 7 0,0 0 0,-4 0 0,11 0 0,-12 0 0,12 0 0,-6 0 0,7 0 0,-6-1 0,4 1 0,-4 0 0,6-1 0,0-1 0,0-39 0,0 6 0,0-24 0,0 9 0,0 9 0,0-1 0,0-8 0,0 8 0,0 0 0,0-8 0,0 8 0,0 0 0,6 3 0,-4 11 0,4 0 0,-6 1 0,5 1 0,-4 40 0,3-17 0,-4 43 0,0-38 0,0 20 0,6-19 0,-4 8 0,13 0 0,-13-8 0,15 18 0,-15-18 0,7 8 0,-9-11 0,6 0 0,-5 0 0,6 0 0,-7-1 0,0-1 0,0-1 0,0 0 0,0 0 0,0-1 0,0-36 0,0 16 0,0-42 0,0 35 0,0-19 0,0 19 0,0-19 0,0 20 0,0-10 0,0 1 0,0 9 0,0-10 0,0 12 0,0 0 0,0 0 0,0 1 0,0-1 0,0 3 0,0-2 0,-5 6 0,4 29 0,-3 2 0,4 14 0,0-13 0,0-12 0,0 1 0,0 0 0,0 0 0,0 0 0,0 0 0,0 0 0,0-1 0,0 0 0,0-3 0,0 1 0,0-1 0,0 0 0,0 0 0,0 0 0,0 0 0,0 1 0,0-1 0,0 1 0,0-1 0,0 1 0,0 0 0,6-6 0,-4 7 0,4-6 0,-6 7 0,0-2 0,0 1 0,0-46 0,0 23 0,0-37 0,0 34 0,0 1 0,0-1 0,0 2 0,0-2 0,0 3 0,0-2 0,0 7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21:14:59.8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573 0 24575,'0'79'0,"0"-17"0,0 8 0,0-12 0,0 15 0,0-15 0,0-5 0,0-14 0,0 0 0,0-1 0,0 1 0,0-11 0,0 7 0,0-18 0,0 8 0,0 0 0,0-8 0,-17 10 0,13-12 0,-14 1 0,18-2 0,0 0 0,0 0 0,0 0 0,0 0 0,-6-7 0,5 6 0,-6-5 0,7 6 0,0-1 0,0 1 0,0 0 0,0 0 0,0 0 0,0 0 0,0 0 0,-6 0 0,4 0 0,-4 0 0,6 0 0,0 0 0,0 0 0,0-1 0,0 0 0,-6-6 0,4 5 0,-4-6 0,6 6 0,0-1 0,0 1 0,0 13 0,0-9 0,0 20 0,0-19 0,0 8 0,0-11 0,0 0 0,0 0 0,0-2 0,-6-41 0,4 19 0,-4-33 0,6 30 0,0 0 0,-5 0 0,4-1 0,-5 1 0,6-1 0,-6 0 0,5 0 0,-12 0 0,11 0 0,-10 0 0,10 0 0,-10 0 0,10-12 0,-10 16 0,10-14 0,-4 18 0,6-7 0,0 3 0,6 34 0,2-20 0,0 33 0,-2-30 0,0 1 0,-4 3 0,10-9 0,-11 9 0,12-10 0,-12 11 0,12-11 0,-12 10 0,11-9 0,-11 10 0,9-5 0,-9 5 0,5-1 0,-6 0 0,0 0 0,0 0 0,0 1 0,0-1 0,0 0 0,0 0 0,0 0 0,-9-50 0,7 26 0,-7-40 0,9 39 0,0 0 0,0 0 0,0-11 0,0 8 0,-5-7 0,4 10 0,-4 1 0,5 0 0,0 0 0,-6 7 0,5-6 0,-4 6 0,5-6 0,0 2 0,0 51 0,0-28 0,0 41 0,0-40 0,0 0 0,0-1 0,0 1 0,0 0 0,0-1 0,0-1 0,0-1 0,0-1 0,0 0 0,0-1 0,0 1 0,0 1 0,0-1 0,0 1 0,0 0 0,0 0 0,0-1 0,0-37 0,0 11 0,0-26 0,0 22 0,0 7 0,0-1 0,0 0 0,0 0 0,0 0 0,0 0 0,0 1 0,0-1 0,0 1 0,0-1 0,0 1 0,0-1 0,0 2 0,0-1 0,5 7 0,-4-6 0,3 6 0,-8 33 0,3-17 0,-9 31 0,9-27 0,-12 0 0,12 0 0,-12 0 0,5 0 0,0 0 0,-4 0 0,10 0 0,-10-7 0,10 6 0,-4-6 0,0 1 0,4 5 0,-10-12 0,10 12 0,-10-6 0,10 7 0,-11-6 0,12 4 0,-12-10 0,12 10 0,-12-4 0,7 5 0,-2-1 0,-3-6 0,9 4 0,-4-5 0,6 5 0,0 1 0,0-1 0,0 3 0,0 0 0,0 12 0,0-9 0,0 20 0,0-8 0,0 11 0,0-12 0,0 9 0,0-19 0,0 19 0,0-19 0,0 8 0,0 0 0,0-9 0,0 9 0,0-11 0,0 0 0,0 0 0,0 0 0,0 0 0,0 0 0,0 0 0,0 0 0,0 0 0,0 0 0,0 0 0,0 0 0,0 0 0,0-1 0,0 1 0,0 0 0,0 0 0,0-1 0,0 1 0,-5-3 0,-2-33 0,0 13 0,1-28 0,0 23 0,4 1 0,-4 0 0,6 2 0,-5 4 0,4-4 0,-4 5 0,5 32 0,0 11 0,0 36 0,0 1 0,0-16 0,0 12 0,0-27 0,0 27 0,-8-28 0,5 12 0,-5-15 0,-1 0 0,7 0 0,-15-1 0,15 1 0,-16 0 0,16-1 0,-6-10 0,8-3 0,0-11 0,0 0 0,0-1 0,-7-6 0,6 7 0,-5 5 0,6 11 0,0 8 0,0 17 0,-9-13 0,7 13 0,-7-17 0,9 1 0,0 0 0,-6-12 0,4 9 0,-4 7 0,-3-1 0,7 13 0,-6-17 0,8-10 0,0 8 0,-9-8 0,7-1 0,-7-2 0,9-11 0,-6 0 0,4 0 0,-4 0 0,6 0 0,0-2 0,-17-38 0,13 5 0,-14-50 0,18 13 0,0-1 0,0-11 0,0 28 0,0-13 0,0 27 0,0-8 0,0 19 0,0-8 0,0 13 0,5 4 0,6 3 0,-4 27 0,2 0 0,-9 11 0,0 3 0,0-9 0,0 12 0,0-12 0,0-2 0,0 0 0,0-8 0,0 8 0,0 0 0,0-8 0,0 19 0,0-20 0,0 20 0,0-19 0,0 19 0,0-20 0,0 9 0,0-11 0,0 0 0,0-1 0,-5-5 0,-1-3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EEA2-C347-B34A-95A7-604EA98B337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BD29-9BF8-6142-BFA6-E1234D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1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72E36DDC-6F9E-2C4E-9789-186CDE111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58B9089B-BD71-0F4C-ACAD-6A56E6C66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35272E40-187D-5B44-8861-054D25E8F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EB224AD-F904-894C-AAEC-FC2937C158A0}" type="slidenum">
              <a:rPr lang="zh-CN" altLang="en-US" sz="1200" smtClean="0"/>
              <a:pPr/>
              <a:t>4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06150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>
            <a:extLst>
              <a:ext uri="{FF2B5EF4-FFF2-40B4-BE49-F238E27FC236}">
                <a16:creationId xmlns:a16="http://schemas.microsoft.com/office/drawing/2014/main" id="{AF64C016-0157-B44B-B349-D497C89873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1731" name="Rectangle 3">
              <a:extLst>
                <a:ext uri="{FF2B5EF4-FFF2-40B4-BE49-F238E27FC236}">
                  <a16:creationId xmlns:a16="http://schemas.microsoft.com/office/drawing/2014/main" id="{ECCA16BD-5D8E-9F47-9550-899327EF0B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01732" name="Rectangle 4">
              <a:extLst>
                <a:ext uri="{FF2B5EF4-FFF2-40B4-BE49-F238E27FC236}">
                  <a16:creationId xmlns:a16="http://schemas.microsoft.com/office/drawing/2014/main" id="{9913D338-A6E1-4D4A-BF79-CE94DD0502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201733" name="Group 5">
              <a:extLst>
                <a:ext uri="{FF2B5EF4-FFF2-40B4-BE49-F238E27FC236}">
                  <a16:creationId xmlns:a16="http://schemas.microsoft.com/office/drawing/2014/main" id="{D1ED23ED-2E9A-1A43-86F5-A8386ED7E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1734" name="Rectangle 6">
                <a:extLst>
                  <a:ext uri="{FF2B5EF4-FFF2-40B4-BE49-F238E27FC236}">
                    <a16:creationId xmlns:a16="http://schemas.microsoft.com/office/drawing/2014/main" id="{EBDDC3B1-119F-BE47-B389-DD94B753D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35" name="Rectangle 7">
                <a:extLst>
                  <a:ext uri="{FF2B5EF4-FFF2-40B4-BE49-F238E27FC236}">
                    <a16:creationId xmlns:a16="http://schemas.microsoft.com/office/drawing/2014/main" id="{4B70215C-7777-EB41-9031-FC2EA3F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36" name="Rectangle 8">
                <a:extLst>
                  <a:ext uri="{FF2B5EF4-FFF2-40B4-BE49-F238E27FC236}">
                    <a16:creationId xmlns:a16="http://schemas.microsoft.com/office/drawing/2014/main" id="{4EE10BD2-2C63-5849-AA07-3B6BFD0FC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37" name="Rectangle 9">
                <a:extLst>
                  <a:ext uri="{FF2B5EF4-FFF2-40B4-BE49-F238E27FC236}">
                    <a16:creationId xmlns:a16="http://schemas.microsoft.com/office/drawing/2014/main" id="{C1185CC0-4990-4142-9B4D-F5298ABAF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38" name="Rectangle 10">
                <a:extLst>
                  <a:ext uri="{FF2B5EF4-FFF2-40B4-BE49-F238E27FC236}">
                    <a16:creationId xmlns:a16="http://schemas.microsoft.com/office/drawing/2014/main" id="{EC4A90B3-CC22-5E4C-B068-D917A6CAE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39" name="Rectangle 11">
                <a:extLst>
                  <a:ext uri="{FF2B5EF4-FFF2-40B4-BE49-F238E27FC236}">
                    <a16:creationId xmlns:a16="http://schemas.microsoft.com/office/drawing/2014/main" id="{179F9E4E-247A-D84F-840A-856DE6930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40" name="Rectangle 12">
                <a:extLst>
                  <a:ext uri="{FF2B5EF4-FFF2-40B4-BE49-F238E27FC236}">
                    <a16:creationId xmlns:a16="http://schemas.microsoft.com/office/drawing/2014/main" id="{50D1FC2B-3D2F-EE4A-B609-87B6A55EF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41" name="Rectangle 13">
                <a:extLst>
                  <a:ext uri="{FF2B5EF4-FFF2-40B4-BE49-F238E27FC236}">
                    <a16:creationId xmlns:a16="http://schemas.microsoft.com/office/drawing/2014/main" id="{C820EA26-635E-684E-A388-7D6B4126E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42" name="Rectangle 14">
                <a:extLst>
                  <a:ext uri="{FF2B5EF4-FFF2-40B4-BE49-F238E27FC236}">
                    <a16:creationId xmlns:a16="http://schemas.microsoft.com/office/drawing/2014/main" id="{26F4FCA1-7B12-2944-BD97-B144F8EB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01743" name="Rectangle 15">
                <a:extLst>
                  <a:ext uri="{FF2B5EF4-FFF2-40B4-BE49-F238E27FC236}">
                    <a16:creationId xmlns:a16="http://schemas.microsoft.com/office/drawing/2014/main" id="{1A7C6D38-C5A8-4345-8304-0C8179FAC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1744" name="Rectangle 16">
            <a:extLst>
              <a:ext uri="{FF2B5EF4-FFF2-40B4-BE49-F238E27FC236}">
                <a16:creationId xmlns:a16="http://schemas.microsoft.com/office/drawing/2014/main" id="{6FBF8C32-F361-B342-A761-7BCBF258B0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201745" name="Rectangle 17">
            <a:extLst>
              <a:ext uri="{FF2B5EF4-FFF2-40B4-BE49-F238E27FC236}">
                <a16:creationId xmlns:a16="http://schemas.microsoft.com/office/drawing/2014/main" id="{B4FC0D1C-4BC8-8545-BEA1-2F7E84727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4165600" cy="45720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1746" name="Rectangle 18">
            <a:extLst>
              <a:ext uri="{FF2B5EF4-FFF2-40B4-BE49-F238E27FC236}">
                <a16:creationId xmlns:a16="http://schemas.microsoft.com/office/drawing/2014/main" id="{9D583316-8C7E-E840-9A41-DE3FEE36EE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00800"/>
            <a:ext cx="2844800" cy="457200"/>
          </a:xfrm>
        </p:spPr>
        <p:txBody>
          <a:bodyPr/>
          <a:lstStyle>
            <a:lvl1pPr algn="l">
              <a:defRPr sz="1200">
                <a:latin typeface="Arial Black" panose="020B0604020202020204" pitchFamily="34" charset="0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201747" name="Rectangle 19">
            <a:extLst>
              <a:ext uri="{FF2B5EF4-FFF2-40B4-BE49-F238E27FC236}">
                <a16:creationId xmlns:a16="http://schemas.microsoft.com/office/drawing/2014/main" id="{1C12D25E-086B-B84E-9945-F47155AFF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1748" name="Rectangle 20">
            <a:extLst>
              <a:ext uri="{FF2B5EF4-FFF2-40B4-BE49-F238E27FC236}">
                <a16:creationId xmlns:a16="http://schemas.microsoft.com/office/drawing/2014/main" id="{5130ABC3-2B99-BF4C-BCCF-71F1D482CF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68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10E7-8EB2-4F43-9908-72544460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AC7B8-A044-D24B-9D00-23CE8A10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4B7E2-E20A-F349-AED1-D78B33C7A4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3768C-6915-6745-B862-466E0185E3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8D01E-72C4-6547-9173-95ADB095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EE244-B3F6-3349-A3B7-F7A3F35EC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CF1F1-1337-7C47-A081-04AB74223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80B9D-0C41-8747-A297-A5FB765CD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EB00C-C35A-0B4A-9C53-38CAA5CA59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BE3E8-B64E-FC48-96D6-81D1F5F9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FFD9-AC8C-7F4C-A48C-CE4C2211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801E9-C555-A448-9A09-EAF7EE00EB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99638-8667-384A-A5AC-07F6B62344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752600"/>
            <a:ext cx="5384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E442F-170E-4D43-B6F7-6EA965C81E7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C7AD7-BC13-B549-B849-CC55DEEE2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28F94-FF78-E24B-84D4-02B61BCBB8D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472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1604A-AC98-D940-846E-C1E5F2EC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FB85-01FC-7F4B-883D-06BEB0E9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A997-42AC-8D43-B0A4-855A7968D3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C445C-8F7D-FE41-8DFF-C0B563A40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765B9-F4AB-C943-8180-F241D107B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D57E17-5AD3-A249-9B5B-A66FD2767AE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472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6C390-BAE4-C841-B6C4-6FB49C5D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7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DC8D-5A84-3548-99A0-DEFDA4D4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7C936-E158-1E4F-A7ED-5E3846F7C2D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10972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20B28-E277-D648-A1AC-19FF3C01C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736D3-C294-2944-A4B3-D472C2EA6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6FAC9B-6A45-6A48-8A02-E2AC54B522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472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60532-BCA7-5340-AD21-7091727A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>
            <a:extLst>
              <a:ext uri="{FF2B5EF4-FFF2-40B4-BE49-F238E27FC236}">
                <a16:creationId xmlns:a16="http://schemas.microsoft.com/office/drawing/2014/main" id="{AF64C016-0157-B44B-B349-D497C89873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1731" name="Rectangle 3">
              <a:extLst>
                <a:ext uri="{FF2B5EF4-FFF2-40B4-BE49-F238E27FC236}">
                  <a16:creationId xmlns:a16="http://schemas.microsoft.com/office/drawing/2014/main" id="{ECCA16BD-5D8E-9F47-9550-899327EF0B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201732" name="Rectangle 4">
              <a:extLst>
                <a:ext uri="{FF2B5EF4-FFF2-40B4-BE49-F238E27FC236}">
                  <a16:creationId xmlns:a16="http://schemas.microsoft.com/office/drawing/2014/main" id="{9913D338-A6E1-4D4A-BF79-CE94DD0502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cs typeface="Arial" panose="020B0604020202020204" pitchFamily="34" charset="0"/>
              </a:endParaRPr>
            </a:p>
          </p:txBody>
        </p:sp>
        <p:grpSp>
          <p:nvGrpSpPr>
            <p:cNvPr id="201733" name="Group 5">
              <a:extLst>
                <a:ext uri="{FF2B5EF4-FFF2-40B4-BE49-F238E27FC236}">
                  <a16:creationId xmlns:a16="http://schemas.microsoft.com/office/drawing/2014/main" id="{D1ED23ED-2E9A-1A43-86F5-A8386ED7E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1734" name="Rectangle 6">
                <a:extLst>
                  <a:ext uri="{FF2B5EF4-FFF2-40B4-BE49-F238E27FC236}">
                    <a16:creationId xmlns:a16="http://schemas.microsoft.com/office/drawing/2014/main" id="{EBDDC3B1-119F-BE47-B389-DD94B753D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35" name="Rectangle 7">
                <a:extLst>
                  <a:ext uri="{FF2B5EF4-FFF2-40B4-BE49-F238E27FC236}">
                    <a16:creationId xmlns:a16="http://schemas.microsoft.com/office/drawing/2014/main" id="{4B70215C-7777-EB41-9031-FC2EA3F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36" name="Rectangle 8">
                <a:extLst>
                  <a:ext uri="{FF2B5EF4-FFF2-40B4-BE49-F238E27FC236}">
                    <a16:creationId xmlns:a16="http://schemas.microsoft.com/office/drawing/2014/main" id="{4EE10BD2-2C63-5849-AA07-3B6BFD0FC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37" name="Rectangle 9">
                <a:extLst>
                  <a:ext uri="{FF2B5EF4-FFF2-40B4-BE49-F238E27FC236}">
                    <a16:creationId xmlns:a16="http://schemas.microsoft.com/office/drawing/2014/main" id="{C1185CC0-4990-4142-9B4D-F5298ABAF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38" name="Rectangle 10">
                <a:extLst>
                  <a:ext uri="{FF2B5EF4-FFF2-40B4-BE49-F238E27FC236}">
                    <a16:creationId xmlns:a16="http://schemas.microsoft.com/office/drawing/2014/main" id="{EC4A90B3-CC22-5E4C-B068-D917A6CAE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39" name="Rectangle 11">
                <a:extLst>
                  <a:ext uri="{FF2B5EF4-FFF2-40B4-BE49-F238E27FC236}">
                    <a16:creationId xmlns:a16="http://schemas.microsoft.com/office/drawing/2014/main" id="{179F9E4E-247A-D84F-840A-856DE6930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40" name="Rectangle 12">
                <a:extLst>
                  <a:ext uri="{FF2B5EF4-FFF2-40B4-BE49-F238E27FC236}">
                    <a16:creationId xmlns:a16="http://schemas.microsoft.com/office/drawing/2014/main" id="{50D1FC2B-3D2F-EE4A-B609-87B6A55EF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41" name="Rectangle 13">
                <a:extLst>
                  <a:ext uri="{FF2B5EF4-FFF2-40B4-BE49-F238E27FC236}">
                    <a16:creationId xmlns:a16="http://schemas.microsoft.com/office/drawing/2014/main" id="{C820EA26-635E-684E-A388-7D6B4126E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42" name="Rectangle 14">
                <a:extLst>
                  <a:ext uri="{FF2B5EF4-FFF2-40B4-BE49-F238E27FC236}">
                    <a16:creationId xmlns:a16="http://schemas.microsoft.com/office/drawing/2014/main" id="{26F4FCA1-7B12-2944-BD97-B144F8EB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201743" name="Rectangle 15">
                <a:extLst>
                  <a:ext uri="{FF2B5EF4-FFF2-40B4-BE49-F238E27FC236}">
                    <a16:creationId xmlns:a16="http://schemas.microsoft.com/office/drawing/2014/main" id="{1A7C6D38-C5A8-4345-8304-0C8179FAC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1744" name="Rectangle 16">
            <a:extLst>
              <a:ext uri="{FF2B5EF4-FFF2-40B4-BE49-F238E27FC236}">
                <a16:creationId xmlns:a16="http://schemas.microsoft.com/office/drawing/2014/main" id="{6FBF8C32-F361-B342-A761-7BCBF258B0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201745" name="Rectangle 17">
            <a:extLst>
              <a:ext uri="{FF2B5EF4-FFF2-40B4-BE49-F238E27FC236}">
                <a16:creationId xmlns:a16="http://schemas.microsoft.com/office/drawing/2014/main" id="{B4FC0D1C-4BC8-8545-BEA1-2F7E84727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4165600" cy="45720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1746" name="Rectangle 18">
            <a:extLst>
              <a:ext uri="{FF2B5EF4-FFF2-40B4-BE49-F238E27FC236}">
                <a16:creationId xmlns:a16="http://schemas.microsoft.com/office/drawing/2014/main" id="{9D583316-8C7E-E840-9A41-DE3FEE36EE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00800"/>
            <a:ext cx="2844800" cy="457200"/>
          </a:xfrm>
        </p:spPr>
        <p:txBody>
          <a:bodyPr/>
          <a:lstStyle>
            <a:lvl1pPr algn="l">
              <a:defRPr sz="1200">
                <a:latin typeface="Arial Black" panose="020B0604020202020204" pitchFamily="34" charset="0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201747" name="Rectangle 19">
            <a:extLst>
              <a:ext uri="{FF2B5EF4-FFF2-40B4-BE49-F238E27FC236}">
                <a16:creationId xmlns:a16="http://schemas.microsoft.com/office/drawing/2014/main" id="{1C12D25E-086B-B84E-9945-F47155AFF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1748" name="Rectangle 20">
            <a:extLst>
              <a:ext uri="{FF2B5EF4-FFF2-40B4-BE49-F238E27FC236}">
                <a16:creationId xmlns:a16="http://schemas.microsoft.com/office/drawing/2014/main" id="{5130ABC3-2B99-BF4C-BCCF-71F1D482CF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47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67C6-F965-FA4C-AA68-AE77C731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788E-7DA8-7F4D-BD74-8A25A814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EB056-5E82-5842-83F5-02B6A7349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96C67-86C6-EA48-BBDD-93745C0A13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09FBB-9EFA-4C4A-B628-79E35A34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8C23-CB01-D743-98BF-95CFFA66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8EBDE-24C2-8341-ADDE-DD1B271F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2741A-F34D-E14C-AA32-FFA10478F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7C52-9E3C-A14C-9B54-34EC7A99B66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A1A0-74FC-CB49-9D12-97DB3F0D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B8D4-93C2-D346-A58E-A53BB129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9CB-67CE-284C-A95C-729BEF87B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A6308-1B50-3249-BC0F-2F6C8E5CC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6B4F-DA32-B440-815E-B525C035FE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FBD7E8-F552-024F-A183-3FB65AA663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29C89-FBF2-4B47-9029-860F0BFA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81B9-1ED1-D845-B747-8D4BD172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93785-E048-E842-82DB-6849AC433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5885C-094F-554B-B460-C13BC956A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B1309-AE56-FD4A-9C51-504CA21DD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39B8F-EFE3-DC42-9E86-67D0D1386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F19DAA-DFFC-ED41-9D1D-A43D075E3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21647AF-FFDB-A74B-BC70-0BE06249BF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DF00E-EA91-884B-92FD-343205A6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67C6-F965-FA4C-AA68-AE77C731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788E-7DA8-7F4D-BD74-8A25A814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EB056-5E82-5842-83F5-02B6A7349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96C67-86C6-EA48-BBDD-93745C0A13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09FBB-9EFA-4C4A-B628-79E35A34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51FD-5E65-A848-84D6-263EF2E6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42879-170E-5E42-B815-EA16DFE47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83D82-10A5-9E44-A5BD-AA651BE1DF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9C42-C0ED-E547-9561-23FC3420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006B3F-7C1B-AD4D-B619-AA07425C5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9B690-CC33-4148-8FFB-1FECAE219E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3DDC0-B3CB-BC4A-83B7-349A47D5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7A1E-1F72-7043-B7C9-4C85199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99F5-F37A-F243-B3E4-EDA8DAFC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C2F54-F74B-E243-A1E9-FB112F045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CACB-B03A-B148-9F11-FA1917B04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EEA10A-F112-504B-9462-860BDF58FB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DCA0-0087-5243-9EDF-E097D7CA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5A0B-DEC3-8746-B441-6EEB2F00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D797F-A40A-BE45-A460-D3A941D6C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28989-943F-3E46-9516-8DD47A21D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B84F-5C35-B249-ADB3-F1B924C08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9606A5-7A04-984F-886C-8ED2E4719E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0E8E7-61C5-1746-9C29-358B7747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2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10E7-8EB2-4F43-9908-72544460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AC7B8-A044-D24B-9D00-23CE8A10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4B7E2-E20A-F349-AED1-D78B33C7A4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3768C-6915-6745-B862-466E0185E3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8D01E-72C4-6547-9173-95ADB095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7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EE244-B3F6-3349-A3B7-F7A3F35EC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CF1F1-1337-7C47-A081-04AB74223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80B9D-0C41-8747-A297-A5FB765CD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EB00C-C35A-0B4A-9C53-38CAA5CA59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BE3E8-B64E-FC48-96D6-81D1F5F9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FFD9-AC8C-7F4C-A48C-CE4C2211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801E9-C555-A448-9A09-EAF7EE00EB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99638-8667-384A-A5AC-07F6B62344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752600"/>
            <a:ext cx="5384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E442F-170E-4D43-B6F7-6EA965C81E7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C7AD7-BC13-B549-B849-CC55DEEE2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28F94-FF78-E24B-84D4-02B61BCBB8D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472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1604A-AC98-D940-846E-C1E5F2EC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67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FB85-01FC-7F4B-883D-06BEB0E9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A997-42AC-8D43-B0A4-855A7968D3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C445C-8F7D-FE41-8DFF-C0B563A40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765B9-F4AB-C943-8180-F241D107B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D57E17-5AD3-A249-9B5B-A66FD2767AE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472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6C390-BAE4-C841-B6C4-6FB49C5D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6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DC8D-5A84-3548-99A0-DEFDA4D4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7C936-E158-1E4F-A7ED-5E3846F7C2D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10972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20B28-E277-D648-A1AC-19FF3C01C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736D3-C294-2944-A4B3-D472C2EA6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6FAC9B-6A45-6A48-8A02-E2AC54B522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472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60532-BCA7-5340-AD21-7091727A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8C23-CB01-D743-98BF-95CFFA66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8EBDE-24C2-8341-ADDE-DD1B271F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2741A-F34D-E14C-AA32-FFA10478F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7C52-9E3C-A14C-9B54-34EC7A99B66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A1A0-74FC-CB49-9D12-97DB3F0D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B8D4-93C2-D346-A58E-A53BB129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9CB-67CE-284C-A95C-729BEF87B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A6308-1B50-3249-BC0F-2F6C8E5CC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6B4F-DA32-B440-815E-B525C035FE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FBD7E8-F552-024F-A183-3FB65AA663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29C89-FBF2-4B47-9029-860F0BFA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5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81B9-1ED1-D845-B747-8D4BD172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93785-E048-E842-82DB-6849AC433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5885C-094F-554B-B460-C13BC956A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B1309-AE56-FD4A-9C51-504CA21DD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39B8F-EFE3-DC42-9E86-67D0D1386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F19DAA-DFFC-ED41-9D1D-A43D075E3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21647AF-FFDB-A74B-BC70-0BE06249BF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DF00E-EA91-884B-92FD-343205A6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51FD-5E65-A848-84D6-263EF2E6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42879-170E-5E42-B815-EA16DFE47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83D82-10A5-9E44-A5BD-AA651BE1DF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9C42-C0ED-E547-9561-23FC3420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006B3F-7C1B-AD4D-B619-AA07425C5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9B690-CC33-4148-8FFB-1FECAE219E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3DDC0-B3CB-BC4A-83B7-349A47D5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7A1E-1F72-7043-B7C9-4C85199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99F5-F37A-F243-B3E4-EDA8DAFC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C2F54-F74B-E243-A1E9-FB112F045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CACB-B03A-B148-9F11-FA1917B04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EEA10A-F112-504B-9462-860BDF58FB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DCA0-0087-5243-9EDF-E097D7CA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5A0B-DEC3-8746-B441-6EEB2F00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D797F-A40A-BE45-A460-D3A941D6C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28989-943F-3E46-9516-8DD47A21D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B84F-5C35-B249-ADB3-F1B924C08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9606A5-7A04-984F-886C-8ED2E4719E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0E8E7-61C5-1746-9C29-358B7747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9" name="Rectangle 15">
            <a:extLst>
              <a:ext uri="{FF2B5EF4-FFF2-40B4-BE49-F238E27FC236}">
                <a16:creationId xmlns:a16="http://schemas.microsoft.com/office/drawing/2014/main" id="{0AF950ED-DFF4-C745-8D87-4DBC18717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097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6D98F164-0991-C643-B7C2-2C3D57803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j-lt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200708" name="Group 4">
            <a:extLst>
              <a:ext uri="{FF2B5EF4-FFF2-40B4-BE49-F238E27FC236}">
                <a16:creationId xmlns:a16="http://schemas.microsoft.com/office/drawing/2014/main" id="{7BA991AA-B268-B241-91F1-1A1B51518B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200709" name="Rectangle 5">
              <a:extLst>
                <a:ext uri="{FF2B5EF4-FFF2-40B4-BE49-F238E27FC236}">
                  <a16:creationId xmlns:a16="http://schemas.microsoft.com/office/drawing/2014/main" id="{CE4A0A39-882A-9047-83C8-100B2492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00710" name="Rectangle 6">
              <a:extLst>
                <a:ext uri="{FF2B5EF4-FFF2-40B4-BE49-F238E27FC236}">
                  <a16:creationId xmlns:a16="http://schemas.microsoft.com/office/drawing/2014/main" id="{478BBDCD-84EE-4D4D-96B8-87F02FDF6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00711" name="Rectangle 7">
              <a:extLst>
                <a:ext uri="{FF2B5EF4-FFF2-40B4-BE49-F238E27FC236}">
                  <a16:creationId xmlns:a16="http://schemas.microsoft.com/office/drawing/2014/main" id="{9E93CF32-5871-B049-B3F7-8D01F199F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2" name="Rectangle 8">
              <a:extLst>
                <a:ext uri="{FF2B5EF4-FFF2-40B4-BE49-F238E27FC236}">
                  <a16:creationId xmlns:a16="http://schemas.microsoft.com/office/drawing/2014/main" id="{87C203C1-1787-5045-B87E-29621B30A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3" name="Rectangle 9">
              <a:extLst>
                <a:ext uri="{FF2B5EF4-FFF2-40B4-BE49-F238E27FC236}">
                  <a16:creationId xmlns:a16="http://schemas.microsoft.com/office/drawing/2014/main" id="{B14B71D3-5B4E-FE46-8115-DE52EB3E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4" name="Rectangle 10">
              <a:extLst>
                <a:ext uri="{FF2B5EF4-FFF2-40B4-BE49-F238E27FC236}">
                  <a16:creationId xmlns:a16="http://schemas.microsoft.com/office/drawing/2014/main" id="{3A4514AC-2B2F-524F-B5DC-55804C8E4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5" name="Rectangle 11">
              <a:extLst>
                <a:ext uri="{FF2B5EF4-FFF2-40B4-BE49-F238E27FC236}">
                  <a16:creationId xmlns:a16="http://schemas.microsoft.com/office/drawing/2014/main" id="{13C08F93-052D-9F4E-A682-2A956B1D4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00716" name="Rectangle 12">
              <a:extLst>
                <a:ext uri="{FF2B5EF4-FFF2-40B4-BE49-F238E27FC236}">
                  <a16:creationId xmlns:a16="http://schemas.microsoft.com/office/drawing/2014/main" id="{E6466140-B60A-CC4C-8206-38A32AE4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7" name="Rectangle 13">
              <a:extLst>
                <a:ext uri="{FF2B5EF4-FFF2-40B4-BE49-F238E27FC236}">
                  <a16:creationId xmlns:a16="http://schemas.microsoft.com/office/drawing/2014/main" id="{563C6274-CEAB-B74C-9CD1-CA2774D0B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0718" name="Rectangle 14">
            <a:extLst>
              <a:ext uri="{FF2B5EF4-FFF2-40B4-BE49-F238E27FC236}">
                <a16:creationId xmlns:a16="http://schemas.microsoft.com/office/drawing/2014/main" id="{2A47B117-5476-174B-99A0-D4914E5D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0720" name="Rectangle 16">
            <a:extLst>
              <a:ext uri="{FF2B5EF4-FFF2-40B4-BE49-F238E27FC236}">
                <a16:creationId xmlns:a16="http://schemas.microsoft.com/office/drawing/2014/main" id="{D8BC6026-B5B1-DD45-8A47-26C02F4C8A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latin typeface="+mj-lt"/>
                <a:cs typeface="+mn-cs"/>
              </a:defRPr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82FE154A-26B2-144B-BF83-38691CD71E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2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9" name="Rectangle 15">
            <a:extLst>
              <a:ext uri="{FF2B5EF4-FFF2-40B4-BE49-F238E27FC236}">
                <a16:creationId xmlns:a16="http://schemas.microsoft.com/office/drawing/2014/main" id="{0AF950ED-DFF4-C745-8D87-4DBC18717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097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6D98F164-0991-C643-B7C2-2C3D57803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j-lt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200708" name="Group 4">
            <a:extLst>
              <a:ext uri="{FF2B5EF4-FFF2-40B4-BE49-F238E27FC236}">
                <a16:creationId xmlns:a16="http://schemas.microsoft.com/office/drawing/2014/main" id="{7BA991AA-B268-B241-91F1-1A1B51518B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200709" name="Rectangle 5">
              <a:extLst>
                <a:ext uri="{FF2B5EF4-FFF2-40B4-BE49-F238E27FC236}">
                  <a16:creationId xmlns:a16="http://schemas.microsoft.com/office/drawing/2014/main" id="{CE4A0A39-882A-9047-83C8-100B2492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200710" name="Rectangle 6">
              <a:extLst>
                <a:ext uri="{FF2B5EF4-FFF2-40B4-BE49-F238E27FC236}">
                  <a16:creationId xmlns:a16="http://schemas.microsoft.com/office/drawing/2014/main" id="{478BBDCD-84EE-4D4D-96B8-87F02FDF6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200711" name="Rectangle 7">
              <a:extLst>
                <a:ext uri="{FF2B5EF4-FFF2-40B4-BE49-F238E27FC236}">
                  <a16:creationId xmlns:a16="http://schemas.microsoft.com/office/drawing/2014/main" id="{9E93CF32-5871-B049-B3F7-8D01F199F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2" name="Rectangle 8">
              <a:extLst>
                <a:ext uri="{FF2B5EF4-FFF2-40B4-BE49-F238E27FC236}">
                  <a16:creationId xmlns:a16="http://schemas.microsoft.com/office/drawing/2014/main" id="{87C203C1-1787-5045-B87E-29621B30A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3" name="Rectangle 9">
              <a:extLst>
                <a:ext uri="{FF2B5EF4-FFF2-40B4-BE49-F238E27FC236}">
                  <a16:creationId xmlns:a16="http://schemas.microsoft.com/office/drawing/2014/main" id="{B14B71D3-5B4E-FE46-8115-DE52EB3E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4" name="Rectangle 10">
              <a:extLst>
                <a:ext uri="{FF2B5EF4-FFF2-40B4-BE49-F238E27FC236}">
                  <a16:creationId xmlns:a16="http://schemas.microsoft.com/office/drawing/2014/main" id="{3A4514AC-2B2F-524F-B5DC-55804C8E4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5" name="Rectangle 11">
              <a:extLst>
                <a:ext uri="{FF2B5EF4-FFF2-40B4-BE49-F238E27FC236}">
                  <a16:creationId xmlns:a16="http://schemas.microsoft.com/office/drawing/2014/main" id="{13C08F93-052D-9F4E-A682-2A956B1D4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200716" name="Rectangle 12">
              <a:extLst>
                <a:ext uri="{FF2B5EF4-FFF2-40B4-BE49-F238E27FC236}">
                  <a16:creationId xmlns:a16="http://schemas.microsoft.com/office/drawing/2014/main" id="{E6466140-B60A-CC4C-8206-38A32AE4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717" name="Rectangle 13">
              <a:extLst>
                <a:ext uri="{FF2B5EF4-FFF2-40B4-BE49-F238E27FC236}">
                  <a16:creationId xmlns:a16="http://schemas.microsoft.com/office/drawing/2014/main" id="{563C6274-CEAB-B74C-9CD1-CA2774D0B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0718" name="Rectangle 14">
            <a:extLst>
              <a:ext uri="{FF2B5EF4-FFF2-40B4-BE49-F238E27FC236}">
                <a16:creationId xmlns:a16="http://schemas.microsoft.com/office/drawing/2014/main" id="{2A47B117-5476-174B-99A0-D4914E5D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0720" name="Rectangle 16">
            <a:extLst>
              <a:ext uri="{FF2B5EF4-FFF2-40B4-BE49-F238E27FC236}">
                <a16:creationId xmlns:a16="http://schemas.microsoft.com/office/drawing/2014/main" id="{D8BC6026-B5B1-DD45-8A47-26C02F4C8A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latin typeface="+mj-lt"/>
                <a:cs typeface="+mn-cs"/>
              </a:defRPr>
            </a:lvl1pPr>
          </a:lstStyle>
          <a:p>
            <a:fld id="{72345051-2045-45DA-935E-2E3CA1A69ADC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82FE154A-26B2-144B-BF83-38691CD71E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47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" Type="http://schemas.openxmlformats.org/officeDocument/2006/relationships/image" Target="../media/image40.png"/><Relationship Id="rId21" Type="http://schemas.openxmlformats.org/officeDocument/2006/relationships/image" Target="../media/image51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2" Type="http://schemas.openxmlformats.org/officeDocument/2006/relationships/image" Target="../media/image5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11" Type="http://schemas.openxmlformats.org/officeDocument/2006/relationships/image" Target="../media/image45.png"/><Relationship Id="rId24" Type="http://schemas.openxmlformats.org/officeDocument/2006/relationships/customXml" Target="../ink/ink9.xml"/><Relationship Id="rId5" Type="http://schemas.openxmlformats.org/officeDocument/2006/relationships/image" Target="../media/image42.png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10" Type="http://schemas.openxmlformats.org/officeDocument/2006/relationships/customXml" Target="../ink/ink3.xml"/><Relationship Id="rId19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699D26A-AD6E-8049-B5D6-34488ADB206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005103" y="1631853"/>
                <a:ext cx="8026400" cy="2209800"/>
              </a:xfrm>
            </p:spPr>
            <p:txBody>
              <a:bodyPr/>
              <a:lstStyle/>
              <a:p>
                <a:pPr algn="ctr"/>
                <a:r>
                  <a:rPr lang="en-US" sz="3200" b="1" dirty="0"/>
                  <a:t>Measurement of the Neutron Magnetic Form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3200" b="1" dirty="0"/>
                  <a:t> at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/>
                  <a:t> Using the Ratio Method on the Deuteron</a:t>
                </a:r>
                <a:br>
                  <a:rPr lang="en-US" sz="3200" b="1" dirty="0"/>
                </a:br>
                <a:endParaRPr lang="en-US" sz="3200" b="1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699D26A-AD6E-8049-B5D6-34488ADB2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005103" y="1631853"/>
                <a:ext cx="8026400" cy="2209800"/>
              </a:xfrm>
              <a:blipFill>
                <a:blip r:embed="rId2"/>
                <a:stretch>
                  <a:fillRect l="-790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E2EB60B-12CD-564F-B8E5-2ED96D1C6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68" y="0"/>
            <a:ext cx="2126242" cy="1609936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5C8FA6-62D5-7A42-A7C0-E38F609C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303" y="233957"/>
            <a:ext cx="3894854" cy="105186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BAEE7F3-D615-B742-B439-3A13C90B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43" y="86343"/>
            <a:ext cx="2623597" cy="1609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F8915D-91A6-DB45-AECE-EE53F7083A06}"/>
              </a:ext>
            </a:extLst>
          </p:cNvPr>
          <p:cNvSpPr/>
          <p:nvPr/>
        </p:nvSpPr>
        <p:spPr>
          <a:xfrm>
            <a:off x="97291" y="5103644"/>
            <a:ext cx="445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Brian </a:t>
            </a:r>
            <a:r>
              <a:rPr lang="en-US" sz="1600" b="1" dirty="0" err="1">
                <a:latin typeface="+mj-lt"/>
              </a:rPr>
              <a:t>Raue</a:t>
            </a:r>
            <a:r>
              <a:rPr lang="en-US" sz="1600" b="1" dirty="0">
                <a:latin typeface="+mj-lt"/>
              </a:rPr>
              <a:t> – FIU</a:t>
            </a:r>
          </a:p>
          <a:p>
            <a:pPr algn="ctr"/>
            <a:r>
              <a:rPr lang="en-US" sz="1600" b="1" dirty="0">
                <a:latin typeface="+mj-lt"/>
              </a:rPr>
              <a:t>Jerry Gilfoyle – University of Richmond </a:t>
            </a:r>
          </a:p>
          <a:p>
            <a:pPr algn="ctr"/>
            <a:r>
              <a:rPr lang="en-US" sz="1600" b="1" dirty="0">
                <a:latin typeface="+mj-lt"/>
              </a:rPr>
              <a:t>Cole Smith – University of Virginia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683E4-1A59-834C-B7A9-780A1207B752}"/>
              </a:ext>
            </a:extLst>
          </p:cNvPr>
          <p:cNvSpPr/>
          <p:nvPr/>
        </p:nvSpPr>
        <p:spPr>
          <a:xfrm>
            <a:off x="6497269" y="3632737"/>
            <a:ext cx="2738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Lamya Baashen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563C4C-B854-D442-9230-25918679BD43}"/>
              </a:ext>
            </a:extLst>
          </p:cNvPr>
          <p:cNvGrpSpPr/>
          <p:nvPr/>
        </p:nvGrpSpPr>
        <p:grpSpPr>
          <a:xfrm>
            <a:off x="4455677" y="4414243"/>
            <a:ext cx="6593790" cy="2209800"/>
            <a:chOff x="4005103" y="4421105"/>
            <a:chExt cx="6593790" cy="2209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ACD73-663E-8F4D-80F7-DD3263786AD5}"/>
                </a:ext>
              </a:extLst>
            </p:cNvPr>
            <p:cNvSpPr/>
            <p:nvPr/>
          </p:nvSpPr>
          <p:spPr>
            <a:xfrm>
              <a:off x="4230390" y="4458734"/>
              <a:ext cx="6368502" cy="2001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Clr>
                  <a:srgbClr val="FF0000"/>
                </a:buClr>
                <a:buSzPct val="150000"/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</a:rPr>
                <a:t>Definition and Meaning of the Elastic Nucleon Form Factor</a:t>
              </a:r>
            </a:p>
            <a:p>
              <a:pPr marL="457200" indent="-457200">
                <a:lnSpc>
                  <a:spcPct val="150000"/>
                </a:lnSpc>
                <a:buClr>
                  <a:srgbClr val="FF0000"/>
                </a:buClr>
                <a:buSzPct val="150000"/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</a:rPr>
                <a:t> Scientific Motivation</a:t>
              </a:r>
            </a:p>
            <a:p>
              <a:pPr marL="457200" indent="-457200">
                <a:lnSpc>
                  <a:spcPct val="150000"/>
                </a:lnSpc>
                <a:buClr>
                  <a:srgbClr val="FF0000"/>
                </a:buClr>
                <a:buSzPct val="150000"/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</a:rPr>
                <a:t>The Ratio Method</a:t>
              </a:r>
            </a:p>
            <a:p>
              <a:pPr marL="457200" indent="-457200">
                <a:lnSpc>
                  <a:spcPct val="150000"/>
                </a:lnSpc>
                <a:buClr>
                  <a:srgbClr val="FF0000"/>
                </a:buClr>
                <a:buSzPct val="150000"/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</a:rPr>
                <a:t>CLAS12 Detector</a:t>
              </a:r>
            </a:p>
            <a:p>
              <a:pPr marL="457200" indent="-457200">
                <a:lnSpc>
                  <a:spcPct val="150000"/>
                </a:lnSpc>
                <a:buClr>
                  <a:srgbClr val="FF0000"/>
                </a:buClr>
                <a:buSzPct val="150000"/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</a:rPr>
                <a:t>Analysis tools and Preliminary Neutron detection efficiency (NDE) results</a:t>
              </a:r>
            </a:p>
            <a:p>
              <a:pPr marL="457200" indent="-457200">
                <a:lnSpc>
                  <a:spcPct val="150000"/>
                </a:lnSpc>
                <a:buClr>
                  <a:srgbClr val="FF0000"/>
                </a:buClr>
                <a:buSzPct val="150000"/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</a:rPr>
                <a:t>Summary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F9F13A-25F9-744B-991C-651E2D39AE13}"/>
                </a:ext>
              </a:extLst>
            </p:cNvPr>
            <p:cNvSpPr/>
            <p:nvPr/>
          </p:nvSpPr>
          <p:spPr bwMode="auto">
            <a:xfrm>
              <a:off x="4005103" y="4421105"/>
              <a:ext cx="6593790" cy="22098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74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6DB61E-3484-2A4E-A891-D53DBD6BE673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BB105B-1B86-704E-8C09-4B48EDE22A72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>
                  <a:extLst>
                    <a:ext uri="{FF2B5EF4-FFF2-40B4-BE49-F238E27FC236}">
                      <a16:creationId xmlns:a16="http://schemas.microsoft.com/office/drawing/2014/main" id="{D884B76E-3E79-2244-BA80-8250CF2B00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8" name="TextBox 9">
                  <a:extLst>
                    <a:ext uri="{FF2B5EF4-FFF2-40B4-BE49-F238E27FC236}">
                      <a16:creationId xmlns:a16="http://schemas.microsoft.com/office/drawing/2014/main" id="{D884B76E-3E79-2244-BA80-8250CF2B0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47DD82F-F136-7442-B9A1-D231F98881FD}"/>
              </a:ext>
            </a:extLst>
          </p:cNvPr>
          <p:cNvSpPr txBox="1">
            <a:spLocks/>
          </p:cNvSpPr>
          <p:nvPr/>
        </p:nvSpPr>
        <p:spPr bwMode="auto">
          <a:xfrm>
            <a:off x="347464" y="506068"/>
            <a:ext cx="10834430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latin typeface="Times" pitchFamily="2" charset="0"/>
              </a:rPr>
              <a:t>Extracting Neutron Detection Efficiency</a:t>
            </a:r>
            <a:endParaRPr lang="en-US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E72FB1-3F0C-4F45-9CAD-1FF8C043ED0B}"/>
              </a:ext>
            </a:extLst>
          </p:cNvPr>
          <p:cNvGrpSpPr/>
          <p:nvPr/>
        </p:nvGrpSpPr>
        <p:grpSpPr>
          <a:xfrm>
            <a:off x="564505" y="1342569"/>
            <a:ext cx="7702791" cy="4401205"/>
            <a:chOff x="564505" y="1348786"/>
            <a:chExt cx="7702791" cy="4401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E50139D-2C0C-EC4F-99BF-A15413C56587}"/>
                    </a:ext>
                  </a:extLst>
                </p:cNvPr>
                <p:cNvSpPr/>
                <p:nvPr/>
              </p:nvSpPr>
              <p:spPr>
                <a:xfrm>
                  <a:off x="564505" y="1348786"/>
                  <a:ext cx="7702791" cy="4401205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n-US" sz="2000" b="1" dirty="0">
                      <a:latin typeface="Times" pitchFamily="2" charset="0"/>
                    </a:rPr>
                    <a:t>Determine</a:t>
                  </a:r>
                  <a:r>
                    <a:rPr lang="en-US" sz="2000" b="1" dirty="0">
                      <a:latin typeface="Times" pitchFamily="2" charset="0"/>
                      <a:ea typeface="Times New Roman" panose="02020603050405020304" pitchFamily="18" charset="0"/>
                    </a:rPr>
                    <a:t> the neutron detection efficiency (NDE) </a:t>
                  </a:r>
                  <a:r>
                    <a:rPr lang="en-US" sz="2000" b="1" dirty="0">
                      <a:latin typeface="Times" pitchFamily="2" charset="0"/>
                    </a:rPr>
                    <a:t>by using:</a:t>
                  </a:r>
                </a:p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n-US" sz="2000" dirty="0">
                      <a:latin typeface="Times" pitchFamily="2" charset="0"/>
                    </a:rPr>
                    <a:t> </a:t>
                  </a:r>
                </a:p>
                <a:p>
                  <a:pPr algn="ctr">
                    <a:buClr>
                      <a:srgbClr val="FF0000"/>
                    </a:buClr>
                    <a:buSzPct val="120000"/>
                  </a:pPr>
                  <a:r>
                    <a:rPr lang="en-US" sz="2000" dirty="0">
                      <a:solidFill>
                        <a:srgbClr val="FF0000"/>
                      </a:solidFill>
                      <a:latin typeface="Times" pitchFamily="2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rgbClr val="FF0000"/>
                      </a:solidFill>
                      <a:latin typeface="Times" pitchFamily="2" charset="0"/>
                    </a:rPr>
                    <a:t> </a:t>
                  </a:r>
                </a:p>
                <a:p>
                  <a:pPr algn="ctr">
                    <a:buClr>
                      <a:srgbClr val="FF0000"/>
                    </a:buClr>
                    <a:buSzPct val="120000"/>
                  </a:pPr>
                  <a:endParaRPr lang="en-US" sz="2000" dirty="0">
                    <a:solidFill>
                      <a:schemeClr val="tx1"/>
                    </a:solidFill>
                    <a:latin typeface="Times" pitchFamily="2" charset="0"/>
                  </a:endParaRPr>
                </a:p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n-US" sz="2000" b="1" dirty="0">
                      <a:solidFill>
                        <a:srgbClr val="FF0000"/>
                      </a:solidFill>
                      <a:latin typeface="Times" pitchFamily="2" charset="0"/>
                    </a:rPr>
                    <a:t>1.  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Select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final state with no other charged particles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.</a:t>
                  </a:r>
                </a:p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n-US" sz="2000" b="1" dirty="0">
                      <a:solidFill>
                        <a:srgbClr val="FF0000"/>
                      </a:solidFill>
                      <a:latin typeface="Times" pitchFamily="2" charset="0"/>
                    </a:rPr>
                    <a:t>2.  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Assume the missing particle is a neutron, calculate the missing     </a:t>
                  </a:r>
                  <a:r>
                    <a:rPr lang="en-US" sz="2000" dirty="0">
                      <a:latin typeface="Times" pitchFamily="2" charset="0"/>
                    </a:rPr>
                    <a:t>momentum of the neutron and its trajectory through CLAS12 from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 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 </a:t>
                  </a:r>
                  <a:r>
                    <a:rPr lang="en-US" sz="2000" dirty="0">
                      <a:latin typeface="Times" pitchFamily="2" charset="0"/>
                    </a:rPr>
                    <a:t>vertex</a:t>
                  </a:r>
                  <a:endParaRPr lang="en-US" sz="2000" dirty="0">
                    <a:solidFill>
                      <a:schemeClr val="tx1"/>
                    </a:solidFill>
                    <a:latin typeface="Times" pitchFamily="2" charset="0"/>
                  </a:endParaRPr>
                </a:p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n-US" sz="2000" b="1" dirty="0">
                      <a:solidFill>
                        <a:srgbClr val="FF0000"/>
                      </a:solidFill>
                      <a:latin typeface="Times" pitchFamily="2" charset="0"/>
                    </a:rPr>
                    <a:t>3.  </a:t>
                  </a:r>
                  <a:r>
                    <a:rPr lang="en-US" sz="2000" dirty="0">
                      <a:latin typeface="Times" pitchFamily="2" charset="0"/>
                    </a:rPr>
                    <a:t>Check if the neutron’s path intersects with the front face of </a:t>
                  </a:r>
                  <a:r>
                    <a:rPr lang="en-US" altLang="en-US" sz="2000" dirty="0">
                      <a:latin typeface="Times" pitchFamily="2" charset="0"/>
                    </a:rPr>
                    <a:t>PCAL/ECAL.</a:t>
                  </a:r>
                </a:p>
                <a:p>
                  <a:pPr>
                    <a:buClr>
                      <a:srgbClr val="FF0000"/>
                    </a:buClr>
                    <a:buSzPct val="120000"/>
                  </a:pPr>
                  <a:endParaRPr lang="en-US" altLang="en-US" sz="2000" dirty="0">
                    <a:latin typeface="Times" pitchFamily="2" charset="0"/>
                  </a:endParaRPr>
                </a:p>
                <a:p>
                  <a:pPr>
                    <a:buClr>
                      <a:srgbClr val="FF0000"/>
                    </a:buClr>
                    <a:buSzPct val="120000"/>
                    <a:defRPr/>
                  </a:pPr>
                  <a:r>
                    <a:rPr lang="en-US" alt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	</a:t>
                  </a:r>
                  <a:r>
                    <a:rPr lang="en-US" altLang="en-US" sz="2000" b="1" dirty="0">
                      <a:solidFill>
                        <a:schemeClr val="tx1"/>
                      </a:solidFill>
                      <a:latin typeface="Times" pitchFamily="2" charset="0"/>
                    </a:rPr>
                    <a:t>Yes                        </a:t>
                  </a:r>
                  <a:r>
                    <a:rPr lang="en-US" alt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count as expected neutron</a:t>
                  </a:r>
                </a:p>
                <a:p>
                  <a:pPr>
                    <a:buClr>
                      <a:srgbClr val="FF0000"/>
                    </a:buClr>
                    <a:buSzPct val="120000"/>
                    <a:defRPr/>
                  </a:pPr>
                  <a:r>
                    <a:rPr lang="en-US" alt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 </a:t>
                  </a:r>
                  <a:endParaRPr lang="en-US" altLang="en-US" sz="2000" b="1" dirty="0">
                    <a:solidFill>
                      <a:schemeClr val="tx1"/>
                    </a:solidFill>
                    <a:latin typeface="Times" pitchFamily="2" charset="0"/>
                  </a:endParaRPr>
                </a:p>
                <a:p>
                  <a:pPr>
                    <a:buClr>
                      <a:srgbClr val="FF0000"/>
                    </a:buClr>
                    <a:buSzPct val="120000"/>
                    <a:defRPr/>
                  </a:pPr>
                  <a:r>
                    <a:rPr lang="en-US" altLang="en-US" sz="2000" b="1" dirty="0">
                      <a:solidFill>
                        <a:schemeClr val="tx1"/>
                      </a:solidFill>
                      <a:latin typeface="Times" pitchFamily="2" charset="0"/>
                    </a:rPr>
                    <a:t>	NO                         </a:t>
                  </a:r>
                  <a:r>
                    <a:rPr lang="en-US" alt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skip the event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Times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E50139D-2C0C-EC4F-99BF-A15413C565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05" y="1348786"/>
                  <a:ext cx="7702791" cy="4401205"/>
                </a:xfrm>
                <a:prstGeom prst="rect">
                  <a:avLst/>
                </a:prstGeom>
                <a:blipFill>
                  <a:blip r:embed="rId3"/>
                  <a:stretch>
                    <a:fillRect l="-824" t="-575" b="-1437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5">
              <a:extLst>
                <a:ext uri="{FF2B5EF4-FFF2-40B4-BE49-F238E27FC236}">
                  <a16:creationId xmlns:a16="http://schemas.microsoft.com/office/drawing/2014/main" id="{DA0E81F2-8E51-BC47-8D09-E83A7CF7C3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1793" y="4929867"/>
              <a:ext cx="122872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5">
              <a:extLst>
                <a:ext uri="{FF2B5EF4-FFF2-40B4-BE49-F238E27FC236}">
                  <a16:creationId xmlns:a16="http://schemas.microsoft.com/office/drawing/2014/main" id="{3936A045-E80F-664B-B047-19C5B8DBC5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3658" y="5508743"/>
              <a:ext cx="122872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2BAE554-F9A2-404B-8CB6-73BE71C8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296" y="1710454"/>
            <a:ext cx="3474130" cy="3437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F62876-3FBE-574E-AD6B-C9EEB3FB400C}"/>
              </a:ext>
            </a:extLst>
          </p:cNvPr>
          <p:cNvSpPr/>
          <p:nvPr/>
        </p:nvSpPr>
        <p:spPr bwMode="auto">
          <a:xfrm>
            <a:off x="450575" y="1188707"/>
            <a:ext cx="11410122" cy="48009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>
              <a:ln w="0"/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" name="Round Single Corner Rectangle 17">
            <a:extLst>
              <a:ext uri="{FF2B5EF4-FFF2-40B4-BE49-F238E27FC236}">
                <a16:creationId xmlns:a16="http://schemas.microsoft.com/office/drawing/2014/main" id="{5D4E112F-C967-CA4B-A0F2-E3B23443B32E}"/>
              </a:ext>
            </a:extLst>
          </p:cNvPr>
          <p:cNvSpPr/>
          <p:nvPr/>
        </p:nvSpPr>
        <p:spPr bwMode="auto">
          <a:xfrm>
            <a:off x="2748021" y="1826222"/>
            <a:ext cx="3599769" cy="604362"/>
          </a:xfrm>
          <a:prstGeom prst="round1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A153426-CB81-004D-A8AB-1B1056EDC5B9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10</a:t>
            </a:fld>
            <a:endParaRPr lang="en-US" altLang="en-US" sz="2400" b="1" dirty="0">
              <a:latin typeface="Times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0184DA-A755-3341-B16B-04E1454C86B6}"/>
              </a:ext>
            </a:extLst>
          </p:cNvPr>
          <p:cNvSpPr/>
          <p:nvPr/>
        </p:nvSpPr>
        <p:spPr>
          <a:xfrm>
            <a:off x="8680211" y="5568455"/>
            <a:ext cx="3180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Lachniet</a:t>
            </a:r>
            <a:r>
              <a:rPr lang="en-US" sz="1400" b="1" dirty="0">
                <a:latin typeface="Times" pitchFamily="2" charset="0"/>
              </a:rPr>
              <a:t> et al., PRL  102, 192001(2009)</a:t>
            </a:r>
          </a:p>
        </p:txBody>
      </p:sp>
    </p:spTree>
    <p:extLst>
      <p:ext uri="{BB962C8B-B14F-4D97-AF65-F5344CB8AC3E}">
        <p14:creationId xmlns:p14="http://schemas.microsoft.com/office/powerpoint/2010/main" val="42734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76D4FC-661B-3244-9FBD-CEF46AB3B28B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FFA91BB-ECD5-7A44-A45D-6BB84522BA34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0E9F54EA-D778-DB4A-BC8D-9C165EBFBE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0E9F54EA-D778-DB4A-BC8D-9C165EBFB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147E91-DDD4-774A-8FCE-AAF84F70A36D}"/>
                  </a:ext>
                </a:extLst>
              </p:cNvPr>
              <p:cNvSpPr/>
              <p:nvPr/>
            </p:nvSpPr>
            <p:spPr>
              <a:xfrm>
                <a:off x="546600" y="1093988"/>
                <a:ext cx="8093335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Times" pitchFamily="2" charset="0"/>
                </a:endParaRPr>
              </a:p>
              <a:p>
                <a:pPr>
                  <a:buClr>
                    <a:srgbClr val="FF0000"/>
                  </a:buClr>
                  <a:buSzPct val="130000"/>
                </a:pPr>
                <a:r>
                  <a:rPr lang="en-US" sz="2000" b="1" dirty="0">
                    <a:solidFill>
                      <a:srgbClr val="FF0000"/>
                    </a:solidFill>
                    <a:latin typeface="Times" pitchFamily="2" charset="0"/>
                  </a:rPr>
                  <a:t>4.   </a:t>
                </a:r>
                <a:r>
                  <a:rPr lang="en-US" sz="2000" dirty="0">
                    <a:latin typeface="Times" pitchFamily="2" charset="0"/>
                  </a:rPr>
                  <a:t>Loop over neutral PCAL/ECAL hits:</a:t>
                </a:r>
              </a:p>
              <a:p>
                <a:pPr marL="800100" lvl="1" indent="-342900">
                  <a:buClr>
                    <a:srgbClr val="FF0000"/>
                  </a:buClr>
                  <a:buSzPct val="130000"/>
                  <a:buFont typeface="Wingdings" pitchFamily="2" charset="2"/>
                  <a:buChar char="ü"/>
                </a:pPr>
                <a:r>
                  <a:rPr lang="en-US" sz="2000" dirty="0">
                    <a:latin typeface="Times" pitchFamily="2" charset="0"/>
                  </a:rPr>
                  <a:t>	Get intersection of ray with the </a:t>
                </a:r>
                <a:r>
                  <a:rPr lang="en-US" altLang="en-US" sz="2000" dirty="0"/>
                  <a:t>PCAL/ECAL</a:t>
                </a:r>
                <a:r>
                  <a:rPr lang="en-US" sz="2000" dirty="0">
                    <a:latin typeface="Times" pitchFamily="2" charset="0"/>
                  </a:rPr>
                  <a:t> face by drawing a line</a:t>
                </a:r>
              </a:p>
              <a:p>
                <a:pPr lvl="1">
                  <a:buClr>
                    <a:srgbClr val="FF0000"/>
                  </a:buClr>
                  <a:buSzPct val="130000"/>
                </a:pPr>
                <a:r>
                  <a:rPr lang="en-US" sz="2000" dirty="0">
                    <a:latin typeface="Times" pitchFamily="2" charset="0"/>
                  </a:rPr>
                  <a:t>     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 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" pitchFamily="2" charset="0"/>
                  </a:rPr>
                  <a:t>vertex to the actual neutral </a:t>
                </a:r>
                <a:r>
                  <a:rPr lang="en-US" altLang="en-US" sz="2000" dirty="0"/>
                  <a:t>PCAL/ECAL</a:t>
                </a:r>
                <a:r>
                  <a:rPr lang="en-US" sz="2000" dirty="0">
                    <a:latin typeface="Times" pitchFamily="2" charset="0"/>
                  </a:rPr>
                  <a:t> hit.</a:t>
                </a:r>
              </a:p>
              <a:p>
                <a:pPr marL="800100" lvl="1" indent="-342900">
                  <a:buClr>
                    <a:srgbClr val="FF0000"/>
                  </a:buClr>
                  <a:buSzPct val="130000"/>
                  <a:buFont typeface="Wingdings" pitchFamily="2" charset="2"/>
                  <a:buChar char="ü"/>
                </a:pPr>
                <a:r>
                  <a:rPr lang="en-US" sz="2000" dirty="0">
                    <a:latin typeface="Times" pitchFamily="2" charset="0"/>
                  </a:rPr>
                  <a:t>Calculate ∆R for each actual neutral </a:t>
                </a:r>
                <a:r>
                  <a:rPr lang="en-US" altLang="en-US" sz="2000" dirty="0"/>
                  <a:t>PCAL/ECAL</a:t>
                </a:r>
                <a:r>
                  <a:rPr lang="en-US" sz="2000" dirty="0">
                    <a:latin typeface="Times" pitchFamily="2" charset="0"/>
                  </a:rPr>
                  <a:t> hits, which is the distance between the intersection of the </a:t>
                </a:r>
                <a:r>
                  <a:rPr lang="en-US" altLang="en-US" sz="2000" dirty="0"/>
                  <a:t>PCAL/ECAL</a:t>
                </a:r>
                <a:r>
                  <a:rPr lang="en-US" sz="2000" dirty="0">
                    <a:latin typeface="Times" pitchFamily="2" charset="0"/>
                  </a:rPr>
                  <a:t> hit and the intersection of the expected neutron trajectory. </a:t>
                </a:r>
              </a:p>
              <a:p>
                <a:pPr marL="800100" lvl="1" indent="-342900">
                  <a:buClr>
                    <a:srgbClr val="FF0000"/>
                  </a:buClr>
                  <a:buSzPct val="130000"/>
                  <a:buFont typeface="Wingdings" pitchFamily="2" charset="2"/>
                  <a:buChar char="ü"/>
                </a:pPr>
                <a:r>
                  <a:rPr lang="en-US" sz="2000" dirty="0">
                    <a:latin typeface="Times" pitchFamily="2" charset="0"/>
                  </a:rPr>
                  <a:t>Select hit with the smallest ∆R. </a:t>
                </a:r>
              </a:p>
              <a:p>
                <a:pPr>
                  <a:buClr>
                    <a:srgbClr val="FF0000"/>
                  </a:buClr>
                  <a:buSzPct val="130000"/>
                </a:pPr>
                <a:endParaRPr lang="en-US" sz="2000" dirty="0">
                  <a:latin typeface="Times" pitchFamily="2" charset="0"/>
                </a:endParaRPr>
              </a:p>
              <a:p>
                <a:pPr>
                  <a:buClr>
                    <a:srgbClr val="FF0000"/>
                  </a:buClr>
                  <a:buSzPct val="130000"/>
                </a:pPr>
                <a:r>
                  <a:rPr lang="en-US" sz="2000" b="1" dirty="0">
                    <a:solidFill>
                      <a:srgbClr val="FF0000"/>
                    </a:solidFill>
                    <a:latin typeface="Times" pitchFamily="2" charset="0"/>
                  </a:rPr>
                  <a:t>5.  </a:t>
                </a:r>
                <a:r>
                  <a:rPr lang="en-US" sz="2000" dirty="0">
                    <a:latin typeface="Times" pitchFamily="2" charset="0"/>
                  </a:rPr>
                  <a:t>Applied some kinematics cuts to identify neutrons.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147E91-DDD4-774A-8FCE-AAF84F70A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0" y="1093988"/>
                <a:ext cx="8093335" cy="3170099"/>
              </a:xfrm>
              <a:prstGeom prst="rect">
                <a:avLst/>
              </a:prstGeom>
              <a:blipFill>
                <a:blip r:embed="rId3"/>
                <a:stretch>
                  <a:fillRect l="-94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52B6F18-A061-F54B-9B3F-E15E6A95D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21" y="1245243"/>
            <a:ext cx="3196409" cy="2366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E85A38F-48DE-9645-AF32-5C349A81D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053" y="3731190"/>
            <a:ext cx="3350017" cy="2217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90FFB60-3524-4E47-A54C-519DE55F19EA}"/>
              </a:ext>
            </a:extLst>
          </p:cNvPr>
          <p:cNvSpPr txBox="1">
            <a:spLocks/>
          </p:cNvSpPr>
          <p:nvPr/>
        </p:nvSpPr>
        <p:spPr bwMode="auto">
          <a:xfrm>
            <a:off x="572751" y="511374"/>
            <a:ext cx="10834430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latin typeface="Times" pitchFamily="2" charset="0"/>
              </a:rPr>
              <a:t>Extracting Neutron Detection Efficiency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07F10-0A53-7643-9781-2C8AB21F6E3E}"/>
              </a:ext>
            </a:extLst>
          </p:cNvPr>
          <p:cNvGrpSpPr/>
          <p:nvPr/>
        </p:nvGrpSpPr>
        <p:grpSpPr>
          <a:xfrm>
            <a:off x="2082531" y="4639961"/>
            <a:ext cx="4156362" cy="916895"/>
            <a:chOff x="2151673" y="4542991"/>
            <a:chExt cx="4156362" cy="916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9864853-04A8-6641-ACD0-B7AFFF7E2402}"/>
                    </a:ext>
                  </a:extLst>
                </p:cNvPr>
                <p:cNvSpPr/>
                <p:nvPr/>
              </p:nvSpPr>
              <p:spPr>
                <a:xfrm>
                  <a:off x="2749807" y="4637460"/>
                  <a:ext cx="2641171" cy="7353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indent="0" algn="ctr">
                    <a:buNone/>
                    <a:defRPr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𝐍𝐃𝐄</m:t>
                      </m:r>
                      <m:r>
                        <a:rPr lang="en-US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𝒅𝒆𝒕𝒆𝒄𝒕𝒆𝒅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𝒆𝒙𝒑𝒆𝒄𝒕𝒆𝒅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9864853-04A8-6641-ACD0-B7AFFF7E24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807" y="4637460"/>
                  <a:ext cx="2641171" cy="735394"/>
                </a:xfrm>
                <a:prstGeom prst="rect">
                  <a:avLst/>
                </a:prstGeom>
                <a:blipFill>
                  <a:blip r:embed="rId6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 Single Corner Rectangle 13">
              <a:extLst>
                <a:ext uri="{FF2B5EF4-FFF2-40B4-BE49-F238E27FC236}">
                  <a16:creationId xmlns:a16="http://schemas.microsoft.com/office/drawing/2014/main" id="{D059ADD6-6678-D546-8362-9EE3611FCE0D}"/>
                </a:ext>
              </a:extLst>
            </p:cNvPr>
            <p:cNvSpPr/>
            <p:nvPr/>
          </p:nvSpPr>
          <p:spPr bwMode="auto">
            <a:xfrm>
              <a:off x="2151673" y="4542991"/>
              <a:ext cx="4156362" cy="916895"/>
            </a:xfrm>
            <a:prstGeom prst="round1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EBFF282-5149-1940-AC1B-7647BDC21707}"/>
              </a:ext>
            </a:extLst>
          </p:cNvPr>
          <p:cNvSpPr/>
          <p:nvPr/>
        </p:nvSpPr>
        <p:spPr bwMode="auto">
          <a:xfrm>
            <a:off x="450575" y="1173500"/>
            <a:ext cx="11410122" cy="489565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>
              <a:ln w="0"/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CDAC018F-6836-EB4B-8861-261684DAEC8B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11</a:t>
            </a:fld>
            <a:endParaRPr lang="en-US" altLang="en-US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1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AE3CAE-F25F-CA4C-A155-C08A96670CA8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E37B2FD-79AF-974D-9FE5-DDA8E9F203FB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429B9B7F-FFC1-5949-9937-7921AD439D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429B9B7F-FFC1-5949-9937-7921AD439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3">
            <a:extLst>
              <a:ext uri="{FF2B5EF4-FFF2-40B4-BE49-F238E27FC236}">
                <a16:creationId xmlns:a16="http://schemas.microsoft.com/office/drawing/2014/main" id="{0442F23A-CF26-6442-9B18-84212F505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234" y="402870"/>
            <a:ext cx="10906127" cy="707886"/>
          </a:xfrm>
        </p:spPr>
        <p:txBody>
          <a:bodyPr wrap="none">
            <a:spAutoFit/>
          </a:bodyPr>
          <a:lstStyle/>
          <a:p>
            <a:r>
              <a:rPr lang="en-US" altLang="en-US" sz="4000" dirty="0">
                <a:latin typeface="Times" pitchFamily="2" charset="0"/>
              </a:rPr>
              <a:t>Missing Mass of Expected Neutron</a:t>
            </a:r>
            <a:r>
              <a:rPr lang="en-US" sz="4000" dirty="0">
                <a:latin typeface="Times" pitchFamily="2" charset="0"/>
              </a:rPr>
              <a:t> PCAL/ECAL</a:t>
            </a:r>
            <a:endParaRPr lang="en-US" altLang="en-US" sz="4000" dirty="0">
              <a:latin typeface="Times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1425D5-784C-AE4A-80CA-7FDDB6DCFCC0}"/>
              </a:ext>
            </a:extLst>
          </p:cNvPr>
          <p:cNvGrpSpPr/>
          <p:nvPr/>
        </p:nvGrpSpPr>
        <p:grpSpPr>
          <a:xfrm>
            <a:off x="5812462" y="1381136"/>
            <a:ext cx="4897645" cy="3971978"/>
            <a:chOff x="6263036" y="1606310"/>
            <a:chExt cx="4897645" cy="3971978"/>
          </a:xfrm>
        </p:grpSpPr>
        <p:pic>
          <p:nvPicPr>
            <p:cNvPr id="25" name="Picture 24" descr="Chart&#10;&#10;Description automatically generated">
              <a:extLst>
                <a:ext uri="{FF2B5EF4-FFF2-40B4-BE49-F238E27FC236}">
                  <a16:creationId xmlns:a16="http://schemas.microsoft.com/office/drawing/2014/main" id="{89A4BEE0-71C9-3244-8FF7-F331FBB32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3036" y="2130028"/>
              <a:ext cx="4897645" cy="344826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551596-1FAA-6842-BEC1-BC95FFCC747C}"/>
                </a:ext>
              </a:extLst>
            </p:cNvPr>
            <p:cNvSpPr/>
            <p:nvPr/>
          </p:nvSpPr>
          <p:spPr>
            <a:xfrm>
              <a:off x="6860492" y="1606310"/>
              <a:ext cx="4205072" cy="957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Times" pitchFamily="2" charset="0"/>
                </a:rPr>
                <a:t>Intersection point of expected neutron with front face of PCAL/ECAL</a:t>
              </a:r>
            </a:p>
            <a:p>
              <a:pPr algn="ctr"/>
              <a:r>
                <a:rPr lang="en-US" sz="1600" b="1" dirty="0">
                  <a:latin typeface="Times" pitchFamily="2" charset="0"/>
                </a:rPr>
                <a:t>  </a:t>
              </a:r>
              <a:endParaRPr lang="en-US" sz="1600" b="1" dirty="0">
                <a:effectLst/>
                <a:latin typeface="Times" pitchFamily="2" charset="0"/>
              </a:endParaRPr>
            </a:p>
          </p:txBody>
        </p: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FA3CAF5-6BCA-3F40-8E87-A303E11D951E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12</a:t>
            </a:fld>
            <a:endParaRPr lang="en-US" altLang="en-US" sz="2400" b="1" dirty="0">
              <a:latin typeface="Times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7A57E8-2988-7048-8985-75F693CB26FF}"/>
              </a:ext>
            </a:extLst>
          </p:cNvPr>
          <p:cNvGrpSpPr/>
          <p:nvPr/>
        </p:nvGrpSpPr>
        <p:grpSpPr>
          <a:xfrm>
            <a:off x="930580" y="1562953"/>
            <a:ext cx="4001174" cy="4015335"/>
            <a:chOff x="771554" y="1554225"/>
            <a:chExt cx="4001174" cy="401533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1543483-C1A5-754C-95DA-434E5E9C9E22}"/>
                </a:ext>
              </a:extLst>
            </p:cNvPr>
            <p:cNvGrpSpPr/>
            <p:nvPr/>
          </p:nvGrpSpPr>
          <p:grpSpPr>
            <a:xfrm>
              <a:off x="771554" y="1554225"/>
              <a:ext cx="3968450" cy="4015335"/>
              <a:chOff x="771554" y="1554225"/>
              <a:chExt cx="3968450" cy="401533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14CC693-D897-904F-A3DD-A3AFC529F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554" y="1554225"/>
                <a:ext cx="3968450" cy="364806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9D208B0D-50CB-5740-AF4E-9CDB5374191F}"/>
                      </a:ext>
                    </a:extLst>
                  </p:cNvPr>
                  <p:cNvSpPr/>
                  <p:nvPr/>
                </p:nvSpPr>
                <p:spPr>
                  <a:xfrm>
                    <a:off x="1635867" y="5231006"/>
                    <a:ext cx="2392794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en-US" sz="1600" b="1" dirty="0">
                        <a:latin typeface="Times" pitchFamily="2" charset="0"/>
                        <a:ea typeface="Cambria Math" panose="02040503050406030204" pitchFamily="18" charset="0"/>
                      </a:rPr>
                      <a:t>MM from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 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en-US" altLang="en-US" sz="1600" b="1" dirty="0">
                        <a:latin typeface="Times" pitchFamily="2" charset="0"/>
                        <a:ea typeface="Cambria Math" panose="02040503050406030204" pitchFamily="18" charset="0"/>
                      </a:rPr>
                      <a:t>[GeV]</a:t>
                    </a: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9D208B0D-50CB-5740-AF4E-9CDB537419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5867" y="5231006"/>
                    <a:ext cx="2392794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8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24AB7BB-B24E-464E-8CC9-961940150FA2}"/>
                </a:ext>
              </a:extLst>
            </p:cNvPr>
            <p:cNvSpPr/>
            <p:nvPr/>
          </p:nvSpPr>
          <p:spPr>
            <a:xfrm>
              <a:off x="2867292" y="3672078"/>
              <a:ext cx="19054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Times" pitchFamily="2" charset="0"/>
                </a:rPr>
                <a:t>Missing Mass of an expected neutron hit PCAL/ECAL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Times" pitchFamily="2" charset="0"/>
                </a:rPr>
                <a:t>0.9 &lt; MM &lt;1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667F64A-CE76-5D4C-AF4A-B80937F9BD4D}"/>
                </a:ext>
              </a:extLst>
            </p:cNvPr>
            <p:cNvCxnSpPr/>
            <p:nvPr/>
          </p:nvCxnSpPr>
          <p:spPr bwMode="auto">
            <a:xfrm flipH="1">
              <a:off x="2867292" y="4132555"/>
              <a:ext cx="434453" cy="19545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8190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277E9C-B479-B94B-A53C-EF6FE997A179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BE68D0A-C3FF-964C-A9A2-B60071EF2BBC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7158EEC0-9FC9-B845-B76B-C9091C5BD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7158EEC0-9FC9-B845-B76B-C9091C5BD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3">
            <a:extLst>
              <a:ext uri="{FF2B5EF4-FFF2-40B4-BE49-F238E27FC236}">
                <a16:creationId xmlns:a16="http://schemas.microsoft.com/office/drawing/2014/main" id="{169127BB-0F1F-DC44-8136-419C6BD8E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703" y="387708"/>
            <a:ext cx="9862572" cy="707886"/>
          </a:xfrm>
        </p:spPr>
        <p:txBody>
          <a:bodyPr wrap="none">
            <a:spAutoFit/>
          </a:bodyPr>
          <a:lstStyle/>
          <a:p>
            <a:r>
              <a:rPr lang="en-US" altLang="en-US" sz="4000" dirty="0">
                <a:latin typeface="Times" pitchFamily="2" charset="0"/>
              </a:rPr>
              <a:t>Neutral Particles Measured in PCAL/ECAL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C1A09E-2BD5-CC42-9853-1CC5322FF4AF}"/>
              </a:ext>
            </a:extLst>
          </p:cNvPr>
          <p:cNvGrpSpPr/>
          <p:nvPr/>
        </p:nvGrpSpPr>
        <p:grpSpPr>
          <a:xfrm>
            <a:off x="7939382" y="1658012"/>
            <a:ext cx="4252618" cy="4434754"/>
            <a:chOff x="7939382" y="1327484"/>
            <a:chExt cx="4252618" cy="44347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3B9925-408B-B44A-A3B5-7CCA5319E84C}"/>
                </a:ext>
              </a:extLst>
            </p:cNvPr>
            <p:cNvSpPr/>
            <p:nvPr/>
          </p:nvSpPr>
          <p:spPr>
            <a:xfrm>
              <a:off x="8192572" y="4284910"/>
              <a:ext cx="399942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800" b="1" dirty="0">
                  <a:latin typeface="Times" pitchFamily="2" charset="0"/>
                </a:rPr>
                <a:t>Δ</a:t>
              </a:r>
              <a:r>
                <a:rPr lang="en-US" sz="1800" b="1" dirty="0">
                  <a:latin typeface="Times" pitchFamily="2" charset="0"/>
                </a:rPr>
                <a:t>R is the distance between the intersection point of expected neutron and the intersection of detected neutral particles with the front face of PCAL/ ECAL 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788960-BA8B-A549-ABA7-75CFE7825AC2}"/>
                </a:ext>
              </a:extLst>
            </p:cNvPr>
            <p:cNvGrpSpPr/>
            <p:nvPr/>
          </p:nvGrpSpPr>
          <p:grpSpPr>
            <a:xfrm>
              <a:off x="7939382" y="1327484"/>
              <a:ext cx="3900304" cy="2900308"/>
              <a:chOff x="133980" y="1449891"/>
              <a:chExt cx="3900304" cy="2900308"/>
            </a:xfrm>
          </p:grpSpPr>
          <p:pic>
            <p:nvPicPr>
              <p:cNvPr id="23" name="Picture 22" descr="Chart&#10;&#10;Description automatically generated">
                <a:extLst>
                  <a:ext uri="{FF2B5EF4-FFF2-40B4-BE49-F238E27FC236}">
                    <a16:creationId xmlns:a16="http://schemas.microsoft.com/office/drawing/2014/main" id="{09F790DF-45E4-4742-9CE2-8467DA389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0" y="1634534"/>
                <a:ext cx="3900304" cy="2715665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8B36A8C-B321-BE4A-9736-E20CDFCE6C5F}"/>
                  </a:ext>
                </a:extLst>
              </p:cNvPr>
              <p:cNvSpPr/>
              <p:nvPr/>
            </p:nvSpPr>
            <p:spPr>
              <a:xfrm>
                <a:off x="1481197" y="1449891"/>
                <a:ext cx="9444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dirty="0">
                    <a:latin typeface="Times" pitchFamily="2" charset="0"/>
                  </a:rPr>
                  <a:t>Δ</a:t>
                </a:r>
                <a:r>
                  <a:rPr lang="en-US" sz="1600" b="1" dirty="0">
                    <a:latin typeface="Times" pitchFamily="2" charset="0"/>
                  </a:rPr>
                  <a:t>R[cm] </a:t>
                </a:r>
                <a:endParaRPr lang="en-US" sz="1600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BD069F-60C1-8C49-BCC3-2028ED9C2A5E}"/>
              </a:ext>
            </a:extLst>
          </p:cNvPr>
          <p:cNvGrpSpPr/>
          <p:nvPr/>
        </p:nvGrpSpPr>
        <p:grpSpPr>
          <a:xfrm>
            <a:off x="4385908" y="1194834"/>
            <a:ext cx="3659490" cy="4827885"/>
            <a:chOff x="4385908" y="1194834"/>
            <a:chExt cx="3659490" cy="48278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05312C8-41B5-F244-8169-1B583E9B6938}"/>
                </a:ext>
              </a:extLst>
            </p:cNvPr>
            <p:cNvGrpSpPr/>
            <p:nvPr/>
          </p:nvGrpSpPr>
          <p:grpSpPr>
            <a:xfrm>
              <a:off x="4385908" y="1728059"/>
              <a:ext cx="3659490" cy="4294660"/>
              <a:chOff x="8456872" y="1383442"/>
              <a:chExt cx="3659490" cy="429466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05BD97-80AC-6D4E-8092-DFD312C0788F}"/>
                  </a:ext>
                </a:extLst>
              </p:cNvPr>
              <p:cNvSpPr/>
              <p:nvPr/>
            </p:nvSpPr>
            <p:spPr>
              <a:xfrm>
                <a:off x="8456872" y="4847105"/>
                <a:ext cx="365949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latin typeface="Times" pitchFamily="2" charset="0"/>
                  </a:rPr>
                  <a:t>mass</a:t>
                </a:r>
                <a:r>
                  <a:rPr lang="en-US" sz="1600" b="1" baseline="30000" dirty="0">
                    <a:latin typeface="Times" pitchFamily="2" charset="0"/>
                  </a:rPr>
                  <a:t>2  </a:t>
                </a:r>
                <a:r>
                  <a:rPr lang="en-US" sz="1600" b="1" dirty="0">
                    <a:latin typeface="Times" pitchFamily="2" charset="0"/>
                  </a:rPr>
                  <a:t>distribution of the neutral particles calculated from the measured </a:t>
                </a:r>
                <a:r>
                  <a:rPr lang="el-GR" sz="1600" b="1" dirty="0">
                    <a:latin typeface="Times" pitchFamily="2" charset="0"/>
                  </a:rPr>
                  <a:t>β</a:t>
                </a:r>
                <a:r>
                  <a:rPr lang="en-US" sz="1600" b="1" dirty="0">
                    <a:latin typeface="Times" pitchFamily="2" charset="0"/>
                  </a:rPr>
                  <a:t> </a:t>
                </a:r>
                <a:r>
                  <a:rPr lang="en-US" sz="1600" b="1" i="1" dirty="0">
                    <a:latin typeface="Times" pitchFamily="2" charset="0"/>
                  </a:rPr>
                  <a:t>neutral </a:t>
                </a:r>
                <a:r>
                  <a:rPr lang="en-US" sz="1600" b="1" dirty="0">
                    <a:latin typeface="Times" pitchFamily="2" charset="0"/>
                  </a:rPr>
                  <a:t>and missing momentum</a:t>
                </a:r>
              </a:p>
            </p:txBody>
          </p:sp>
          <p:pic>
            <p:nvPicPr>
              <p:cNvPr id="29" name="Picture 28" descr="Chart&#10;&#10;Description automatically generated">
                <a:extLst>
                  <a:ext uri="{FF2B5EF4-FFF2-40B4-BE49-F238E27FC236}">
                    <a16:creationId xmlns:a16="http://schemas.microsoft.com/office/drawing/2014/main" id="{C7D23297-3034-F44F-940C-32819FB71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6872" y="1383442"/>
                <a:ext cx="3398013" cy="349989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E6766DA5-AD8F-0C48-9017-45C6D9F7FD48}"/>
                      </a:ext>
                    </a:extLst>
                  </p:cNvPr>
                  <p:cNvSpPr/>
                  <p:nvPr/>
                </p:nvSpPr>
                <p:spPr>
                  <a:xfrm rot="20539105">
                    <a:off x="9585008" y="1771995"/>
                    <a:ext cx="473372" cy="7056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  <a:latin typeface="Times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𝛄</m:t>
                        </m:r>
                      </m:oMath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E6766DA5-AD8F-0C48-9017-45C6D9F7FD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539105">
                    <a:off x="9585008" y="1771995"/>
                    <a:ext cx="473372" cy="7056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CC51FE3-E21B-E048-882B-23D5602BAD09}"/>
                      </a:ext>
                    </a:extLst>
                  </p:cNvPr>
                  <p:cNvSpPr/>
                  <p:nvPr/>
                </p:nvSpPr>
                <p:spPr>
                  <a:xfrm rot="21218010">
                    <a:off x="10465851" y="3177972"/>
                    <a:ext cx="501299" cy="7056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  <a:latin typeface="Times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oMath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CC51FE3-E21B-E048-882B-23D5602BAD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218010">
                    <a:off x="10465851" y="3177972"/>
                    <a:ext cx="501299" cy="705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2D0364-F7B9-2049-A855-3AAFB66AB18C}"/>
                </a:ext>
              </a:extLst>
            </p:cNvPr>
            <p:cNvSpPr/>
            <p:nvPr/>
          </p:nvSpPr>
          <p:spPr>
            <a:xfrm>
              <a:off x="4495107" y="1194834"/>
              <a:ext cx="33342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Times" pitchFamily="2" charset="0"/>
                </a:rPr>
                <a:t>mass</a:t>
              </a:r>
              <a:r>
                <a:rPr lang="en-US" sz="1600" b="1" baseline="30000" dirty="0">
                  <a:latin typeface="Times" pitchFamily="2" charset="0"/>
                </a:rPr>
                <a:t>2  </a:t>
              </a:r>
              <a:r>
                <a:rPr lang="en-US" sz="1600" b="1" dirty="0">
                  <a:latin typeface="Times" pitchFamily="2" charset="0"/>
                </a:rPr>
                <a:t>distribution of the neutral particles measured in PCAL/ECAL</a:t>
              </a:r>
              <a:endParaRPr lang="en-US" sz="16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9BB6AD-58EA-4145-A661-946E6C93FBFD}"/>
              </a:ext>
            </a:extLst>
          </p:cNvPr>
          <p:cNvGrpSpPr/>
          <p:nvPr/>
        </p:nvGrpSpPr>
        <p:grpSpPr>
          <a:xfrm>
            <a:off x="1224" y="1463558"/>
            <a:ext cx="4287109" cy="4544234"/>
            <a:chOff x="4151019" y="1515881"/>
            <a:chExt cx="4287109" cy="454423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5DAF82D-B670-6A4A-BB09-416BCC34FFB4}"/>
                </a:ext>
              </a:extLst>
            </p:cNvPr>
            <p:cNvGrpSpPr/>
            <p:nvPr/>
          </p:nvGrpSpPr>
          <p:grpSpPr>
            <a:xfrm>
              <a:off x="4151019" y="1831368"/>
              <a:ext cx="4287109" cy="4228747"/>
              <a:chOff x="4040643" y="1469741"/>
              <a:chExt cx="4287109" cy="42287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A86275-A962-8046-8612-F3053974D94B}"/>
                  </a:ext>
                </a:extLst>
              </p:cNvPr>
              <p:cNvGrpSpPr/>
              <p:nvPr/>
            </p:nvGrpSpPr>
            <p:grpSpPr>
              <a:xfrm>
                <a:off x="4427447" y="1469741"/>
                <a:ext cx="3900305" cy="3266795"/>
                <a:chOff x="6864828" y="476709"/>
                <a:chExt cx="5287134" cy="3632657"/>
              </a:xfrm>
            </p:grpSpPr>
            <p:pic>
              <p:nvPicPr>
                <p:cNvPr id="21" name="Picture 20" descr="Chart, scatter chart&#10;&#10;Description automatically generated">
                  <a:extLst>
                    <a:ext uri="{FF2B5EF4-FFF2-40B4-BE49-F238E27FC236}">
                      <a16:creationId xmlns:a16="http://schemas.microsoft.com/office/drawing/2014/main" id="{32D0A16F-B662-E741-9B0E-01E5444832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64828" y="476709"/>
                  <a:ext cx="5287134" cy="363265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2A2F34B-19DC-6F46-A4E0-D1FC9D76BAFC}"/>
                        </a:ext>
                      </a:extLst>
                    </p:cNvPr>
                    <p:cNvSpPr/>
                    <p:nvPr/>
                  </p:nvSpPr>
                  <p:spPr>
                    <a:xfrm rot="21218010">
                      <a:off x="7902152" y="1456749"/>
                      <a:ext cx="460383" cy="46166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oMath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2A2F34B-19DC-6F46-A4E0-D1FC9D76BAF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218010">
                      <a:off x="7902152" y="1456749"/>
                      <a:ext cx="460383" cy="46166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AD74DA5F-BF8F-7941-8D08-7AC19BD5C65D}"/>
                        </a:ext>
                      </a:extLst>
                    </p:cNvPr>
                    <p:cNvSpPr/>
                    <p:nvPr/>
                  </p:nvSpPr>
                  <p:spPr>
                    <a:xfrm rot="20539105">
                      <a:off x="7249113" y="1063228"/>
                      <a:ext cx="43473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oMath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AD74DA5F-BF8F-7941-8D08-7AC19BD5C65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539105">
                      <a:off x="7249113" y="1063228"/>
                      <a:ext cx="434734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34286"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CFEFB8-452B-9B4E-ADD8-CFF9E110A3FA}"/>
                  </a:ext>
                </a:extLst>
              </p:cNvPr>
              <p:cNvSpPr/>
              <p:nvPr/>
            </p:nvSpPr>
            <p:spPr>
              <a:xfrm>
                <a:off x="4749603" y="5052157"/>
                <a:ext cx="349130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800" b="1" dirty="0">
                    <a:latin typeface="Times" pitchFamily="2" charset="0"/>
                  </a:rPr>
                  <a:t>β</a:t>
                </a:r>
                <a:r>
                  <a:rPr lang="en-US" sz="1800" b="1" baseline="-25000" dirty="0">
                    <a:latin typeface="Times" pitchFamily="2" charset="0"/>
                  </a:rPr>
                  <a:t>neutral</a:t>
                </a:r>
                <a:r>
                  <a:rPr lang="en-US" sz="1800" b="1" dirty="0">
                    <a:latin typeface="Times" pitchFamily="2" charset="0"/>
                  </a:rPr>
                  <a:t> calculated from the path/time in PCAL/ECAL vs </a:t>
                </a:r>
                <a:r>
                  <a:rPr lang="en-US" sz="1800" b="1" dirty="0" err="1">
                    <a:latin typeface="Times" pitchFamily="2" charset="0"/>
                  </a:rPr>
                  <a:t>p</a:t>
                </a:r>
                <a:r>
                  <a:rPr lang="en-US" sz="1800" b="1" baseline="-25000" dirty="0" err="1">
                    <a:latin typeface="Times" pitchFamily="2" charset="0"/>
                  </a:rPr>
                  <a:t>mm</a:t>
                </a:r>
                <a:r>
                  <a:rPr lang="en-US" sz="1800" b="1" dirty="0">
                    <a:latin typeface="Times" pitchFamily="2" charset="0"/>
                  </a:rPr>
                  <a:t> 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34D3AE-E363-3A47-A43E-37DA0E001E80}"/>
                  </a:ext>
                </a:extLst>
              </p:cNvPr>
              <p:cNvSpPr/>
              <p:nvPr/>
            </p:nvSpPr>
            <p:spPr>
              <a:xfrm>
                <a:off x="5912406" y="4660935"/>
                <a:ext cx="1165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" pitchFamily="2" charset="0"/>
                  </a:rPr>
                  <a:t> </a:t>
                </a:r>
                <a:r>
                  <a:rPr lang="en-US" sz="1600" b="1" dirty="0" err="1">
                    <a:latin typeface="Times" pitchFamily="2" charset="0"/>
                  </a:rPr>
                  <a:t>p</a:t>
                </a:r>
                <a:r>
                  <a:rPr lang="en-US" sz="1600" b="1" baseline="-25000" dirty="0" err="1">
                    <a:latin typeface="Times" pitchFamily="2" charset="0"/>
                  </a:rPr>
                  <a:t>mm</a:t>
                </a:r>
                <a:r>
                  <a:rPr lang="en-US" sz="1600" b="1" dirty="0">
                    <a:latin typeface="Times" pitchFamily="2" charset="0"/>
                  </a:rPr>
                  <a:t> [GeV]</a:t>
                </a:r>
                <a:endParaRPr lang="en-US" sz="16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8160E-6C26-EF4A-A828-DA2F53236308}"/>
                  </a:ext>
                </a:extLst>
              </p:cNvPr>
              <p:cNvSpPr/>
              <p:nvPr/>
            </p:nvSpPr>
            <p:spPr>
              <a:xfrm rot="16200000">
                <a:off x="3779674" y="2884387"/>
                <a:ext cx="9220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>
                    <a:latin typeface="Times" pitchFamily="2" charset="0"/>
                  </a:rPr>
                  <a:t>β</a:t>
                </a:r>
                <a:r>
                  <a:rPr lang="en-US" sz="2000" b="1" baseline="-25000" dirty="0">
                    <a:latin typeface="Times" pitchFamily="2" charset="0"/>
                  </a:rPr>
                  <a:t>neutral</a:t>
                </a:r>
                <a:r>
                  <a:rPr lang="en-US" sz="2000" b="1" dirty="0">
                    <a:latin typeface="Times" pitchFamily="2" charset="0"/>
                  </a:rPr>
                  <a:t> </a:t>
                </a:r>
                <a:endParaRPr lang="en-US" sz="2000" dirty="0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14D5F25-1FBD-3748-8DB5-1D663A66123E}"/>
                </a:ext>
              </a:extLst>
            </p:cNvPr>
            <p:cNvSpPr/>
            <p:nvPr/>
          </p:nvSpPr>
          <p:spPr>
            <a:xfrm>
              <a:off x="5587221" y="1515881"/>
              <a:ext cx="17059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" pitchFamily="2" charset="0"/>
                </a:rPr>
                <a:t>β</a:t>
              </a:r>
              <a:r>
                <a:rPr lang="en-US" sz="2000" b="1" baseline="-25000" dirty="0">
                  <a:latin typeface="Times" pitchFamily="2" charset="0"/>
                </a:rPr>
                <a:t>neutral</a:t>
              </a:r>
              <a:r>
                <a:rPr lang="en-US" sz="2000" b="1" dirty="0">
                  <a:latin typeface="Times" pitchFamily="2" charset="0"/>
                </a:rPr>
                <a:t> vs </a:t>
              </a:r>
              <a:r>
                <a:rPr lang="en-US" sz="2000" b="1" dirty="0" err="1">
                  <a:latin typeface="Times" pitchFamily="2" charset="0"/>
                </a:rPr>
                <a:t>p</a:t>
              </a:r>
              <a:r>
                <a:rPr lang="en-US" sz="2000" b="1" baseline="-25000" dirty="0" err="1">
                  <a:latin typeface="Times" pitchFamily="2" charset="0"/>
                </a:rPr>
                <a:t>mm</a:t>
              </a:r>
              <a:r>
                <a:rPr lang="en-US" sz="2000" b="1" dirty="0">
                  <a:latin typeface="Times" pitchFamily="2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BEC0071A-E2C6-6F45-B807-F37F9E7D5FD0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13</a:t>
            </a:fld>
            <a:endParaRPr lang="en-US" altLang="en-US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74D72-543D-0040-B512-92558C263A4C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BFE4C3D-5A1B-F240-A615-5347016BB4F7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0A8C9EC5-DFBF-8843-9788-52CE2952ED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0A8C9EC5-DFBF-8843-9788-52CE2952ED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13">
            <a:extLst>
              <a:ext uri="{FF2B5EF4-FFF2-40B4-BE49-F238E27FC236}">
                <a16:creationId xmlns:a16="http://schemas.microsoft.com/office/drawing/2014/main" id="{BFFF1640-A4C0-FD4A-A804-6AC48A119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39" y="363912"/>
            <a:ext cx="8642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latin typeface="Times" pitchFamily="2" charset="0"/>
              </a:rPr>
              <a:t>Identifying </a:t>
            </a:r>
            <a:r>
              <a:rPr lang="en-US" altLang="en-US" sz="4000" dirty="0">
                <a:latin typeface="Times" pitchFamily="2" charset="0"/>
              </a:rPr>
              <a:t>Neutron in PCAL/ECAL </a:t>
            </a:r>
            <a:endParaRPr lang="en-US" altLang="en-US" sz="4000" baseline="-25000" dirty="0">
              <a:latin typeface="Times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EB9C23-6A76-0041-B2BF-47DE4130AE7D}"/>
              </a:ext>
            </a:extLst>
          </p:cNvPr>
          <p:cNvSpPr/>
          <p:nvPr/>
        </p:nvSpPr>
        <p:spPr>
          <a:xfrm>
            <a:off x="688272" y="1117081"/>
            <a:ext cx="5200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" pitchFamily="2" charset="0"/>
              </a:rPr>
              <a:t>To identify neutron hits: </a:t>
            </a:r>
          </a:p>
          <a:p>
            <a:pPr algn="ctr"/>
            <a:r>
              <a:rPr lang="en-US" sz="1400" b="1" dirty="0">
                <a:latin typeface="Times" pitchFamily="2" charset="0"/>
              </a:rPr>
              <a:t>Required the direction cosine of the expected neutron </a:t>
            </a:r>
            <a:r>
              <a:rPr lang="en-US" sz="1400" b="1" dirty="0" err="1">
                <a:latin typeface="Times" pitchFamily="2" charset="0"/>
              </a:rPr>
              <a:t>C</a:t>
            </a:r>
            <a:r>
              <a:rPr lang="en-US" sz="1400" b="1" baseline="-25000" dirty="0" err="1">
                <a:latin typeface="Times" pitchFamily="2" charset="0"/>
              </a:rPr>
              <a:t>exp</a:t>
            </a:r>
            <a:r>
              <a:rPr lang="en-US" sz="1400" b="1" dirty="0">
                <a:latin typeface="Times" pitchFamily="2" charset="0"/>
              </a:rPr>
              <a:t> to coincide with the direction of the measured neutral particles </a:t>
            </a:r>
            <a:r>
              <a:rPr lang="en-US" sz="1400" b="1" dirty="0" err="1">
                <a:latin typeface="Times" pitchFamily="2" charset="0"/>
              </a:rPr>
              <a:t>C</a:t>
            </a:r>
            <a:r>
              <a:rPr lang="en-US" sz="1400" b="1" baseline="-25000" dirty="0" err="1">
                <a:latin typeface="Times" pitchFamily="2" charset="0"/>
              </a:rPr>
              <a:t>meas</a:t>
            </a:r>
            <a:r>
              <a:rPr lang="en-US" sz="1400" b="1" dirty="0">
                <a:latin typeface="Times" pitchFamily="2" charset="0"/>
              </a:rPr>
              <a:t> </a:t>
            </a:r>
          </a:p>
          <a:p>
            <a:pPr algn="ctr"/>
            <a:r>
              <a:rPr lang="el-GR" sz="1400" b="1" dirty="0">
                <a:latin typeface="Times" pitchFamily="2" charset="0"/>
              </a:rPr>
              <a:t>Δ</a:t>
            </a:r>
            <a:r>
              <a:rPr lang="en-US" sz="1400" b="1" dirty="0">
                <a:latin typeface="Times" pitchFamily="2" charset="0"/>
              </a:rPr>
              <a:t>C = </a:t>
            </a:r>
            <a:r>
              <a:rPr lang="en-US" sz="1400" b="1" dirty="0" err="1">
                <a:latin typeface="Times" pitchFamily="2" charset="0"/>
              </a:rPr>
              <a:t>C</a:t>
            </a:r>
            <a:r>
              <a:rPr lang="en-US" sz="1400" b="1" baseline="-25000" dirty="0" err="1">
                <a:latin typeface="Times" pitchFamily="2" charset="0"/>
              </a:rPr>
              <a:t>exp</a:t>
            </a:r>
            <a:r>
              <a:rPr lang="en-US" sz="1400" b="1" dirty="0">
                <a:latin typeface="Times" pitchFamily="2" charset="0"/>
              </a:rPr>
              <a:t> - </a:t>
            </a:r>
            <a:r>
              <a:rPr lang="en-US" sz="1400" b="1" dirty="0" err="1">
                <a:latin typeface="Times" pitchFamily="2" charset="0"/>
              </a:rPr>
              <a:t>C</a:t>
            </a:r>
            <a:r>
              <a:rPr lang="en-US" sz="1400" b="1" baseline="-25000" dirty="0" err="1">
                <a:latin typeface="Times" pitchFamily="2" charset="0"/>
              </a:rPr>
              <a:t>meas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0A947D-9A3F-9C43-8FFC-E816F741CEE1}"/>
              </a:ext>
            </a:extLst>
          </p:cNvPr>
          <p:cNvSpPr/>
          <p:nvPr/>
        </p:nvSpPr>
        <p:spPr>
          <a:xfrm>
            <a:off x="6911707" y="1374371"/>
            <a:ext cx="359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imes" pitchFamily="2" charset="0"/>
              </a:rPr>
              <a:t>mass</a:t>
            </a:r>
            <a:r>
              <a:rPr lang="en-US" sz="1800" b="1" baseline="30000" dirty="0">
                <a:latin typeface="Times" pitchFamily="2" charset="0"/>
              </a:rPr>
              <a:t>2  </a:t>
            </a:r>
            <a:r>
              <a:rPr lang="en-US" sz="1800" b="1" dirty="0">
                <a:latin typeface="Times" pitchFamily="2" charset="0"/>
              </a:rPr>
              <a:t>distribution of the neutral particles vs missing momentum  </a:t>
            </a:r>
            <a:endParaRPr lang="en-US" sz="18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284473F-0168-4C48-80B1-4555194B057B}"/>
              </a:ext>
            </a:extLst>
          </p:cNvPr>
          <p:cNvGrpSpPr/>
          <p:nvPr/>
        </p:nvGrpSpPr>
        <p:grpSpPr>
          <a:xfrm>
            <a:off x="6627762" y="2071188"/>
            <a:ext cx="4377091" cy="4002086"/>
            <a:chOff x="6568175" y="2031562"/>
            <a:chExt cx="4377091" cy="400208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1A3D16F-96A9-C944-BE8F-ACCB935DC119}"/>
                </a:ext>
              </a:extLst>
            </p:cNvPr>
            <p:cNvGrpSpPr/>
            <p:nvPr/>
          </p:nvGrpSpPr>
          <p:grpSpPr>
            <a:xfrm>
              <a:off x="6568175" y="2031562"/>
              <a:ext cx="4377091" cy="3768498"/>
              <a:chOff x="6477399" y="2111322"/>
              <a:chExt cx="4377091" cy="3768498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602F92F-5AA4-D64B-A3AA-BD129D500EF1}"/>
                  </a:ext>
                </a:extLst>
              </p:cNvPr>
              <p:cNvGrpSpPr/>
              <p:nvPr/>
            </p:nvGrpSpPr>
            <p:grpSpPr>
              <a:xfrm>
                <a:off x="6477399" y="2379699"/>
                <a:ext cx="4377091" cy="3500121"/>
                <a:chOff x="6477399" y="2379699"/>
                <a:chExt cx="4377091" cy="3500121"/>
              </a:xfrm>
            </p:grpSpPr>
            <p:pic>
              <p:nvPicPr>
                <p:cNvPr id="68" name="Picture 67" descr="Chart&#10;&#10;Description automatically generated">
                  <a:extLst>
                    <a:ext uri="{FF2B5EF4-FFF2-40B4-BE49-F238E27FC236}">
                      <a16:creationId xmlns:a16="http://schemas.microsoft.com/office/drawing/2014/main" id="{799E58E8-CFA1-4847-8040-51C240490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77399" y="2379699"/>
                  <a:ext cx="4377091" cy="350012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00E44E7F-2FD4-8F40-9544-5BC7FCD10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3685" y="3991316"/>
                      <a:ext cx="578247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oMath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00E44E7F-2FD4-8F40-9544-5BC7FCD10D3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3685" y="3991316"/>
                      <a:ext cx="578247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81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96572383-99C1-BA43-A2BF-04A233B2CFC1}"/>
                        </a:ext>
                      </a:extLst>
                    </p:cNvPr>
                    <p:cNvSpPr/>
                    <p:nvPr/>
                  </p:nvSpPr>
                  <p:spPr>
                    <a:xfrm rot="21218010">
                      <a:off x="7200598" y="3392105"/>
                      <a:ext cx="46038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oMath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96572383-99C1-BA43-A2BF-04A233B2CFC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218010">
                      <a:off x="7200598" y="3392105"/>
                      <a:ext cx="460382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4DC4634-35CD-4F4A-87E6-17BAE135CB6E}"/>
                    </a:ext>
                  </a:extLst>
                </p:cNvPr>
                <p:cNvCxnSpPr/>
                <p:nvPr/>
              </p:nvCxnSpPr>
              <p:spPr bwMode="auto">
                <a:xfrm>
                  <a:off x="6984464" y="3976407"/>
                  <a:ext cx="51258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B3D0243-12A4-5B49-8765-A78B0A88B6E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7497049" y="4009028"/>
                  <a:ext cx="1" cy="1634739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D91B747-4764-2B44-9881-9FADE58621BC}"/>
                  </a:ext>
                </a:extLst>
              </p:cNvPr>
              <p:cNvSpPr/>
              <p:nvPr/>
            </p:nvSpPr>
            <p:spPr>
              <a:xfrm>
                <a:off x="7685157" y="2111322"/>
                <a:ext cx="20505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" pitchFamily="2" charset="0"/>
                  </a:rPr>
                  <a:t>mass</a:t>
                </a:r>
                <a:r>
                  <a:rPr lang="en-US" sz="1400" b="1" baseline="30000" dirty="0">
                    <a:solidFill>
                      <a:srgbClr val="FF0000"/>
                    </a:solidFill>
                    <a:latin typeface="Times" pitchFamily="2" charset="0"/>
                  </a:rPr>
                  <a:t>2 </a:t>
                </a:r>
                <a:r>
                  <a:rPr lang="en-US" sz="1400" b="1" dirty="0">
                    <a:solidFill>
                      <a:srgbClr val="FF0000"/>
                    </a:solidFill>
                    <a:latin typeface="Times" pitchFamily="2" charset="0"/>
                  </a:rPr>
                  <a:t>&gt; 0.45 If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Times" pitchFamily="2" charset="0"/>
                  </a:rPr>
                  <a:t>p</a:t>
                </a:r>
                <a:r>
                  <a:rPr lang="en-US" sz="1400" b="1" baseline="-25000" dirty="0" err="1">
                    <a:solidFill>
                      <a:srgbClr val="FF0000"/>
                    </a:solidFill>
                    <a:latin typeface="Times" pitchFamily="2" charset="0"/>
                  </a:rPr>
                  <a:t>mm</a:t>
                </a:r>
                <a:r>
                  <a:rPr lang="en-US" sz="1400" b="1" dirty="0">
                    <a:solidFill>
                      <a:srgbClr val="FF0000"/>
                    </a:solidFill>
                    <a:latin typeface="Times" pitchFamily="2" charset="0"/>
                  </a:rPr>
                  <a:t> &lt;1.2 </a:t>
                </a:r>
                <a:endParaRPr lang="en-US" sz="1400" b="1" dirty="0">
                  <a:solidFill>
                    <a:srgbClr val="FF0000"/>
                  </a:solidFill>
                  <a:effectLst/>
                  <a:latin typeface="Times" pitchFamily="2" charset="0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FE4853-89BB-7B44-8F48-9BD28DA545E7}"/>
                </a:ext>
              </a:extLst>
            </p:cNvPr>
            <p:cNvSpPr/>
            <p:nvPr/>
          </p:nvSpPr>
          <p:spPr>
            <a:xfrm>
              <a:off x="8445049" y="5725871"/>
              <a:ext cx="1040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pitchFamily="2" charset="0"/>
                </a:rPr>
                <a:t> </a:t>
              </a:r>
              <a:r>
                <a:rPr lang="en-US" sz="1400" b="1" dirty="0" err="1">
                  <a:latin typeface="Times" pitchFamily="2" charset="0"/>
                </a:rPr>
                <a:t>p</a:t>
              </a:r>
              <a:r>
                <a:rPr lang="en-US" sz="1400" b="1" baseline="-25000" dirty="0" err="1">
                  <a:latin typeface="Times" pitchFamily="2" charset="0"/>
                </a:rPr>
                <a:t>mm</a:t>
              </a:r>
              <a:r>
                <a:rPr lang="en-US" sz="1400" b="1" dirty="0">
                  <a:latin typeface="Times" pitchFamily="2" charset="0"/>
                </a:rPr>
                <a:t> [GeV]</a:t>
              </a:r>
              <a:endParaRPr lang="en-US" sz="1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6A64287-48C7-9746-AEEB-976FD6DF783E}"/>
                  </a:ext>
                </a:extLst>
              </p14:cNvPr>
              <p14:cNvContentPartPr/>
              <p14:nvPr/>
            </p14:nvContentPartPr>
            <p14:xfrm>
              <a:off x="1080970" y="4374616"/>
              <a:ext cx="56520" cy="347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6A64287-48C7-9746-AEEB-976FD6DF78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7970" y="4311976"/>
                <a:ext cx="1821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63F2964-70CE-574D-B008-665E61583616}"/>
                  </a:ext>
                </a:extLst>
              </p14:cNvPr>
              <p14:cNvContentPartPr/>
              <p14:nvPr/>
            </p14:nvContentPartPr>
            <p14:xfrm>
              <a:off x="1100770" y="3803296"/>
              <a:ext cx="46800" cy="457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63F2964-70CE-574D-B008-665E615836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130" y="3740296"/>
                <a:ext cx="17244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B6FED93-A0FE-694F-8E9D-E38BA9A921C2}"/>
                  </a:ext>
                </a:extLst>
              </p14:cNvPr>
              <p14:cNvContentPartPr/>
              <p14:nvPr/>
            </p14:nvContentPartPr>
            <p14:xfrm>
              <a:off x="1243330" y="4336816"/>
              <a:ext cx="41760" cy="362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B6FED93-A0FE-694F-8E9D-E38BA9A921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330" y="4274176"/>
                <a:ext cx="16740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EA841E68-DDBE-FF4E-8053-7D5A4EA15461}"/>
              </a:ext>
            </a:extLst>
          </p:cNvPr>
          <p:cNvGrpSpPr/>
          <p:nvPr/>
        </p:nvGrpSpPr>
        <p:grpSpPr>
          <a:xfrm>
            <a:off x="1026610" y="2159834"/>
            <a:ext cx="4623935" cy="3939849"/>
            <a:chOff x="1026610" y="2159834"/>
            <a:chExt cx="4623935" cy="393984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1AEE851-AB20-CE47-9BCF-821D09B4A704}"/>
                </a:ext>
              </a:extLst>
            </p:cNvPr>
            <p:cNvGrpSpPr/>
            <p:nvPr/>
          </p:nvGrpSpPr>
          <p:grpSpPr>
            <a:xfrm>
              <a:off x="1219252" y="2159834"/>
              <a:ext cx="4431293" cy="3939849"/>
              <a:chOff x="1337510" y="2197046"/>
              <a:chExt cx="4431293" cy="393984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23AB856-C9E6-9546-B5A6-6092240D6A63}"/>
                  </a:ext>
                </a:extLst>
              </p:cNvPr>
              <p:cNvGrpSpPr/>
              <p:nvPr/>
            </p:nvGrpSpPr>
            <p:grpSpPr>
              <a:xfrm>
                <a:off x="1337510" y="2379699"/>
                <a:ext cx="4431293" cy="3757196"/>
                <a:chOff x="3232035" y="309168"/>
                <a:chExt cx="6985000" cy="5334000"/>
              </a:xfrm>
            </p:grpSpPr>
            <p:pic>
              <p:nvPicPr>
                <p:cNvPr id="41" name="Picture 40" descr="Chart&#10;&#10;Description automatically generated">
                  <a:extLst>
                    <a:ext uri="{FF2B5EF4-FFF2-40B4-BE49-F238E27FC236}">
                      <a16:creationId xmlns:a16="http://schemas.microsoft.com/office/drawing/2014/main" id="{237733B7-F25E-1541-A3C5-FB620FC623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32035" y="309168"/>
                  <a:ext cx="6985000" cy="5334000"/>
                </a:xfrm>
                <a:prstGeom prst="rect">
                  <a:avLst/>
                </a:prstGeom>
              </p:spPr>
            </p:pic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670AA12-6A3A-4D41-A9F6-3B195F2A7B4D}"/>
                    </a:ext>
                  </a:extLst>
                </p:cNvPr>
                <p:cNvCxnSpPr/>
                <p:nvPr/>
              </p:nvCxnSpPr>
              <p:spPr bwMode="auto">
                <a:xfrm flipV="1">
                  <a:off x="7425608" y="2304222"/>
                  <a:ext cx="0" cy="9574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ECC1493-E894-994A-AADE-5B703EC78FE7}"/>
                    </a:ext>
                  </a:extLst>
                </p:cNvPr>
                <p:cNvCxnSpPr/>
                <p:nvPr/>
              </p:nvCxnSpPr>
              <p:spPr bwMode="auto">
                <a:xfrm flipV="1">
                  <a:off x="6252764" y="2304220"/>
                  <a:ext cx="0" cy="95741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E5AB86A-4008-A344-8D2C-D30EC3EBB1DB}"/>
                    </a:ext>
                  </a:extLst>
                </p:cNvPr>
                <p:cNvCxnSpPr/>
                <p:nvPr/>
              </p:nvCxnSpPr>
              <p:spPr bwMode="auto">
                <a:xfrm>
                  <a:off x="6252764" y="2304220"/>
                  <a:ext cx="11728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77CE32A-E871-BB4E-A742-7E57B23555AA}"/>
                    </a:ext>
                  </a:extLst>
                </p:cNvPr>
                <p:cNvCxnSpPr/>
                <p:nvPr/>
              </p:nvCxnSpPr>
              <p:spPr bwMode="auto">
                <a:xfrm>
                  <a:off x="6252764" y="3243479"/>
                  <a:ext cx="1172844" cy="1815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43F3A509-1541-BC4A-A2B7-DDDEE4C093AC}"/>
                      </a:ext>
                    </a:extLst>
                  </p:cNvPr>
                  <p:cNvSpPr/>
                  <p:nvPr/>
                </p:nvSpPr>
                <p:spPr>
                  <a:xfrm>
                    <a:off x="2076503" y="2197046"/>
                    <a:ext cx="3068837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  <a:latin typeface="Times" pitchFamily="2" charset="0"/>
                      </a:rPr>
                      <a:t>-0.1 &lt; </a:t>
                    </a:r>
                    <a14:m>
                      <m:oMath xmlns:m="http://schemas.openxmlformats.org/officeDocument/2006/math"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sz="1400" b="1" dirty="0" err="1">
                        <a:solidFill>
                          <a:srgbClr val="FF0000"/>
                        </a:solidFill>
                        <a:latin typeface="Times" pitchFamily="2" charset="0"/>
                      </a:rPr>
                      <a:t>Cx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  <a:latin typeface="Times" pitchFamily="2" charset="0"/>
                      </a:rPr>
                      <a:t> &lt; 0.1 &amp;&amp; -0.1 &lt; </a:t>
                    </a:r>
                    <a14:m>
                      <m:oMath xmlns:m="http://schemas.openxmlformats.org/officeDocument/2006/math"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sz="1400" b="1" dirty="0">
                        <a:solidFill>
                          <a:srgbClr val="FF0000"/>
                        </a:solidFill>
                        <a:latin typeface="Times" pitchFamily="2" charset="0"/>
                      </a:rPr>
                      <a:t>Cy &lt; 0.1</a:t>
                    </a: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43F3A509-1541-BC4A-A2B7-DDDEE4C093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6503" y="2197046"/>
                    <a:ext cx="3068837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26" t="-3846" b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CDF1B8-F796-F342-9376-B2593FA9B1E2}"/>
                    </a:ext>
                  </a:extLst>
                </p14:cNvPr>
                <p14:cNvContentPartPr/>
                <p14:nvPr/>
              </p14:nvContentPartPr>
              <p14:xfrm>
                <a:off x="1026610" y="2416936"/>
                <a:ext cx="153000" cy="171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CDF1B8-F796-F342-9376-B2593FA9B1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3610" y="2354296"/>
                  <a:ext cx="278640" cy="18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FBE66CF-C317-4B41-8073-CF84BDB34F72}"/>
                    </a:ext>
                  </a:extLst>
                </p14:cNvPr>
                <p14:cNvContentPartPr/>
                <p14:nvPr/>
              </p14:nvContentPartPr>
              <p14:xfrm>
                <a:off x="1068730" y="4348696"/>
                <a:ext cx="140760" cy="173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FBE66CF-C317-4B41-8073-CF84BDB34F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6090" y="4285696"/>
                  <a:ext cx="266400" cy="186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5676B83-6F32-6543-8DAE-347CA0CF178E}"/>
                </a:ext>
              </a:extLst>
            </p:cNvPr>
            <p:cNvGrpSpPr/>
            <p:nvPr/>
          </p:nvGrpSpPr>
          <p:grpSpPr>
            <a:xfrm>
              <a:off x="1050730" y="3528256"/>
              <a:ext cx="129960" cy="541440"/>
              <a:chOff x="1050730" y="3528256"/>
              <a:chExt cx="129960" cy="541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AD1777B6-2CE1-CF4E-9DCF-3061DE83438C}"/>
                      </a:ext>
                    </a:extLst>
                  </p14:cNvPr>
                  <p14:cNvContentPartPr/>
                  <p14:nvPr/>
                </p14:nvContentPartPr>
                <p14:xfrm>
                  <a:off x="1085290" y="3528256"/>
                  <a:ext cx="64080" cy="5414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AD1777B6-2CE1-CF4E-9DCF-3061DE83438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022650" y="3465616"/>
                    <a:ext cx="189720" cy="66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E86E77C-9D9D-8748-9BF5-7A26DC74EAEA}"/>
                      </a:ext>
                    </a:extLst>
                  </p14:cNvPr>
                  <p14:cNvContentPartPr/>
                  <p14:nvPr/>
                </p14:nvContentPartPr>
                <p14:xfrm>
                  <a:off x="1050730" y="3581536"/>
                  <a:ext cx="83160" cy="23220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E86E77C-9D9D-8748-9BF5-7A26DC74EAE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87730" y="3518896"/>
                    <a:ext cx="208800" cy="35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49E5216-677B-5E4E-B4AD-901FBA0E730F}"/>
                      </a:ext>
                    </a:extLst>
                  </p14:cNvPr>
                  <p14:cNvContentPartPr/>
                  <p14:nvPr/>
                </p14:nvContentPartPr>
                <p14:xfrm>
                  <a:off x="1074850" y="3574336"/>
                  <a:ext cx="105840" cy="1634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49E5216-677B-5E4E-B4AD-901FBA0E730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12210" y="3511696"/>
                    <a:ext cx="231480" cy="28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9A93F74-B384-DC41-A915-72F4E21BF709}"/>
                  </a:ext>
                </a:extLst>
              </p14:cNvPr>
              <p14:cNvContentPartPr/>
              <p14:nvPr/>
            </p14:nvContentPartPr>
            <p14:xfrm>
              <a:off x="945250" y="4179856"/>
              <a:ext cx="206640" cy="1324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9A93F74-B384-DC41-A915-72F4E21BF7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2250" y="4116856"/>
                <a:ext cx="332280" cy="14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C364752-8C5C-E841-A575-FCC59EE1CCE6}"/>
                  </a:ext>
                </a:extLst>
              </p14:cNvPr>
              <p14:cNvContentPartPr/>
              <p14:nvPr/>
            </p14:nvContentPartPr>
            <p14:xfrm>
              <a:off x="1239370" y="4408096"/>
              <a:ext cx="26280" cy="245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C364752-8C5C-E841-A575-FCC59EE1CC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76730" y="4345456"/>
                <a:ext cx="151920" cy="3708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Slide Number Placeholder 3">
            <a:extLst>
              <a:ext uri="{FF2B5EF4-FFF2-40B4-BE49-F238E27FC236}">
                <a16:creationId xmlns:a16="http://schemas.microsoft.com/office/drawing/2014/main" id="{790FCA8D-61A1-6945-8FEA-BD4D22ACCB36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14</a:t>
            </a:fld>
            <a:endParaRPr lang="en-US" altLang="en-US" sz="2400" b="1" dirty="0">
              <a:latin typeface="Times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BEB51EC-3684-7542-92A1-2E475F0B80C0}"/>
              </a:ext>
            </a:extLst>
          </p:cNvPr>
          <p:cNvSpPr/>
          <p:nvPr/>
        </p:nvSpPr>
        <p:spPr>
          <a:xfrm>
            <a:off x="8128" y="5846444"/>
            <a:ext cx="3297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Times" pitchFamily="2" charset="0"/>
              </a:rPr>
              <a:t>G.Asryan</a:t>
            </a:r>
            <a:r>
              <a:rPr lang="en-US" sz="1400" b="1" dirty="0">
                <a:latin typeface="Times" pitchFamily="2" charset="0"/>
              </a:rPr>
              <a:t> et al., MIN A959(2020) 163425</a:t>
            </a:r>
          </a:p>
        </p:txBody>
      </p:sp>
    </p:spTree>
    <p:extLst>
      <p:ext uri="{BB962C8B-B14F-4D97-AF65-F5344CB8AC3E}">
        <p14:creationId xmlns:p14="http://schemas.microsoft.com/office/powerpoint/2010/main" val="190518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ACB183-80BD-124D-8BDA-020434089F66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DEC4EB9-27CF-0F41-A36B-3E4B0F60BE45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9">
                  <a:extLst>
                    <a:ext uri="{FF2B5EF4-FFF2-40B4-BE49-F238E27FC236}">
                      <a16:creationId xmlns:a16="http://schemas.microsoft.com/office/drawing/2014/main" id="{389C1187-7249-F94E-85C6-A1EF3ABD33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4" name="TextBox 9">
                  <a:extLst>
                    <a:ext uri="{FF2B5EF4-FFF2-40B4-BE49-F238E27FC236}">
                      <a16:creationId xmlns:a16="http://schemas.microsoft.com/office/drawing/2014/main" id="{389C1187-7249-F94E-85C6-A1EF3ABD3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B4577B1-8D66-304A-908D-3A766A590759}"/>
              </a:ext>
            </a:extLst>
          </p:cNvPr>
          <p:cNvGrpSpPr/>
          <p:nvPr/>
        </p:nvGrpSpPr>
        <p:grpSpPr>
          <a:xfrm>
            <a:off x="9598514" y="391537"/>
            <a:ext cx="2625098" cy="1284941"/>
            <a:chOff x="8800151" y="559490"/>
            <a:chExt cx="2625098" cy="1284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D7EC6D8-13D1-C848-86E5-8304C7985DF6}"/>
                    </a:ext>
                  </a:extLst>
                </p:cNvPr>
                <p:cNvSpPr/>
                <p:nvPr/>
              </p:nvSpPr>
              <p:spPr>
                <a:xfrm>
                  <a:off x="8888977" y="1013434"/>
                  <a:ext cx="253627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-0.1 &lt;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Cx &lt;0.1</a:t>
                  </a:r>
                </a:p>
                <a:p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-0.1 &lt;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Cy &lt;0.1</a:t>
                  </a:r>
                </a:p>
                <a:p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mass</a:t>
                  </a:r>
                  <a:r>
                    <a:rPr lang="en-US" sz="1600" b="1" baseline="30000" dirty="0">
                      <a:solidFill>
                        <a:srgbClr val="FF0000"/>
                      </a:solidFill>
                      <a:latin typeface="Times" pitchFamily="2" charset="0"/>
                    </a:rPr>
                    <a:t>2 </a:t>
                  </a:r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&gt; 0.45 If </a:t>
                  </a:r>
                  <a:r>
                    <a:rPr lang="en-US" sz="1600" b="1" dirty="0" err="1">
                      <a:solidFill>
                        <a:srgbClr val="FF0000"/>
                      </a:solidFill>
                      <a:latin typeface="Times" pitchFamily="2" charset="0"/>
                    </a:rPr>
                    <a:t>p_mm</a:t>
                  </a:r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</a:rPr>
                    <a:t> &lt;1.2 </a:t>
                  </a:r>
                  <a:endParaRPr lang="en-US" sz="1600" dirty="0"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D7EC6D8-13D1-C848-86E5-8304C7985D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8977" y="1013434"/>
                  <a:ext cx="253627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99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E078F6-1CC3-D54E-BD85-4645AF7E59BF}"/>
                </a:ext>
              </a:extLst>
            </p:cNvPr>
            <p:cNvSpPr/>
            <p:nvPr/>
          </p:nvSpPr>
          <p:spPr>
            <a:xfrm>
              <a:off x="8800151" y="559490"/>
              <a:ext cx="20080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" pitchFamily="2" charset="0"/>
                </a:rPr>
                <a:t>Cuts Applied:</a:t>
              </a:r>
              <a:endParaRPr lang="en-US" dirty="0"/>
            </a:p>
          </p:txBody>
        </p:sp>
      </p:grpSp>
      <p:sp>
        <p:nvSpPr>
          <p:cNvPr id="18" name="Title 13">
            <a:extLst>
              <a:ext uri="{FF2B5EF4-FFF2-40B4-BE49-F238E27FC236}">
                <a16:creationId xmlns:a16="http://schemas.microsoft.com/office/drawing/2014/main" id="{D153F727-0E8A-A04C-B8F4-9225B37E9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574" y="391537"/>
            <a:ext cx="8896859" cy="646331"/>
          </a:xfrm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" pitchFamily="2" charset="0"/>
              </a:rPr>
              <a:t>Neutral Particles Measured in PCAL/ECAL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2C7609-E654-BF4B-85FC-7E6C3AFEFAC5}"/>
                  </a:ext>
                </a:extLst>
              </p:cNvPr>
              <p:cNvSpPr/>
              <p:nvPr/>
            </p:nvSpPr>
            <p:spPr>
              <a:xfrm rot="20539105">
                <a:off x="2140566" y="2521745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2C7609-E654-BF4B-85FC-7E6C3AFEF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39105">
                <a:off x="2140566" y="2521745"/>
                <a:ext cx="434734" cy="461665"/>
              </a:xfrm>
              <a:prstGeom prst="rect">
                <a:avLst/>
              </a:prstGeom>
              <a:blipFill>
                <a:blip r:embed="rId4"/>
                <a:stretch>
                  <a:fillRect r="-444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6E4AB1-4DDE-3B4E-9AF2-93ABD9F67236}"/>
                  </a:ext>
                </a:extLst>
              </p:cNvPr>
              <p:cNvSpPr/>
              <p:nvPr/>
            </p:nvSpPr>
            <p:spPr>
              <a:xfrm rot="21218010">
                <a:off x="2814015" y="3534142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6E4AB1-4DDE-3B4E-9AF2-93ABD9F67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18010">
                <a:off x="2814015" y="3534142"/>
                <a:ext cx="4603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3413183-80E3-0D46-A9B9-90CB93CCAA7E}"/>
              </a:ext>
            </a:extLst>
          </p:cNvPr>
          <p:cNvSpPr/>
          <p:nvPr/>
        </p:nvSpPr>
        <p:spPr>
          <a:xfrm>
            <a:off x="5120199" y="4569660"/>
            <a:ext cx="3598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latin typeface="Times" pitchFamily="2" charset="0"/>
              </a:rPr>
              <a:t>Δ</a:t>
            </a:r>
            <a:r>
              <a:rPr lang="en-US" sz="1400" b="1" dirty="0">
                <a:latin typeface="Times" pitchFamily="2" charset="0"/>
              </a:rPr>
              <a:t>R is the distance between the Intersection point of expected neutron and the intersection of detected neutral particles with the front face of PCAL/ ECAL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9A9B9A-3E9B-414F-BED2-9EBD827CB347}"/>
              </a:ext>
            </a:extLst>
          </p:cNvPr>
          <p:cNvSpPr/>
          <p:nvPr/>
        </p:nvSpPr>
        <p:spPr>
          <a:xfrm>
            <a:off x="178095" y="5300345"/>
            <a:ext cx="4542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" pitchFamily="2" charset="0"/>
              </a:rPr>
              <a:t>mass</a:t>
            </a:r>
            <a:r>
              <a:rPr lang="en-US" sz="1600" b="1" baseline="30000" dirty="0">
                <a:latin typeface="Times" pitchFamily="2" charset="0"/>
              </a:rPr>
              <a:t>2  </a:t>
            </a:r>
            <a:r>
              <a:rPr lang="en-US" sz="1600" b="1" dirty="0">
                <a:latin typeface="Times" pitchFamily="2" charset="0"/>
              </a:rPr>
              <a:t>distribution of the neutral particles calculated from the measured </a:t>
            </a:r>
            <a:r>
              <a:rPr lang="el-GR" sz="1600" b="1" dirty="0">
                <a:latin typeface="Times" pitchFamily="2" charset="0"/>
              </a:rPr>
              <a:t>β</a:t>
            </a:r>
            <a:r>
              <a:rPr lang="en-US" sz="1600" b="1" dirty="0">
                <a:latin typeface="Times" pitchFamily="2" charset="0"/>
              </a:rPr>
              <a:t> </a:t>
            </a:r>
            <a:r>
              <a:rPr lang="en-US" sz="1600" b="1" i="1" dirty="0">
                <a:latin typeface="Times" pitchFamily="2" charset="0"/>
              </a:rPr>
              <a:t>neutral </a:t>
            </a:r>
            <a:r>
              <a:rPr lang="en-US" sz="1600" b="1" dirty="0">
                <a:latin typeface="Times" pitchFamily="2" charset="0"/>
              </a:rPr>
              <a:t>and missing momentum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2287C0-92FF-5943-A1EB-49D1F750B7F1}"/>
              </a:ext>
            </a:extLst>
          </p:cNvPr>
          <p:cNvGrpSpPr/>
          <p:nvPr/>
        </p:nvGrpSpPr>
        <p:grpSpPr>
          <a:xfrm>
            <a:off x="8940383" y="1728110"/>
            <a:ext cx="3125924" cy="4412070"/>
            <a:chOff x="8940383" y="1728110"/>
            <a:chExt cx="3125924" cy="441207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4BA833-175E-DF4D-BC3D-400A52035405}"/>
                </a:ext>
              </a:extLst>
            </p:cNvPr>
            <p:cNvGrpSpPr/>
            <p:nvPr/>
          </p:nvGrpSpPr>
          <p:grpSpPr>
            <a:xfrm>
              <a:off x="8940383" y="1728110"/>
              <a:ext cx="3125924" cy="4150845"/>
              <a:chOff x="8977028" y="1912679"/>
              <a:chExt cx="3125924" cy="4150845"/>
            </a:xfrm>
          </p:grpSpPr>
          <p:pic>
            <p:nvPicPr>
              <p:cNvPr id="48" name="Picture 47" descr="Chart, line chart&#10;&#10;Description automatically generated">
                <a:extLst>
                  <a:ext uri="{FF2B5EF4-FFF2-40B4-BE49-F238E27FC236}">
                    <a16:creationId xmlns:a16="http://schemas.microsoft.com/office/drawing/2014/main" id="{8C73D10C-26E0-6F4B-9ADD-DF7B0E858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6076" y="2229643"/>
                <a:ext cx="2947829" cy="3833881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8950BA4-EC07-5E47-925A-D1C4060C6E1B}"/>
                  </a:ext>
                </a:extLst>
              </p:cNvPr>
              <p:cNvSpPr/>
              <p:nvPr/>
            </p:nvSpPr>
            <p:spPr>
              <a:xfrm>
                <a:off x="8977028" y="1912679"/>
                <a:ext cx="3125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latin typeface="Times" pitchFamily="2" charset="0"/>
                  </a:rPr>
                  <a:t>      Missing Momentum of Expected neutron</a:t>
                </a:r>
              </a:p>
              <a:p>
                <a:r>
                  <a:rPr lang="en-US" sz="1200" b="1" dirty="0">
                    <a:solidFill>
                      <a:srgbClr val="C00000"/>
                    </a:solidFill>
                    <a:latin typeface="Times" pitchFamily="2" charset="0"/>
                  </a:rPr>
                  <a:t>      Missing Momentum of Detected neutron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8CA4355-2641-9548-875F-338316F84665}"/>
                </a:ext>
              </a:extLst>
            </p:cNvPr>
            <p:cNvSpPr/>
            <p:nvPr/>
          </p:nvSpPr>
          <p:spPr>
            <a:xfrm>
              <a:off x="10082204" y="5832403"/>
              <a:ext cx="1040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pitchFamily="2" charset="0"/>
                </a:rPr>
                <a:t> </a:t>
              </a:r>
              <a:r>
                <a:rPr lang="en-US" sz="1400" b="1" dirty="0" err="1">
                  <a:latin typeface="Times" pitchFamily="2" charset="0"/>
                </a:rPr>
                <a:t>p</a:t>
              </a:r>
              <a:r>
                <a:rPr lang="en-US" sz="1400" b="1" baseline="-25000" dirty="0" err="1">
                  <a:latin typeface="Times" pitchFamily="2" charset="0"/>
                </a:rPr>
                <a:t>mm</a:t>
              </a:r>
              <a:r>
                <a:rPr lang="en-US" sz="1400" b="1" dirty="0">
                  <a:latin typeface="Times" pitchFamily="2" charset="0"/>
                </a:rPr>
                <a:t> [GeV]</a:t>
              </a:r>
              <a:endParaRPr lang="en-US" sz="14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4EBC44-7589-5445-B563-FC44B94333CF}"/>
              </a:ext>
            </a:extLst>
          </p:cNvPr>
          <p:cNvGrpSpPr/>
          <p:nvPr/>
        </p:nvGrpSpPr>
        <p:grpSpPr>
          <a:xfrm>
            <a:off x="178095" y="1134517"/>
            <a:ext cx="4782584" cy="4181506"/>
            <a:chOff x="178095" y="1134517"/>
            <a:chExt cx="4782584" cy="418150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77D4D3A-03FE-7941-86DF-744891692D2D}"/>
                </a:ext>
              </a:extLst>
            </p:cNvPr>
            <p:cNvGrpSpPr/>
            <p:nvPr/>
          </p:nvGrpSpPr>
          <p:grpSpPr>
            <a:xfrm>
              <a:off x="178095" y="1351722"/>
              <a:ext cx="4782584" cy="3964301"/>
              <a:chOff x="178095" y="1351722"/>
              <a:chExt cx="4782584" cy="3964301"/>
            </a:xfrm>
          </p:grpSpPr>
          <p:pic>
            <p:nvPicPr>
              <p:cNvPr id="31" name="Picture 3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D3384B0-D69F-FC48-BA99-0B709B575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095" y="1351722"/>
                <a:ext cx="4782584" cy="3964301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FA4B4EB-AA1D-8D42-B402-9E5CCC7052BE}"/>
                  </a:ext>
                </a:extLst>
              </p:cNvPr>
              <p:cNvSpPr/>
              <p:nvPr/>
            </p:nvSpPr>
            <p:spPr>
              <a:xfrm>
                <a:off x="337615" y="3928050"/>
                <a:ext cx="18304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Times" pitchFamily="2" charset="0"/>
                  </a:rPr>
                  <a:t>mass</a:t>
                </a:r>
                <a:r>
                  <a:rPr lang="en-US" sz="1200" b="1" baseline="30000" dirty="0">
                    <a:latin typeface="Times" pitchFamily="2" charset="0"/>
                  </a:rPr>
                  <a:t>2</a:t>
                </a:r>
                <a:r>
                  <a:rPr lang="en-US" sz="1200" b="1" dirty="0">
                    <a:latin typeface="Times" pitchFamily="2" charset="0"/>
                  </a:rPr>
                  <a:t> distribution of the neutron measured in PCAL/ECAL</a:t>
                </a:r>
                <a:endParaRPr lang="en-US" sz="12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2517AA-1CCA-034F-A694-141622EFDC7A}"/>
                  </a:ext>
                </a:extLst>
              </p:cNvPr>
              <p:cNvSpPr/>
              <p:nvPr/>
            </p:nvSpPr>
            <p:spPr>
              <a:xfrm>
                <a:off x="3044206" y="1763832"/>
                <a:ext cx="1119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latin typeface="Times" pitchFamily="2" charset="0"/>
                  </a:rPr>
                  <a:t>Applied Cuts</a:t>
                </a:r>
              </a:p>
              <a:p>
                <a:r>
                  <a:rPr lang="en-US" sz="1200" b="1" dirty="0">
                    <a:solidFill>
                      <a:srgbClr val="C00000"/>
                    </a:solidFill>
                    <a:latin typeface="Times" pitchFamily="2" charset="0"/>
                  </a:rPr>
                  <a:t>NO CUT</a:t>
                </a:r>
              </a:p>
            </p:txBody>
          </p:sp>
          <p:pic>
            <p:nvPicPr>
              <p:cNvPr id="44" name="Picture 43" descr="Chart&#10;&#10;Description automatically generated">
                <a:extLst>
                  <a:ext uri="{FF2B5EF4-FFF2-40B4-BE49-F238E27FC236}">
                    <a16:creationId xmlns:a16="http://schemas.microsoft.com/office/drawing/2014/main" id="{CC7BFF85-3306-344B-BE09-82A8F452F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552" y="1715423"/>
                <a:ext cx="1714007" cy="1794617"/>
              </a:xfrm>
              <a:prstGeom prst="rect">
                <a:avLst/>
              </a:prstGeom>
            </p:spPr>
          </p:pic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CD67FB1-0C0D-6245-9D0A-99C0978A3AB9}"/>
                  </a:ext>
                </a:extLst>
              </p:cNvPr>
              <p:cNvCxnSpPr/>
              <p:nvPr/>
            </p:nvCxnSpPr>
            <p:spPr bwMode="auto">
              <a:xfrm flipV="1">
                <a:off x="1299555" y="3579391"/>
                <a:ext cx="0" cy="3277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DD7120D-E0E6-A34C-8384-2101B2EDA6EA}"/>
                      </a:ext>
                    </a:extLst>
                  </p:cNvPr>
                  <p:cNvSpPr/>
                  <p:nvPr/>
                </p:nvSpPr>
                <p:spPr>
                  <a:xfrm rot="21218010">
                    <a:off x="3068383" y="3571745"/>
                    <a:ext cx="46038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Times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DD7120D-E0E6-A34C-8384-2101B2EDA6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218010">
                    <a:off x="3068383" y="3571745"/>
                    <a:ext cx="46038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FAB24EF-2F03-5F4C-857A-03DBE537E612}"/>
                      </a:ext>
                    </a:extLst>
                  </p:cNvPr>
                  <p:cNvSpPr/>
                  <p:nvPr/>
                </p:nvSpPr>
                <p:spPr>
                  <a:xfrm rot="20539105">
                    <a:off x="2282794" y="1925440"/>
                    <a:ext cx="43473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Times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𝛄</m:t>
                        </m:r>
                      </m:oMath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FAB24EF-2F03-5F4C-857A-03DBE537E6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539105">
                    <a:off x="2282794" y="1925440"/>
                    <a:ext cx="434734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444" b="-2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83074C-ADC6-AB4D-961A-0EA3A3BE06C3}"/>
                </a:ext>
              </a:extLst>
            </p:cNvPr>
            <p:cNvSpPr/>
            <p:nvPr/>
          </p:nvSpPr>
          <p:spPr>
            <a:xfrm>
              <a:off x="532606" y="1134517"/>
              <a:ext cx="43460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" pitchFamily="2" charset="0"/>
                </a:rPr>
                <a:t>mass</a:t>
              </a:r>
              <a:r>
                <a:rPr lang="en-US" sz="1800" b="1" baseline="30000" dirty="0">
                  <a:latin typeface="Times" pitchFamily="2" charset="0"/>
                </a:rPr>
                <a:t>2  </a:t>
              </a:r>
              <a:r>
                <a:rPr lang="en-US" sz="1800" b="1" dirty="0">
                  <a:latin typeface="Times" pitchFamily="2" charset="0"/>
                </a:rPr>
                <a:t>distribution of the neutral particles </a:t>
              </a:r>
              <a:endParaRPr lang="en-US" sz="1800" dirty="0"/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804B376A-77A1-254D-A449-F08183FAA027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15</a:t>
            </a:fld>
            <a:endParaRPr lang="en-US" altLang="en-US" sz="2400" b="1" dirty="0">
              <a:latin typeface="Times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315B9F-72F2-0446-B69F-A8D9EB488204}"/>
              </a:ext>
            </a:extLst>
          </p:cNvPr>
          <p:cNvGrpSpPr/>
          <p:nvPr/>
        </p:nvGrpSpPr>
        <p:grpSpPr>
          <a:xfrm>
            <a:off x="4971621" y="1168804"/>
            <a:ext cx="3809242" cy="3415982"/>
            <a:chOff x="4971621" y="1168804"/>
            <a:chExt cx="3809242" cy="341598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0E3C73D-3F90-4549-BB5E-00A2332CA727}"/>
                </a:ext>
              </a:extLst>
            </p:cNvPr>
            <p:cNvGrpSpPr/>
            <p:nvPr/>
          </p:nvGrpSpPr>
          <p:grpSpPr>
            <a:xfrm>
              <a:off x="4971621" y="1168804"/>
              <a:ext cx="3809242" cy="3415982"/>
              <a:chOff x="4971621" y="1168804"/>
              <a:chExt cx="3809242" cy="3415982"/>
            </a:xfrm>
          </p:grpSpPr>
          <p:pic>
            <p:nvPicPr>
              <p:cNvPr id="28" name="Picture 27" descr="Chart&#10;&#10;Description automatically generated">
                <a:extLst>
                  <a:ext uri="{FF2B5EF4-FFF2-40B4-BE49-F238E27FC236}">
                    <a16:creationId xmlns:a16="http://schemas.microsoft.com/office/drawing/2014/main" id="{3EAA64C2-1025-A448-AE6F-62DF5248E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1621" y="1334233"/>
                <a:ext cx="3809242" cy="3250553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0B408D-6F06-E44D-8609-851CE1F8FAF3}"/>
                  </a:ext>
                </a:extLst>
              </p:cNvPr>
              <p:cNvSpPr/>
              <p:nvPr/>
            </p:nvSpPr>
            <p:spPr>
              <a:xfrm>
                <a:off x="6338514" y="1168804"/>
                <a:ext cx="103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800" b="1" dirty="0">
                    <a:latin typeface="Times" pitchFamily="2" charset="0"/>
                  </a:rPr>
                  <a:t>Δ</a:t>
                </a:r>
                <a:r>
                  <a:rPr lang="en-US" sz="1800" b="1" dirty="0">
                    <a:latin typeface="Times" pitchFamily="2" charset="0"/>
                  </a:rPr>
                  <a:t>R[cm] </a:t>
                </a:r>
                <a:endParaRPr lang="en-US" sz="1800" dirty="0"/>
              </a:p>
            </p:txBody>
          </p:sp>
        </p:grpSp>
        <p:pic>
          <p:nvPicPr>
            <p:cNvPr id="64" name="Picture 63" descr="Chart&#10;&#10;Description automatically generated">
              <a:extLst>
                <a:ext uri="{FF2B5EF4-FFF2-40B4-BE49-F238E27FC236}">
                  <a16:creationId xmlns:a16="http://schemas.microsoft.com/office/drawing/2014/main" id="{13F46151-E4B4-FC46-910F-63529D927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6000" y="1715423"/>
              <a:ext cx="2151546" cy="217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86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6293F5-905B-9F42-9B56-D19D35E8BC3F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1F3400B-1754-BC41-A22F-7B0238BFE6AB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9">
                  <a:extLst>
                    <a:ext uri="{FF2B5EF4-FFF2-40B4-BE49-F238E27FC236}">
                      <a16:creationId xmlns:a16="http://schemas.microsoft.com/office/drawing/2014/main" id="{AC7D5C5E-E786-3D43-8572-94E9C9E6D8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4" name="TextBox 9">
                  <a:extLst>
                    <a:ext uri="{FF2B5EF4-FFF2-40B4-BE49-F238E27FC236}">
                      <a16:creationId xmlns:a16="http://schemas.microsoft.com/office/drawing/2014/main" id="{AC7D5C5E-E786-3D43-8572-94E9C9E6D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itle 13">
            <a:extLst>
              <a:ext uri="{FF2B5EF4-FFF2-40B4-BE49-F238E27FC236}">
                <a16:creationId xmlns:a16="http://schemas.microsoft.com/office/drawing/2014/main" id="{9951A73E-3BEF-F34F-B666-CFA2F692D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054" y="457200"/>
            <a:ext cx="6318333" cy="707886"/>
          </a:xfrm>
        </p:spPr>
        <p:txBody>
          <a:bodyPr wrap="none">
            <a:spAutoFit/>
          </a:bodyPr>
          <a:lstStyle/>
          <a:p>
            <a:r>
              <a:rPr lang="en-US" sz="4000" dirty="0">
                <a:latin typeface="Times" pitchFamily="2" charset="0"/>
              </a:rPr>
              <a:t>Preliminary Results of NDE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C1C5162-B66B-C844-8076-37B5C6F81C6B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16</a:t>
            </a:fld>
            <a:endParaRPr lang="en-US" altLang="en-US" sz="2400" b="1" dirty="0">
              <a:latin typeface="Times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8305-4417-814A-B4C3-31C55119180E}"/>
              </a:ext>
            </a:extLst>
          </p:cNvPr>
          <p:cNvGrpSpPr/>
          <p:nvPr/>
        </p:nvGrpSpPr>
        <p:grpSpPr>
          <a:xfrm>
            <a:off x="491607" y="1069266"/>
            <a:ext cx="7161243" cy="4799602"/>
            <a:chOff x="491607" y="1069266"/>
            <a:chExt cx="7161243" cy="47996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62DB9E-0615-904B-8A31-0997DAF0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607" y="1069266"/>
              <a:ext cx="6594325" cy="479960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2E7D582-0DD8-F34A-8617-845D955E79A5}"/>
                    </a:ext>
                  </a:extLst>
                </p:cNvPr>
                <p:cNvSpPr/>
                <p:nvPr/>
              </p:nvSpPr>
              <p:spPr>
                <a:xfrm>
                  <a:off x="1769393" y="4574682"/>
                  <a:ext cx="522628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0000"/>
                      </a:solidFill>
                      <a:latin typeface="Times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Plateau at </a:t>
                  </a:r>
                  <a14:m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𝐍𝐃𝐄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𝐟𝐨𝐫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𝐆𝐞𝐕</m:t>
                      </m:r>
                    </m:oMath>
                  </a14:m>
                  <a:endParaRPr lang="en-US" sz="1600" b="1" dirty="0">
                    <a:solidFill>
                      <a:srgbClr val="FF0000"/>
                    </a:solidFill>
                    <a:latin typeface="Times" pitchFamily="2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2E7D582-0DD8-F34A-8617-845D955E7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9393" y="4574682"/>
                  <a:ext cx="522628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726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FBE93-46FD-6546-99B5-71C30BD44EDD}"/>
                </a:ext>
              </a:extLst>
            </p:cNvPr>
            <p:cNvSpPr/>
            <p:nvPr/>
          </p:nvSpPr>
          <p:spPr>
            <a:xfrm rot="19569114">
              <a:off x="2255702" y="3382457"/>
              <a:ext cx="5397148" cy="853430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2" charset="0"/>
                </a:rPr>
                <a:t>Preliminary</a:t>
              </a:r>
              <a:endPara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F10BF3ED-A5F7-3449-934E-22DB7209E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055" y="1850337"/>
            <a:ext cx="4957780" cy="35596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116A3B8-B7D9-D149-8A27-C54E10321D1C}"/>
              </a:ext>
            </a:extLst>
          </p:cNvPr>
          <p:cNvSpPr/>
          <p:nvPr/>
        </p:nvSpPr>
        <p:spPr>
          <a:xfrm rot="19569114">
            <a:off x="7919474" y="3706969"/>
            <a:ext cx="5397148" cy="85343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" pitchFamily="2" charset="0"/>
              </a:rPr>
              <a:t>Preliminary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2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E7C4D4-644C-1D4E-BE07-1B3703E6E915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AF0BD2-1B6B-ED46-96A3-A8BD28CE42EB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9">
                  <a:extLst>
                    <a:ext uri="{FF2B5EF4-FFF2-40B4-BE49-F238E27FC236}">
                      <a16:creationId xmlns:a16="http://schemas.microsoft.com/office/drawing/2014/main" id="{94C0F41D-7030-964B-9172-3C60899893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4" name="TextBox 9">
                  <a:extLst>
                    <a:ext uri="{FF2B5EF4-FFF2-40B4-BE49-F238E27FC236}">
                      <a16:creationId xmlns:a16="http://schemas.microsoft.com/office/drawing/2014/main" id="{94C0F41D-7030-964B-9172-3C6089989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itle 13">
            <a:extLst>
              <a:ext uri="{FF2B5EF4-FFF2-40B4-BE49-F238E27FC236}">
                <a16:creationId xmlns:a16="http://schemas.microsoft.com/office/drawing/2014/main" id="{6FC9F919-6230-784B-AAE3-281C126F3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054" y="457200"/>
            <a:ext cx="2351926" cy="707886"/>
          </a:xfrm>
        </p:spPr>
        <p:txBody>
          <a:bodyPr wrap="none">
            <a:spAutoFit/>
          </a:bodyPr>
          <a:lstStyle/>
          <a:p>
            <a:r>
              <a:rPr lang="en-US" sz="4000" dirty="0">
                <a:latin typeface="Times" pitchFamily="2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B812AB-D08B-0A43-B116-3CA5152E17EE}"/>
                  </a:ext>
                </a:extLst>
              </p:cNvPr>
              <p:cNvSpPr/>
              <p:nvPr/>
            </p:nvSpPr>
            <p:spPr>
              <a:xfrm>
                <a:off x="781878" y="1489954"/>
                <a:ext cx="10628243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The neutron magnetic form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is a fundamental quantity related to the </a:t>
                </a: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  <a:ea typeface="Cambria Math" panose="02040503050406030204" pitchFamily="18" charset="0"/>
                  </a:rPr>
                  <a:t>transverse</a:t>
                </a: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  <a:ea typeface="Cambria Math" panose="02040503050406030204" pitchFamily="18" charset="0"/>
                  </a:rPr>
                  <a:t>distribution of magnetization</a:t>
                </a: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 in the nucleon.</a:t>
                </a:r>
              </a:p>
              <a:p>
                <a:pPr marL="342900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The upgraded CEBAF provides the opportunities to measure the neutron magnetic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 form factor to high Q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" pitchFamily="2" charset="0"/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.</a:t>
                </a:r>
              </a:p>
              <a:p>
                <a:pPr marL="342900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Ratio method on deuteron will be used to reduce the systematic uncertainty and extract a precise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 measurement with systematic uncertainty to less than 3%.</a:t>
                </a:r>
              </a:p>
              <a:p>
                <a:pPr marL="342900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 Precise measurement of NDE is a major challenge in this analysis. </a:t>
                </a:r>
              </a:p>
              <a:p>
                <a:pPr marL="342900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More statistics will be coming from the data processing of the Spring run.</a:t>
                </a:r>
              </a:p>
              <a:p>
                <a:pPr marL="342900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2000" dirty="0"/>
                  <a:t>Data analysis in progress for </a:t>
                </a:r>
                <a:r>
                  <a:rPr lang="en-US" sz="2000" dirty="0">
                    <a:latin typeface="Times" pitchFamily="2" charset="0"/>
                  </a:rPr>
                  <a:t>deuteron-target data</a:t>
                </a:r>
                <a:r>
                  <a:rPr lang="en-US" sz="2000" dirty="0"/>
                  <a:t>:</a:t>
                </a:r>
              </a:p>
              <a:p>
                <a:pPr marL="800100" lvl="1" indent="-342900">
                  <a:buClr>
                    <a:srgbClr val="FF0000"/>
                  </a:buClr>
                  <a:buSzPct val="120000"/>
                  <a:buFont typeface="Wingdings" pitchFamily="2" charset="2"/>
                  <a:buChar char="ü"/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Select quasi-elastic e-p </a:t>
                </a:r>
                <a:r>
                  <a:rPr lang="en-US" sz="2000" dirty="0">
                    <a:latin typeface="Times" pitchFamily="2" charset="0"/>
                  </a:rPr>
                  <a:t>and e-n events</a:t>
                </a:r>
                <a:endParaRPr lang="en-US" sz="200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B812AB-D08B-0A43-B116-3CA5152E1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8" y="1489954"/>
                <a:ext cx="10628243" cy="3231654"/>
              </a:xfrm>
              <a:prstGeom prst="rect">
                <a:avLst/>
              </a:prstGeom>
              <a:blipFill>
                <a:blip r:embed="rId3"/>
                <a:stretch>
                  <a:fillRect l="-716" t="-3137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0E97A90-7E13-0C46-A894-52C238AC286B}"/>
              </a:ext>
            </a:extLst>
          </p:cNvPr>
          <p:cNvSpPr/>
          <p:nvPr/>
        </p:nvSpPr>
        <p:spPr bwMode="auto">
          <a:xfrm>
            <a:off x="708060" y="1372208"/>
            <a:ext cx="10628243" cy="337908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normalizeH="0" baseline="0" dirty="0">
              <a:ln w="0"/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46A9A92-F20F-A94E-9619-BC3DCF97B5D8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17</a:t>
            </a:fld>
            <a:endParaRPr lang="en-US" altLang="en-US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E2DA93-706F-E64D-93B6-6FCB59CD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5026"/>
            <a:ext cx="10972800" cy="1371600"/>
          </a:xfrm>
        </p:spPr>
        <p:txBody>
          <a:bodyPr/>
          <a:lstStyle/>
          <a:p>
            <a:r>
              <a:rPr lang="en-US" sz="6000" dirty="0"/>
              <a:t>Thank you for attention.. </a:t>
            </a:r>
          </a:p>
        </p:txBody>
      </p:sp>
    </p:spTree>
    <p:extLst>
      <p:ext uri="{BB962C8B-B14F-4D97-AF65-F5344CB8AC3E}">
        <p14:creationId xmlns:p14="http://schemas.microsoft.com/office/powerpoint/2010/main" val="323787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7AD5-20C9-724D-BF73-336CDF4F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" pitchFamily="2" charset="0"/>
              </a:rPr>
              <a:t>1. </a:t>
            </a:r>
            <a:r>
              <a:rPr lang="en-US" dirty="0" err="1">
                <a:latin typeface="Times" pitchFamily="2" charset="0"/>
              </a:rPr>
              <a:t>GMp</a:t>
            </a:r>
            <a:r>
              <a:rPr lang="en-US" dirty="0">
                <a:latin typeface="Times" pitchFamily="2" charset="0"/>
              </a:rPr>
              <a:t> - E12-07-108             Hall A (done)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2. </a:t>
            </a:r>
            <a:r>
              <a:rPr lang="en-US" dirty="0" err="1">
                <a:latin typeface="Times" pitchFamily="2" charset="0"/>
              </a:rPr>
              <a:t>GEp</a:t>
            </a:r>
            <a:r>
              <a:rPr lang="en-US" dirty="0">
                <a:latin typeface="Times" pitchFamily="2" charset="0"/>
              </a:rPr>
              <a:t>/</a:t>
            </a:r>
            <a:r>
              <a:rPr lang="en-US" dirty="0" err="1">
                <a:latin typeface="Times" pitchFamily="2" charset="0"/>
              </a:rPr>
              <a:t>GMp</a:t>
            </a:r>
            <a:r>
              <a:rPr lang="en-US" dirty="0">
                <a:latin typeface="Times" pitchFamily="2" charset="0"/>
              </a:rPr>
              <a:t> - E12-07-109     Hall A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3. </a:t>
            </a:r>
            <a:r>
              <a:rPr lang="en-US" dirty="0" err="1">
                <a:latin typeface="Times" pitchFamily="2" charset="0"/>
              </a:rPr>
              <a:t>GMn</a:t>
            </a:r>
            <a:r>
              <a:rPr lang="en-US" dirty="0">
                <a:latin typeface="Times" pitchFamily="2" charset="0"/>
              </a:rPr>
              <a:t> - E12-07-104              Hall B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4. </a:t>
            </a:r>
            <a:r>
              <a:rPr lang="en-US" dirty="0" err="1">
                <a:latin typeface="Times" pitchFamily="2" charset="0"/>
              </a:rPr>
              <a:t>GMn</a:t>
            </a:r>
            <a:r>
              <a:rPr lang="en-US" dirty="0">
                <a:latin typeface="Times" pitchFamily="2" charset="0"/>
              </a:rPr>
              <a:t> - E12-09-109              Hall A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5. </a:t>
            </a:r>
            <a:r>
              <a:rPr lang="en-US" dirty="0" err="1">
                <a:latin typeface="Times" pitchFamily="2" charset="0"/>
              </a:rPr>
              <a:t>GEn</a:t>
            </a:r>
            <a:r>
              <a:rPr lang="en-US" dirty="0">
                <a:latin typeface="Times" pitchFamily="2" charset="0"/>
              </a:rPr>
              <a:t>/</a:t>
            </a:r>
            <a:r>
              <a:rPr lang="en-US" dirty="0" err="1">
                <a:latin typeface="Times" pitchFamily="2" charset="0"/>
              </a:rPr>
              <a:t>GMn</a:t>
            </a:r>
            <a:r>
              <a:rPr lang="en-US" dirty="0">
                <a:latin typeface="Times" pitchFamily="2" charset="0"/>
              </a:rPr>
              <a:t> - E12-09-016      Hall A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6. </a:t>
            </a:r>
            <a:r>
              <a:rPr lang="en-US" dirty="0" err="1">
                <a:latin typeface="Times" pitchFamily="2" charset="0"/>
              </a:rPr>
              <a:t>GEn</a:t>
            </a:r>
            <a:r>
              <a:rPr lang="en-US" dirty="0">
                <a:latin typeface="Times" pitchFamily="2" charset="0"/>
              </a:rPr>
              <a:t>/</a:t>
            </a:r>
            <a:r>
              <a:rPr lang="en-US" dirty="0" err="1">
                <a:latin typeface="Times" pitchFamily="2" charset="0"/>
              </a:rPr>
              <a:t>GMn</a:t>
            </a:r>
            <a:r>
              <a:rPr lang="en-US" dirty="0">
                <a:latin typeface="Times" pitchFamily="2" charset="0"/>
              </a:rPr>
              <a:t> - E12-11-009      Hall C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7. </a:t>
            </a:r>
            <a:r>
              <a:rPr lang="en-US" dirty="0" err="1">
                <a:latin typeface="Times" pitchFamily="2" charset="0"/>
              </a:rPr>
              <a:t>GEn</a:t>
            </a:r>
            <a:r>
              <a:rPr lang="en-US" dirty="0">
                <a:latin typeface="Times" pitchFamily="2" charset="0"/>
              </a:rPr>
              <a:t>/</a:t>
            </a:r>
            <a:r>
              <a:rPr lang="en-US" dirty="0" err="1">
                <a:latin typeface="Times" pitchFamily="2" charset="0"/>
              </a:rPr>
              <a:t>GMn</a:t>
            </a:r>
            <a:r>
              <a:rPr lang="en-US" dirty="0">
                <a:latin typeface="Times" pitchFamily="2" charset="0"/>
              </a:rPr>
              <a:t> - E12-17-004      Hall 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9BE6EC-CC0B-E743-A06A-7BD69AE3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920" y="542830"/>
            <a:ext cx="10925378" cy="936625"/>
          </a:xfrm>
        </p:spPr>
        <p:txBody>
          <a:bodyPr/>
          <a:lstStyle/>
          <a:p>
            <a:r>
              <a:rPr lang="en-US" altLang="en-US" sz="4000" dirty="0">
                <a:latin typeface="Times" pitchFamily="2" charset="0"/>
              </a:rPr>
              <a:t>Listing of approved experiments for measuring EEFFs </a:t>
            </a:r>
            <a:r>
              <a:rPr lang="en-US" sz="4000" dirty="0">
                <a:latin typeface="Times" pitchFamily="2" charset="0"/>
              </a:rPr>
              <a:t>at Jefferson Lab </a:t>
            </a:r>
            <a:endParaRPr lang="en-US" altLang="en-US" sz="4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8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634F1596-116B-8149-A12A-13D515B23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001" y="422442"/>
            <a:ext cx="11467460" cy="523220"/>
          </a:xfrm>
        </p:spPr>
        <p:txBody>
          <a:bodyPr wrap="square">
            <a:spAutoFit/>
          </a:bodyPr>
          <a:lstStyle/>
          <a:p>
            <a:r>
              <a:rPr lang="en-US" sz="2800" dirty="0">
                <a:latin typeface="Times" pitchFamily="2" charset="0"/>
              </a:rPr>
              <a:t>Definition of the Electromagnetic Elastic Nucleon Form Factors (EEFFs)</a:t>
            </a:r>
            <a:endParaRPr lang="en-US" altLang="en-US" sz="2800" dirty="0">
              <a:latin typeface="Times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96CB58-2201-FC48-881D-56054B7E262F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0ED53B-794C-564A-9530-B9FCD700751D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9">
                  <a:extLst>
                    <a:ext uri="{FF2B5EF4-FFF2-40B4-BE49-F238E27FC236}">
                      <a16:creationId xmlns:a16="http://schemas.microsoft.com/office/drawing/2014/main" id="{5F5D20C0-DEB6-F247-B735-AC2513246F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21" name="TextBox 9">
                  <a:extLst>
                    <a:ext uri="{FF2B5EF4-FFF2-40B4-BE49-F238E27FC236}">
                      <a16:creationId xmlns:a16="http://schemas.microsoft.com/office/drawing/2014/main" id="{5F5D20C0-DEB6-F247-B735-AC2513246F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6FD95532-D71E-A54F-A334-00CBC15ABE17}"/>
              </a:ext>
            </a:extLst>
          </p:cNvPr>
          <p:cNvSpPr/>
          <p:nvPr/>
        </p:nvSpPr>
        <p:spPr bwMode="auto">
          <a:xfrm>
            <a:off x="6591915" y="1229351"/>
            <a:ext cx="817649" cy="8152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172434-07F2-BE4F-99A1-9829E61087C6}"/>
              </a:ext>
            </a:extLst>
          </p:cNvPr>
          <p:cNvGrpSpPr/>
          <p:nvPr/>
        </p:nvGrpSpPr>
        <p:grpSpPr>
          <a:xfrm>
            <a:off x="568494" y="913507"/>
            <a:ext cx="10641229" cy="2237058"/>
            <a:chOff x="856177" y="1245509"/>
            <a:chExt cx="10641229" cy="22370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7F6B43-F04F-9D4C-BC7E-245F6A06DFCB}"/>
                </a:ext>
              </a:extLst>
            </p:cNvPr>
            <p:cNvGrpSpPr/>
            <p:nvPr/>
          </p:nvGrpSpPr>
          <p:grpSpPr>
            <a:xfrm>
              <a:off x="856177" y="1245509"/>
              <a:ext cx="10641229" cy="2237058"/>
              <a:chOff x="1311431" y="1577009"/>
              <a:chExt cx="10641229" cy="223705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904549F-9319-3444-883F-EBCDFDDF9919}"/>
                  </a:ext>
                </a:extLst>
              </p:cNvPr>
              <p:cNvGrpSpPr/>
              <p:nvPr/>
            </p:nvGrpSpPr>
            <p:grpSpPr>
              <a:xfrm>
                <a:off x="1431904" y="1635832"/>
                <a:ext cx="7609653" cy="1093420"/>
                <a:chOff x="405989" y="1238840"/>
                <a:chExt cx="7609653" cy="109342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9CA2435-9B19-B740-A6F7-A3F878EC1339}"/>
                    </a:ext>
                  </a:extLst>
                </p:cNvPr>
                <p:cNvSpPr/>
                <p:nvPr/>
              </p:nvSpPr>
              <p:spPr>
                <a:xfrm>
                  <a:off x="405989" y="1272156"/>
                  <a:ext cx="348058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0000"/>
                      </a:solidFill>
                      <a:latin typeface="Times" pitchFamily="2" charset="0"/>
                      <a:ea typeface="Comic Sans MS" charset="0"/>
                      <a:cs typeface="Comic Sans MS" charset="0"/>
                    </a:rPr>
                    <a:t>The hadronic current:</a:t>
                  </a:r>
                  <a:endParaRPr lang="en-US" sz="1800" b="1" dirty="0">
                    <a:solidFill>
                      <a:srgbClr val="FF0000"/>
                    </a:solidFill>
                    <a:latin typeface="Times" pitchFamily="2" charset="0"/>
                    <a:ea typeface="Cambria Math" charset="0"/>
                    <a:cs typeface="Cambria Math" charset="0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5C32C72-1347-1045-8416-4B69CAA106A1}"/>
                    </a:ext>
                  </a:extLst>
                </p:cNvPr>
                <p:cNvGrpSpPr/>
                <p:nvPr/>
              </p:nvGrpSpPr>
              <p:grpSpPr>
                <a:xfrm>
                  <a:off x="2146279" y="1238840"/>
                  <a:ext cx="5869363" cy="1093420"/>
                  <a:chOff x="1881236" y="1488983"/>
                  <a:chExt cx="5869363" cy="10934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" name="TextBox 1">
                        <a:extLst>
                          <a:ext uri="{FF2B5EF4-FFF2-40B4-BE49-F238E27FC236}">
                            <a16:creationId xmlns:a16="http://schemas.microsoft.com/office/drawing/2014/main" id="{B00D8C69-A080-5148-9DEC-FBA5BB1348E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81236" y="1844867"/>
                        <a:ext cx="5869363" cy="53963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𝒉𝒂𝒅𝒓𝒐𝒏𝒊𝒄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𝜸</m:t>
                                      </m:r>
                                    </m:e>
                                    <m:sup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>
                                              <a:latin typeface="Cambria Math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  <m:t>𝑸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>
                                              <a:latin typeface="Cambria Math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b="1" i="1"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>
                                              <a:latin typeface="Cambria Math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𝝁𝝂</m:t>
                                          </m:r>
                                        </m:sup>
                                      </m:sSup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omic Sans MS" charset="0"/>
                                          <a:cs typeface="Comic Sans MS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omic Sans MS" charset="0"/>
                                          <a:cs typeface="Comic Sans MS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>
                                              <a:latin typeface="Cambria Math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  <m:t>𝑸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>
                                              <a:latin typeface="Cambria Math" charset="0"/>
                                              <a:ea typeface="Comic Sans MS" charset="0"/>
                                              <a:cs typeface="Comic Sans MS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b="1" i="1"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</a:rPr>
                                    <m:t>+</m:t>
                                  </m:r>
                                </m:e>
                              </m:d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1800" b="1" dirty="0"/>
                      </a:p>
                    </p:txBody>
                  </p:sp>
                </mc:Choice>
                <mc:Fallback xmlns="">
                  <p:sp>
                    <p:nvSpPr>
                      <p:cNvPr id="2" name="TextBox 1">
                        <a:extLst>
                          <a:ext uri="{FF2B5EF4-FFF2-40B4-BE49-F238E27FC236}">
                            <a16:creationId xmlns:a16="http://schemas.microsoft.com/office/drawing/2014/main" id="{B00D8C69-A080-5148-9DEC-FBA5BB1348E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81236" y="1844867"/>
                        <a:ext cx="5869363" cy="53963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648" t="-6977" r="-864" b="-1162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F6951C81-7D21-F046-8598-58939D1AD94F}"/>
                      </a:ext>
                    </a:extLst>
                  </p:cNvPr>
                  <p:cNvSpPr/>
                  <p:nvPr/>
                </p:nvSpPr>
                <p:spPr>
                  <a:xfrm>
                    <a:off x="4757954" y="1505674"/>
                    <a:ext cx="79380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00B050"/>
                        </a:solidFill>
                        <a:latin typeface="Times" pitchFamily="2" charset="0"/>
                        <a:ea typeface="Comic Sans MS" charset="0"/>
                        <a:cs typeface="Comic Sans MS" charset="0"/>
                      </a:rPr>
                      <a:t>Dirac </a:t>
                    </a:r>
                    <a:endParaRPr lang="en-US" sz="18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F9C7406E-1A9E-AC4C-9213-04B6C18F55FF}"/>
                      </a:ext>
                    </a:extLst>
                  </p:cNvPr>
                  <p:cNvSpPr/>
                  <p:nvPr/>
                </p:nvSpPr>
                <p:spPr>
                  <a:xfrm>
                    <a:off x="6550253" y="1488983"/>
                    <a:ext cx="69762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00B050"/>
                        </a:solidFill>
                        <a:latin typeface="Times" pitchFamily="2" charset="0"/>
                        <a:ea typeface="Comic Sans MS" charset="0"/>
                        <a:cs typeface="Comic Sans MS" charset="0"/>
                      </a:rPr>
                      <a:t>Pauli</a:t>
                    </a:r>
                    <a:endParaRPr lang="en-US" sz="18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7CED4EED-FE70-D14B-B7BC-2A9D64EF94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55161" y="1767104"/>
                    <a:ext cx="817649" cy="815299"/>
                  </a:xfrm>
                  <a:prstGeom prst="ellipse">
                    <a:avLst/>
                  </a:prstGeom>
                  <a:noFill/>
                  <a:ln w="38100" cap="flat" cmpd="sng" algn="ctr">
                    <a:solidFill>
                      <a:srgbClr val="00B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228658-CEED-C14D-AEDC-EF47A5875BFF}"/>
                  </a:ext>
                </a:extLst>
              </p:cNvPr>
              <p:cNvSpPr/>
              <p:nvPr/>
            </p:nvSpPr>
            <p:spPr bwMode="auto">
              <a:xfrm>
                <a:off x="1311431" y="1577009"/>
                <a:ext cx="10641229" cy="223705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  <a:softEdge rad="12700"/>
              </a:effectLst>
              <a:scene3d>
                <a:camera prst="perspectiveFron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none" strike="noStrike" normalizeH="0" baseline="0">
                  <a:ln w="0"/>
                  <a:gradFill flip="none" rotWithShape="1">
                    <a:gsLst>
                      <a:gs pos="0">
                        <a:srgbClr val="FF0000">
                          <a:tint val="66000"/>
                          <a:satMod val="160000"/>
                        </a:srgbClr>
                      </a:gs>
                      <a:gs pos="50000">
                        <a:srgbClr val="FF0000">
                          <a:tint val="44500"/>
                          <a:satMod val="160000"/>
                        </a:srgbClr>
                      </a:gs>
                      <a:gs pos="100000">
                        <a:srgbClr val="FF000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BEF3F0-8B89-E44C-AEA6-204309725B8C}"/>
                </a:ext>
              </a:extLst>
            </p:cNvPr>
            <p:cNvSpPr/>
            <p:nvPr/>
          </p:nvSpPr>
          <p:spPr>
            <a:xfrm>
              <a:off x="2423266" y="2928972"/>
              <a:ext cx="2584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Describes the transverse distribution of charge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91D285-6B33-0741-AAF3-EABC1C60E9E9}"/>
                </a:ext>
              </a:extLst>
            </p:cNvPr>
            <p:cNvSpPr/>
            <p:nvPr/>
          </p:nvSpPr>
          <p:spPr>
            <a:xfrm>
              <a:off x="5892473" y="2898423"/>
              <a:ext cx="2584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Describes the transverse distribution of magnetization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72D5882-F1BE-EE4A-96F0-3D4A51C8EA8F}"/>
                </a:ext>
              </a:extLst>
            </p:cNvPr>
            <p:cNvCxnSpPr/>
            <p:nvPr/>
          </p:nvCxnSpPr>
          <p:spPr bwMode="auto">
            <a:xfrm>
              <a:off x="1936658" y="2924700"/>
              <a:ext cx="780282" cy="27472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B612F39-13CA-0042-9186-40A788BA998D}"/>
                </a:ext>
              </a:extLst>
            </p:cNvPr>
            <p:cNvCxnSpPr/>
            <p:nvPr/>
          </p:nvCxnSpPr>
          <p:spPr bwMode="auto">
            <a:xfrm>
              <a:off x="5805661" y="2906960"/>
              <a:ext cx="371130" cy="21606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5B1D917-A8BA-D54B-AA25-3FA01FFDE77C}"/>
                    </a:ext>
                  </a:extLst>
                </p:cNvPr>
                <p:cNvSpPr/>
                <p:nvPr/>
              </p:nvSpPr>
              <p:spPr>
                <a:xfrm>
                  <a:off x="1590383" y="2532836"/>
                  <a:ext cx="8103881" cy="4049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𝑬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−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    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𝒂𝒏𝒅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𝑴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= 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5B1D917-A8BA-D54B-AA25-3FA01FFDE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383" y="2532836"/>
                  <a:ext cx="8103881" cy="404983"/>
                </a:xfrm>
                <a:prstGeom prst="rect">
                  <a:avLst/>
                </a:prstGeom>
                <a:blipFill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EB1E874-DD9C-9A4F-A66E-E5641E27991A}"/>
                </a:ext>
              </a:extLst>
            </p:cNvPr>
            <p:cNvSpPr/>
            <p:nvPr/>
          </p:nvSpPr>
          <p:spPr>
            <a:xfrm>
              <a:off x="1025092" y="2191986"/>
              <a:ext cx="34805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Times" pitchFamily="2" charset="0"/>
                  <a:ea typeface="Comic Sans MS" charset="0"/>
                  <a:cs typeface="Comic Sans MS" charset="0"/>
                </a:rPr>
                <a:t>The Sachs FFs:</a:t>
              </a:r>
              <a:endParaRPr lang="en-US" sz="1800" b="1" dirty="0">
                <a:solidFill>
                  <a:srgbClr val="FF0000"/>
                </a:solidFill>
                <a:latin typeface="Times" pitchFamily="2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887C38C-F072-0948-841F-8B6B196A098A}"/>
                    </a:ext>
                  </a:extLst>
                </p:cNvPr>
                <p:cNvSpPr/>
                <p:nvPr/>
              </p:nvSpPr>
              <p:spPr>
                <a:xfrm>
                  <a:off x="9613675" y="2644401"/>
                  <a:ext cx="1882051" cy="736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 charset="0"/>
                          </a:rPr>
                          <m:t>𝝉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𝒏𝒖𝒄𝒍𝒆𝒐𝒏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887C38C-F072-0948-841F-8B6B196A0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675" y="2644401"/>
                  <a:ext cx="1882051" cy="736484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E10A4C-9521-9F4C-9813-FE9A58E28E1E}"/>
                </a:ext>
              </a:extLst>
            </p:cNvPr>
            <p:cNvSpPr/>
            <p:nvPr/>
          </p:nvSpPr>
          <p:spPr>
            <a:xfrm>
              <a:off x="8770684" y="2537628"/>
              <a:ext cx="924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Times" pitchFamily="2" charset="0"/>
                  <a:ea typeface="Comic Sans MS" charset="0"/>
                  <a:cs typeface="Comic Sans MS" charset="0"/>
                </a:rPr>
                <a:t>Where: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itle 13">
            <a:extLst>
              <a:ext uri="{FF2B5EF4-FFF2-40B4-BE49-F238E27FC236}">
                <a16:creationId xmlns:a16="http://schemas.microsoft.com/office/drawing/2014/main" id="{56953B50-6C53-D04E-BEB7-32AB405FA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21" y="3171789"/>
            <a:ext cx="6380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" pitchFamily="2" charset="0"/>
              </a:rPr>
              <a:t>Why we need to measure  Form Factors </a:t>
            </a:r>
            <a:endParaRPr lang="en-US" altLang="en-US" sz="2800" dirty="0">
              <a:latin typeface="Times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8FEB33-0C4F-D848-B0D8-BC8B71A3538C}"/>
              </a:ext>
            </a:extLst>
          </p:cNvPr>
          <p:cNvGrpSpPr/>
          <p:nvPr/>
        </p:nvGrpSpPr>
        <p:grpSpPr>
          <a:xfrm>
            <a:off x="568494" y="3705290"/>
            <a:ext cx="10680037" cy="2355912"/>
            <a:chOff x="568494" y="3652282"/>
            <a:chExt cx="10680037" cy="23559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21960-45AE-894D-B107-5F4D9E12AD9F}"/>
                </a:ext>
              </a:extLst>
            </p:cNvPr>
            <p:cNvSpPr/>
            <p:nvPr/>
          </p:nvSpPr>
          <p:spPr bwMode="auto">
            <a:xfrm>
              <a:off x="568494" y="3652282"/>
              <a:ext cx="10680037" cy="235591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95CD07-29AD-F644-9AA7-0C8A2E35D1C2}"/>
                </a:ext>
              </a:extLst>
            </p:cNvPr>
            <p:cNvSpPr/>
            <p:nvPr/>
          </p:nvSpPr>
          <p:spPr>
            <a:xfrm>
              <a:off x="2075222" y="5380825"/>
              <a:ext cx="76665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imes" pitchFamily="2" charset="0"/>
                </a:rPr>
                <a:t>form factors thus play an important role in the entire GPD program</a:t>
              </a:r>
              <a:endParaRPr lang="en-US" sz="1600" b="1" dirty="0">
                <a:solidFill>
                  <a:srgbClr val="FF0000"/>
                </a:solidFill>
                <a:latin typeface="Times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8423BDC-A70D-F14E-98EE-C604F2A3F528}"/>
                    </a:ext>
                  </a:extLst>
                </p:cNvPr>
                <p:cNvSpPr/>
                <p:nvPr/>
              </p:nvSpPr>
              <p:spPr>
                <a:xfrm>
                  <a:off x="688967" y="3790858"/>
                  <a:ext cx="10472314" cy="18650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14350" indent="-514350">
                    <a:buFont typeface="+mj-lt"/>
                    <a:buAutoNum type="romanUcPeriod"/>
                  </a:pPr>
                  <a:r>
                    <a:rPr lang="en-US" sz="1800" b="1" dirty="0">
                      <a:solidFill>
                        <a:srgbClr val="FF0000"/>
                      </a:solidFill>
                      <a:latin typeface="Times" pitchFamily="2" charset="0"/>
                    </a:rPr>
                    <a:t>Elastic form factors,</a:t>
                  </a:r>
                  <a:r>
                    <a:rPr lang="en-US" sz="1800" b="1" dirty="0">
                      <a:latin typeface="Times" pitchFamily="2" charset="0"/>
                    </a:rPr>
                    <a:t> particularly at high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omic Sans MS" charset="0"/>
                              <a:cs typeface="Comic Sans MS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𝑸</m:t>
                          </m:r>
                        </m:e>
                        <m:sup>
                          <m:r>
                            <a:rPr lang="en-US" sz="18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1800" b="1" dirty="0">
                      <a:solidFill>
                        <a:srgbClr val="FF0000"/>
                      </a:solidFill>
                      <a:latin typeface="Times" pitchFamily="2" charset="0"/>
                    </a:rPr>
                    <a:t>, have fundamentally changed our </a:t>
                  </a:r>
                  <a:r>
                    <a:rPr lang="en-US" sz="1800" b="1" dirty="0">
                      <a:latin typeface="Times" pitchFamily="2" charset="0"/>
                    </a:rPr>
                    <a:t>QUALITATIVE</a:t>
                  </a:r>
                  <a:r>
                    <a:rPr lang="en-US" sz="1800" b="1" dirty="0">
                      <a:solidFill>
                        <a:srgbClr val="FF0000"/>
                      </a:solidFill>
                      <a:latin typeface="Times" pitchFamily="2" charset="0"/>
                    </a:rPr>
                    <a:t> picture of the nucleon.</a:t>
                  </a:r>
                </a:p>
                <a:p>
                  <a:pPr marL="514350" indent="-514350">
                    <a:lnSpc>
                      <a:spcPct val="200000"/>
                    </a:lnSpc>
                    <a:buFont typeface="+mj-lt"/>
                    <a:buAutoNum type="romanUcPeriod"/>
                  </a:pPr>
                  <a:r>
                    <a:rPr lang="en-US" sz="1800" b="1" dirty="0">
                      <a:solidFill>
                        <a:srgbClr val="FF0000"/>
                      </a:solidFill>
                      <a:latin typeface="Times" pitchFamily="2" charset="0"/>
                    </a:rPr>
                    <a:t>The form factors provide important constraints for GPDs:</a:t>
                  </a:r>
                </a:p>
                <a:p>
                  <a:pPr algn="ctr"/>
                  <a:r>
                    <a:rPr lang="en-US" sz="1800" b="1" dirty="0">
                      <a:solidFill>
                        <a:srgbClr val="FF0000"/>
                      </a:solidFill>
                      <a:latin typeface="Times" pitchFamily="2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𝝃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 charset="0"/>
                                        </a:rPr>
                                        <m:t>𝑸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=</m:t>
                              </m:r>
                            </m:e>
                          </m:nary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  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𝒂𝒏𝒅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 charset="0"/>
                        </a:rPr>
                        <m:t>       </m:t>
                      </m:r>
                      <m:nary>
                        <m:nary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 charset="0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1800" b="1" dirty="0">
                    <a:solidFill>
                      <a:srgbClr val="FF0000"/>
                    </a:solidFill>
                    <a:latin typeface="Times" pitchFamily="2" charset="0"/>
                  </a:endParaRPr>
                </a:p>
                <a:p>
                  <a:pPr marL="514350" indent="-514350">
                    <a:buFont typeface="+mj-lt"/>
                    <a:buAutoNum type="romanUcPeriod"/>
                  </a:pPr>
                  <a:endParaRPr lang="en-US" sz="1800" b="1" dirty="0">
                    <a:solidFill>
                      <a:srgbClr val="FF0000"/>
                    </a:solidFill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8423BDC-A70D-F14E-98EE-C604F2A3F5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67" y="3790858"/>
                  <a:ext cx="10472314" cy="1865062"/>
                </a:xfrm>
                <a:prstGeom prst="rect">
                  <a:avLst/>
                </a:prstGeom>
                <a:blipFill>
                  <a:blip r:embed="rId6"/>
                  <a:stretch>
                    <a:fillRect l="-242" t="-67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D4A217AD-3B2E-5449-9E6D-94B7872D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661" y="6258096"/>
            <a:ext cx="2844800" cy="457200"/>
          </a:xfrm>
        </p:spPr>
        <p:txBody>
          <a:bodyPr/>
          <a:lstStyle/>
          <a:p>
            <a:pPr>
              <a:defRPr/>
            </a:pPr>
            <a:fld id="{B722F430-F9B6-D247-BB2F-B0919D69AFAE}" type="slidenum">
              <a:rPr lang="en-US" altLang="en-US" sz="2400" b="1">
                <a:latin typeface="Times" pitchFamily="2" charset="0"/>
              </a:rPr>
              <a:pPr>
                <a:defRPr/>
              </a:pPr>
              <a:t>2</a:t>
            </a:fld>
            <a:endParaRPr lang="en-US" altLang="en-US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6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B43B8E4-AD7D-B542-B00F-E9A26E085DF0}"/>
              </a:ext>
            </a:extLst>
          </p:cNvPr>
          <p:cNvGrpSpPr/>
          <p:nvPr/>
        </p:nvGrpSpPr>
        <p:grpSpPr>
          <a:xfrm>
            <a:off x="708204" y="2098920"/>
            <a:ext cx="10775592" cy="3326292"/>
            <a:chOff x="82904" y="2178434"/>
            <a:chExt cx="10775592" cy="3326292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FB5AEB2-3965-F24E-892E-31E02E74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04" y="2178434"/>
              <a:ext cx="10775592" cy="3326292"/>
            </a:xfrm>
            <a:prstGeom prst="rect">
              <a:avLst/>
            </a:prstGeom>
          </p:spPr>
        </p:pic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6B178C75-9F83-4048-B500-0B68B42D0907}"/>
                </a:ext>
              </a:extLst>
            </p:cNvPr>
            <p:cNvSpPr/>
            <p:nvPr/>
          </p:nvSpPr>
          <p:spPr bwMode="auto">
            <a:xfrm>
              <a:off x="182620" y="3316643"/>
              <a:ext cx="10505391" cy="364149"/>
            </a:xfrm>
            <a:prstGeom prst="round1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AF9272-A145-7B40-AE4D-C329B063D3EC}"/>
                </a:ext>
              </a:extLst>
            </p:cNvPr>
            <p:cNvSpPr/>
            <p:nvPr/>
          </p:nvSpPr>
          <p:spPr bwMode="auto">
            <a:xfrm>
              <a:off x="154326" y="2226367"/>
              <a:ext cx="10533685" cy="3212099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7DA5BF7-07A9-F841-A360-267BDC009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920" y="542830"/>
            <a:ext cx="10925378" cy="936625"/>
          </a:xfrm>
        </p:spPr>
        <p:txBody>
          <a:bodyPr/>
          <a:lstStyle/>
          <a:p>
            <a:r>
              <a:rPr lang="en-US" altLang="en-US" sz="4000" dirty="0">
                <a:latin typeface="Times" pitchFamily="2" charset="0"/>
              </a:rPr>
              <a:t>Listing of approved experiments for measuring EEFFs </a:t>
            </a:r>
            <a:r>
              <a:rPr lang="en-US" sz="4000" dirty="0">
                <a:latin typeface="Times" pitchFamily="2" charset="0"/>
              </a:rPr>
              <a:t>at Jefferson Lab </a:t>
            </a:r>
            <a:endParaRPr lang="en-US" altLang="en-US" sz="4000" dirty="0">
              <a:latin typeface="Times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DE0DC8-EAED-BA4F-991E-EB547C946D30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BA7A77-0A32-9D4F-874D-4D139C0420CE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9">
                  <a:extLst>
                    <a:ext uri="{FF2B5EF4-FFF2-40B4-BE49-F238E27FC236}">
                      <a16:creationId xmlns:a16="http://schemas.microsoft.com/office/drawing/2014/main" id="{604CE342-2358-B244-82B4-30397341B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12" name="TextBox 9">
                  <a:extLst>
                    <a:ext uri="{FF2B5EF4-FFF2-40B4-BE49-F238E27FC236}">
                      <a16:creationId xmlns:a16="http://schemas.microsoft.com/office/drawing/2014/main" id="{604CE342-2358-B244-82B4-30397341B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3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13DF237-CE23-574A-8843-778F82E6893C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3</a:t>
            </a:fld>
            <a:endParaRPr lang="en-US" altLang="en-US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2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F13A5C-A294-1E40-A766-C031218395D6}"/>
                  </a:ext>
                </a:extLst>
              </p:cNvPr>
              <p:cNvSpPr/>
              <p:nvPr/>
            </p:nvSpPr>
            <p:spPr>
              <a:xfrm>
                <a:off x="1981200" y="4052366"/>
                <a:ext cx="9226578" cy="72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sz="1800" b="1" i="1">
                            <a:latin typeface="Cambria Math" charset="0"/>
                          </a:rPr>
                          <m:t>𝑴𝒐𝒕𝒕</m:t>
                        </m:r>
                      </m:sub>
                    </m:sSub>
                    <m:r>
                      <a:rPr lang="en-US" sz="1800" b="1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g-BG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g-BG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bg-BG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bg-BG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b="1" dirty="0">
                    <a:latin typeface="Times" pitchFamily="2" charset="0"/>
                  </a:rPr>
                  <a:t>  , 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𝝉</m:t>
                    </m:r>
                    <m:r>
                      <a:rPr lang="en-US" sz="1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f>
                      <m:fPr>
                        <m:ctrlPr>
                          <a:rPr lang="bg-BG" sz="1800" b="1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g-BG" sz="1800" b="1" i="1"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𝟒</m:t>
                        </m:r>
                        <m:r>
                          <a:rPr lang="en-US" sz="1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𝒑</m:t>
                            </m:r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,</m:t>
                            </m:r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  ,    </m:t>
                    </m:r>
                    <m:sSup>
                      <m:sSupPr>
                        <m:ctrlPr>
                          <a:rPr lang="bg-BG" sz="1800" b="1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𝑸</m:t>
                        </m:r>
                      </m:e>
                      <m:sup>
                        <m:r>
                          <a:rPr lang="en-US" sz="1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𝟒</m:t>
                    </m:r>
                    <m:sSup>
                      <m:sSupPr>
                        <m:ctrlPr>
                          <a:rPr lang="bg-BG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1800" b="1" i="1">
                            <a:latin typeface="Cambria Math" charset="0"/>
                          </a:rPr>
                          <m:t>𝑬</m:t>
                        </m:r>
                      </m:e>
                      <m:sup>
                        <m:r>
                          <a:rPr lang="en-US" sz="1800" b="1" i="1">
                            <a:latin typeface="Cambria Math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𝒔𝒊𝒏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,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 charset="0"/>
                      </a:rPr>
                      <m:t>𝝐</m:t>
                    </m:r>
                    <m:r>
                      <a:rPr lang="en-US" sz="1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𝟏</m:t>
                            </m:r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𝝉</m:t>
                                </m:r>
                              </m:e>
                            </m:d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bg-BG" sz="1800" b="1" i="1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omic Sans MS" charset="0"/>
                                        <a:cs typeface="Comic Sans M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charset="0"/>
                                        <a:ea typeface="Comic Sans MS" charset="0"/>
                                        <a:cs typeface="Comic Sans MS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charset="0"/>
                                        <a:ea typeface="Comic Sans MS" charset="0"/>
                                        <a:cs typeface="Comic Sans MS" charset="0"/>
                                      </a:rPr>
                                      <m:t>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1" i="1"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1800" b="1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F13A5C-A294-1E40-A766-C03121839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052366"/>
                <a:ext cx="9226578" cy="726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EC2484A-B7ED-744C-867C-DD5D8B28AF18}"/>
              </a:ext>
            </a:extLst>
          </p:cNvPr>
          <p:cNvSpPr/>
          <p:nvPr/>
        </p:nvSpPr>
        <p:spPr>
          <a:xfrm>
            <a:off x="749437" y="4020233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+mj-lt"/>
              </a:rPr>
              <a:t>Where: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E5E41-D7DF-A34C-A00F-13EF3BFFF588}"/>
              </a:ext>
            </a:extLst>
          </p:cNvPr>
          <p:cNvSpPr/>
          <p:nvPr/>
        </p:nvSpPr>
        <p:spPr>
          <a:xfrm>
            <a:off x="549907" y="1199136"/>
            <a:ext cx="11092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The ratio of the free nucleon e-n to e-p cross sections in terms of the free nucleon form factors: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1F2CA0-A863-5F4C-82FE-0D40ABE9D305}"/>
                  </a:ext>
                </a:extLst>
              </p:cNvPr>
              <p:cNvSpPr/>
              <p:nvPr/>
            </p:nvSpPr>
            <p:spPr>
              <a:xfrm>
                <a:off x="8229406" y="5079671"/>
                <a:ext cx="36963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" pitchFamily="2" charset="0"/>
                  </a:rPr>
                  <a:t>Extracting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" pitchFamily="2" charset="0"/>
                  </a:rPr>
                  <a:t> requires knowledge of other EEFFs </a:t>
                </a:r>
                <a:endParaRPr lang="en-US" sz="2000" b="1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1F2CA0-A863-5F4C-82FE-0D40ABE9D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406" y="5079671"/>
                <a:ext cx="3696310" cy="707886"/>
              </a:xfrm>
              <a:prstGeom prst="rect">
                <a:avLst/>
              </a:prstGeom>
              <a:blipFill>
                <a:blip r:embed="rId4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B23145F-77C2-8343-B40C-983691532E1D}"/>
              </a:ext>
            </a:extLst>
          </p:cNvPr>
          <p:cNvGrpSpPr/>
          <p:nvPr/>
        </p:nvGrpSpPr>
        <p:grpSpPr>
          <a:xfrm>
            <a:off x="675231" y="4860003"/>
            <a:ext cx="8038503" cy="1068707"/>
            <a:chOff x="1720924" y="4936246"/>
            <a:chExt cx="6241324" cy="10687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8B104E4-01BE-2F40-878D-D8740BF892A1}"/>
                </a:ext>
              </a:extLst>
            </p:cNvPr>
            <p:cNvGrpSpPr/>
            <p:nvPr/>
          </p:nvGrpSpPr>
          <p:grpSpPr>
            <a:xfrm>
              <a:off x="1720924" y="4936246"/>
              <a:ext cx="6241324" cy="1068707"/>
              <a:chOff x="1720924" y="4936246"/>
              <a:chExt cx="6241324" cy="106870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F6FA721-09D0-FD4E-BAC3-C22AE264D483}"/>
                  </a:ext>
                </a:extLst>
              </p:cNvPr>
              <p:cNvGrpSpPr/>
              <p:nvPr/>
            </p:nvGrpSpPr>
            <p:grpSpPr>
              <a:xfrm>
                <a:off x="1720924" y="4936246"/>
                <a:ext cx="6241324" cy="1068707"/>
                <a:chOff x="1720139" y="5055025"/>
                <a:chExt cx="6241324" cy="106870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567BAD3-1F1E-EC41-A7A4-38BE55F05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0139" y="5132070"/>
                      <a:ext cx="6241324" cy="9106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𝒄𝒐𝒓𝒓𝒆𝒄𝒕𝒆𝒅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1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𝒎𝒐𝒕𝒕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𝒑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1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𝒎𝒐𝒕𝒕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𝒑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𝑬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 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𝒑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𝜺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𝒑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𝑴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sub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𝝐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den>
                                    </m:f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rad>
                          </m:oMath>
                        </m:oMathPara>
                      </a14:m>
                      <a:endParaRPr lang="en-US" sz="1800" b="1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567BAD3-1F1E-EC41-A7A4-38BE55F05CC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20139" y="5132070"/>
                      <a:ext cx="6241324" cy="9106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A4E66769-32D7-D848-AAAE-A2F5AFC4E95F}"/>
                    </a:ext>
                  </a:extLst>
                </p:cNvPr>
                <p:cNvSpPr/>
                <p:nvPr/>
              </p:nvSpPr>
              <p:spPr bwMode="auto">
                <a:xfrm>
                  <a:off x="1883038" y="5055025"/>
                  <a:ext cx="5921530" cy="1068707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000" b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F575B59-C233-744E-B0B6-C0984B58B775}"/>
                  </a:ext>
                </a:extLst>
              </p:cNvPr>
              <p:cNvSpPr/>
              <p:nvPr/>
            </p:nvSpPr>
            <p:spPr bwMode="auto">
              <a:xfrm>
                <a:off x="6109536" y="5294355"/>
                <a:ext cx="374073" cy="41406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6DAC9EE-3651-804B-B9F1-7FA345B6B511}"/>
                  </a:ext>
                </a:extLst>
              </p:cNvPr>
              <p:cNvSpPr/>
              <p:nvPr/>
            </p:nvSpPr>
            <p:spPr bwMode="auto">
              <a:xfrm>
                <a:off x="6791975" y="5293751"/>
                <a:ext cx="374073" cy="41406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3856D3-5455-6A4A-A3A8-35C70892020B}"/>
                </a:ext>
              </a:extLst>
            </p:cNvPr>
            <p:cNvSpPr/>
            <p:nvPr/>
          </p:nvSpPr>
          <p:spPr bwMode="auto">
            <a:xfrm>
              <a:off x="5198685" y="5240129"/>
              <a:ext cx="374073" cy="507441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D1F614-8E6D-CF43-BADF-2A09D90569BC}"/>
              </a:ext>
            </a:extLst>
          </p:cNvPr>
          <p:cNvGrpSpPr/>
          <p:nvPr/>
        </p:nvGrpSpPr>
        <p:grpSpPr>
          <a:xfrm>
            <a:off x="-712943" y="1762718"/>
            <a:ext cx="9673946" cy="2299453"/>
            <a:chOff x="-884655" y="1924634"/>
            <a:chExt cx="9673945" cy="2299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A73BCD-50B8-FD46-AAFF-39C5A6311E21}"/>
                    </a:ext>
                  </a:extLst>
                </p:cNvPr>
                <p:cNvSpPr txBox="1"/>
                <p:nvPr/>
              </p:nvSpPr>
              <p:spPr>
                <a:xfrm>
                  <a:off x="-884655" y="2308753"/>
                  <a:ext cx="7147478" cy="12171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𝑹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charset="0"/>
                          </a:rPr>
                          <m:t>=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bg-BG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l-GR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𝜴</m:t>
                                </m:r>
                              </m:den>
                            </m:f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 (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bg-BG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l-GR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𝜴</m:t>
                                </m:r>
                              </m:den>
                            </m:f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)</m:t>
                            </m:r>
                          </m:den>
                        </m:f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1800" b="1" i="1" dirty="0">
                    <a:latin typeface="Cambria Math" panose="02040503050406030204" pitchFamily="18" charset="0"/>
                    <a:ea typeface="Cambria Math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charset="0"/>
                        </a:rPr>
                        <m:t>   </m:t>
                      </m:r>
                    </m:oMath>
                  </a14:m>
                  <a:r>
                    <a:rPr lang="en-US" sz="1800" b="1" dirty="0">
                      <a:ea typeface="Cambria Math" charset="0"/>
                    </a:rPr>
                    <a:t>  </a:t>
                  </a:r>
                  <a:endParaRPr lang="en-US" sz="1800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A73BCD-50B8-FD46-AAFF-39C5A6311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84655" y="2308753"/>
                  <a:ext cx="7147478" cy="1217193"/>
                </a:xfrm>
                <a:prstGeom prst="rect">
                  <a:avLst/>
                </a:prstGeom>
                <a:blipFill>
                  <a:blip r:embed="rId6"/>
                  <a:stretch>
                    <a:fillRect t="-1031" b="-82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23FF0D3-DA55-0C4B-8353-FD128143127B}"/>
                    </a:ext>
                  </a:extLst>
                </p:cNvPr>
                <p:cNvSpPr/>
                <p:nvPr/>
              </p:nvSpPr>
              <p:spPr>
                <a:xfrm>
                  <a:off x="3713181" y="1924634"/>
                  <a:ext cx="4881848" cy="1424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sz="1800" b="1" dirty="0">
                    <a:ea typeface="Cambria Math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charset="0"/>
                          </a:rPr>
                          <m:t>=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𝒎𝒐𝒕𝒕</m:t>
                                </m:r>
                              </m:sub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𝒎𝒐𝒕𝒕</m:t>
                                </m:r>
                              </m:sub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23FF0D3-DA55-0C4B-8353-FD1281431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181" y="1924634"/>
                  <a:ext cx="4881848" cy="14248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D91361-4907-6C4C-846B-2E85ACB9738E}"/>
                </a:ext>
              </a:extLst>
            </p:cNvPr>
            <p:cNvSpPr/>
            <p:nvPr/>
          </p:nvSpPr>
          <p:spPr>
            <a:xfrm>
              <a:off x="4982041" y="3639312"/>
              <a:ext cx="3807249" cy="58477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Times" pitchFamily="2" charset="0"/>
                </a:rPr>
                <a:t>the denominator is the precisely-known proton cross section. </a:t>
              </a: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920AF76F-ADEA-7649-95AC-EC7F1EAF297E}"/>
                </a:ext>
              </a:extLst>
            </p:cNvPr>
            <p:cNvSpPr/>
            <p:nvPr/>
          </p:nvSpPr>
          <p:spPr bwMode="auto">
            <a:xfrm rot="16200000">
              <a:off x="6510133" y="1750026"/>
              <a:ext cx="346023" cy="3189628"/>
            </a:xfrm>
            <a:prstGeom prst="leftBrac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0A81D1-B6ED-FB41-8F36-FE373EAFA813}"/>
                </a:ext>
              </a:extLst>
            </p:cNvPr>
            <p:cNvSpPr/>
            <p:nvPr/>
          </p:nvSpPr>
          <p:spPr>
            <a:xfrm>
              <a:off x="1848698" y="3706185"/>
              <a:ext cx="2625887" cy="338554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Times" pitchFamily="2" charset="0"/>
                </a:rPr>
                <a:t>corrects for nuclear effects 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A5D1E7B-9BF2-2341-ADC5-C27B136712CC}"/>
                </a:ext>
              </a:extLst>
            </p:cNvPr>
            <p:cNvCxnSpPr/>
            <p:nvPr/>
          </p:nvCxnSpPr>
          <p:spPr bwMode="auto">
            <a:xfrm flipV="1">
              <a:off x="3522858" y="2920045"/>
              <a:ext cx="817418" cy="767185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082F4C-A114-E846-A259-D0104958AFD1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F8C9DF-780E-E844-89BA-DBE7442AC759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9">
                  <a:extLst>
                    <a:ext uri="{FF2B5EF4-FFF2-40B4-BE49-F238E27FC236}">
                      <a16:creationId xmlns:a16="http://schemas.microsoft.com/office/drawing/2014/main" id="{A6F75316-3826-B74F-BF1D-509DA4CA3F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35" name="TextBox 9">
                  <a:extLst>
                    <a:ext uri="{FF2B5EF4-FFF2-40B4-BE49-F238E27FC236}">
                      <a16:creationId xmlns:a16="http://schemas.microsoft.com/office/drawing/2014/main" id="{A6F75316-3826-B74F-BF1D-509DA4CA3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id="{992B8256-B208-C94A-B000-A8CA271DB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249" y="244057"/>
                <a:ext cx="10161494" cy="936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4000" dirty="0">
                    <a:latin typeface="Times" pitchFamily="2" charset="0"/>
                  </a:rPr>
                  <a:t>How Do We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4000" dirty="0">
                    <a:latin typeface="Times" pitchFamily="2" charset="0"/>
                  </a:rPr>
                  <a:t> on a Neutron? </a:t>
                </a:r>
              </a:p>
            </p:txBody>
          </p:sp>
        </mc:Choice>
        <mc:Fallback xmlns="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id="{992B8256-B208-C94A-B000-A8CA271D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249" y="244057"/>
                <a:ext cx="10161494" cy="936625"/>
              </a:xfrm>
              <a:prstGeom prst="rect">
                <a:avLst/>
              </a:prstGeom>
              <a:blipFill>
                <a:blip r:embed="rId9"/>
                <a:stretch>
                  <a:fillRect l="-2122" b="-14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B916B0EA-3B9E-5446-8127-7A876E5D5E9B}"/>
              </a:ext>
            </a:extLst>
          </p:cNvPr>
          <p:cNvSpPr/>
          <p:nvPr/>
        </p:nvSpPr>
        <p:spPr>
          <a:xfrm>
            <a:off x="9201427" y="400277"/>
            <a:ext cx="284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Ratio Method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49023B-07F9-1043-9328-0623EA047153}"/>
              </a:ext>
            </a:extLst>
          </p:cNvPr>
          <p:cNvSpPr/>
          <p:nvPr/>
        </p:nvSpPr>
        <p:spPr bwMode="auto">
          <a:xfrm>
            <a:off x="401249" y="1058345"/>
            <a:ext cx="11314662" cy="495814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>
              <a:ln w="0"/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504491C-7511-DF49-80B4-D2D4F9AA322B}"/>
                  </a:ext>
                </a:extLst>
              </p:cNvPr>
              <p:cNvSpPr/>
              <p:nvPr/>
            </p:nvSpPr>
            <p:spPr>
              <a:xfrm>
                <a:off x="8508491" y="1612152"/>
                <a:ext cx="3180916" cy="1077218"/>
              </a:xfrm>
              <a:prstGeom prst="rect">
                <a:avLst/>
              </a:prstGeom>
              <a:ln w="38100">
                <a:solidFill>
                  <a:srgbClr val="E098A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highlight>
                      <a:srgbClr val="FFFF00"/>
                    </a:highlight>
                    <a:latin typeface="Times" pitchFamily="2" charset="0"/>
                  </a:rPr>
                  <a:t>Requires a </a:t>
                </a:r>
                <a:r>
                  <a:rPr lang="en-US" sz="1600" b="1" dirty="0">
                    <a:highlight>
                      <a:srgbClr val="FFFF00"/>
                    </a:highlight>
                    <a:latin typeface="Times" pitchFamily="2" charset="0"/>
                    <a:ea typeface="Cambria Math" panose="02040503050406030204" pitchFamily="18" charset="0"/>
                  </a:rPr>
                  <a:t>Precise Measurement </a:t>
                </a:r>
                <a:r>
                  <a:rPr lang="en-US" sz="1600" b="1" dirty="0">
                    <a:highlight>
                      <a:srgbClr val="FFFF00"/>
                    </a:highlight>
                    <a:latin typeface="Times" pitchFamily="2" charset="0"/>
                  </a:rPr>
                  <a:t>of the </a:t>
                </a:r>
                <a:r>
                  <a:rPr lang="en-U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" pitchFamily="2" charset="0"/>
                  </a:rPr>
                  <a:t>Neutron Detection Efficiency (NDE)</a:t>
                </a:r>
                <a:r>
                  <a:rPr lang="en-US" sz="1600" b="1" dirty="0">
                    <a:highlight>
                      <a:srgbClr val="FFFF00"/>
                    </a:highlight>
                    <a:latin typeface="Times" pitchFamily="2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504491C-7511-DF49-80B4-D2D4F9AA3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491" y="1612152"/>
                <a:ext cx="3180916" cy="1077218"/>
              </a:xfrm>
              <a:prstGeom prst="rect">
                <a:avLst/>
              </a:prstGeom>
              <a:blipFill>
                <a:blip r:embed="rId10"/>
                <a:stretch>
                  <a:fillRect b="-1124"/>
                </a:stretch>
              </a:blipFill>
              <a:ln w="38100">
                <a:solidFill>
                  <a:srgbClr val="E098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>
            <a:extLst>
              <a:ext uri="{FF2B5EF4-FFF2-40B4-BE49-F238E27FC236}">
                <a16:creationId xmlns:a16="http://schemas.microsoft.com/office/drawing/2014/main" id="{7B9A7D81-4AE6-344F-9E0D-CF8FCBC27BF1}"/>
              </a:ext>
            </a:extLst>
          </p:cNvPr>
          <p:cNvSpPr/>
          <p:nvPr/>
        </p:nvSpPr>
        <p:spPr bwMode="auto">
          <a:xfrm rot="5400000">
            <a:off x="6725350" y="369349"/>
            <a:ext cx="346023" cy="3189628"/>
          </a:xfrm>
          <a:prstGeom prst="leftBrace">
            <a:avLst>
              <a:gd name="adj1" fmla="val 8333"/>
              <a:gd name="adj2" fmla="val 0"/>
            </a:avLst>
          </a:prstGeom>
          <a:noFill/>
          <a:ln w="38100" cap="flat" cmpd="sng" algn="ctr">
            <a:solidFill>
              <a:srgbClr val="E098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2F9BCF24-B11D-5243-94F3-EC15B0244CC9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4</a:t>
            </a:fld>
            <a:endParaRPr lang="en-US" altLang="en-US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5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63B744A-AC5E-5C49-A36A-9C7BFFCD0175}"/>
              </a:ext>
            </a:extLst>
          </p:cNvPr>
          <p:cNvGrpSpPr/>
          <p:nvPr/>
        </p:nvGrpSpPr>
        <p:grpSpPr>
          <a:xfrm>
            <a:off x="155741" y="1773367"/>
            <a:ext cx="6889750" cy="4309538"/>
            <a:chOff x="69849" y="656535"/>
            <a:chExt cx="6889750" cy="4309538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F0A62B95-06C5-234D-982F-44DFC673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49" y="838573"/>
              <a:ext cx="6889750" cy="41275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EBA8A5-3200-EB46-8A06-7F3F572ED006}"/>
                </a:ext>
              </a:extLst>
            </p:cNvPr>
            <p:cNvSpPr/>
            <p:nvPr/>
          </p:nvSpPr>
          <p:spPr bwMode="auto">
            <a:xfrm>
              <a:off x="1089623" y="656535"/>
              <a:ext cx="3177576" cy="41275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29D82-4754-B748-A0D1-ECC4B51060C6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1488FB-2865-184F-9482-4EBAD5D16056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647BB7A0-3C29-0246-AAE8-F932F9403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647BB7A0-3C29-0246-AAE8-F932F9403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3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60FF222D-E57A-A04F-933A-9446CC7E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" y="248770"/>
            <a:ext cx="1166667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" pitchFamily="2" charset="0"/>
              </a:rPr>
              <a:t>How We Measure Neutron Detection Efficiency(NDE) on </a:t>
            </a:r>
            <a:r>
              <a:rPr lang="en-US" altLang="en-US" sz="2800" dirty="0">
                <a:latin typeface="Times" pitchFamily="2" charset="0"/>
              </a:rPr>
              <a:t>CLAS12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89A2A7-7439-2545-A587-F0B6D3BFA952}"/>
              </a:ext>
            </a:extLst>
          </p:cNvPr>
          <p:cNvSpPr/>
          <p:nvPr/>
        </p:nvSpPr>
        <p:spPr>
          <a:xfrm>
            <a:off x="3256157" y="138996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532FB5C3-748B-5A43-8F33-3DA86A13C054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5</a:t>
            </a:fld>
            <a:endParaRPr lang="en-US" altLang="en-US" sz="2400" b="1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DEF83A-AE09-814D-B2D2-FE27D645F4D8}"/>
                  </a:ext>
                </a:extLst>
              </p:cNvPr>
              <p:cNvSpPr/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highlight>
                    <a:srgbClr val="FFFF00"/>
                  </a:highlight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DEF83A-AE09-814D-B2D2-FE27D645F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  <a:blipFill>
                <a:blip r:embed="rId4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35055AA-DD22-1C4D-B43F-1AE671BDE6C2}"/>
              </a:ext>
            </a:extLst>
          </p:cNvPr>
          <p:cNvSpPr/>
          <p:nvPr/>
        </p:nvSpPr>
        <p:spPr>
          <a:xfrm>
            <a:off x="295742" y="5860144"/>
            <a:ext cx="2579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Burkert et </a:t>
            </a:r>
            <a:r>
              <a:rPr lang="en-US" sz="1400" b="1" dirty="0" err="1">
                <a:latin typeface="Times" pitchFamily="2" charset="0"/>
              </a:rPr>
              <a:t>al.,NIM</a:t>
            </a:r>
            <a:r>
              <a:rPr lang="en-US" sz="1400" b="1" dirty="0">
                <a:latin typeface="Times" pitchFamily="2" charset="0"/>
              </a:rPr>
              <a:t> A 959(2020)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FCFC98-2C92-2447-9246-EB81562D21DE}"/>
              </a:ext>
            </a:extLst>
          </p:cNvPr>
          <p:cNvGrpSpPr/>
          <p:nvPr/>
        </p:nvGrpSpPr>
        <p:grpSpPr>
          <a:xfrm>
            <a:off x="4406861" y="1105633"/>
            <a:ext cx="3836701" cy="2422291"/>
            <a:chOff x="4460631" y="1198398"/>
            <a:chExt cx="3836701" cy="24222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B1195B-DEB1-364A-B279-2690C5331AD0}"/>
                </a:ext>
              </a:extLst>
            </p:cNvPr>
            <p:cNvSpPr/>
            <p:nvPr/>
          </p:nvSpPr>
          <p:spPr>
            <a:xfrm>
              <a:off x="4460632" y="1250809"/>
              <a:ext cx="3836700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" pitchFamily="2" charset="0"/>
                </a:rPr>
                <a:t>The CLAS12 Detector located in Hall B at Jefferson Laboratory, Virginia.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cs typeface="GillSans" panose="020B0502020104020203" pitchFamily="34" charset="-79"/>
                </a:rPr>
                <a:t>Hall B: </a:t>
              </a:r>
            </a:p>
            <a:p>
              <a:r>
                <a:rPr lang="en-US" sz="1200" b="1" dirty="0"/>
                <a:t>Central Detector (CD) and Forward Detector (FD)</a:t>
              </a:r>
              <a:endParaRPr lang="en-US" sz="1200" b="1" dirty="0">
                <a:solidFill>
                  <a:srgbClr val="FF0000"/>
                </a:solidFill>
                <a:latin typeface="Times" pitchFamily="2" charset="0"/>
              </a:endParaRPr>
            </a:p>
            <a:p>
              <a:r>
                <a:rPr lang="en-US" sz="1400" b="1" dirty="0">
                  <a:solidFill>
                    <a:srgbClr val="FF0000"/>
                  </a:solidFill>
                  <a:latin typeface="Times" pitchFamily="2" charset="0"/>
                </a:rPr>
                <a:t>Data Set: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First CLAS12 experiment, data were taken in the Spring and Fall 2018.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Beam energy 10.56 GeV / Liquid hydrogen target.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Two magnetic field configurations (</a:t>
              </a:r>
              <a:r>
                <a:rPr lang="en-US" sz="1200" b="1" dirty="0" err="1">
                  <a:latin typeface="Times" pitchFamily="2" charset="0"/>
                </a:rPr>
                <a:t>Inbending</a:t>
              </a:r>
              <a:r>
                <a:rPr lang="en-US" sz="1200" b="1" dirty="0">
                  <a:latin typeface="Times" pitchFamily="2" charset="0"/>
                </a:rPr>
                <a:t>/</a:t>
              </a:r>
              <a:r>
                <a:rPr lang="en-US" sz="1200" b="1" dirty="0" err="1">
                  <a:latin typeface="Times" pitchFamily="2" charset="0"/>
                </a:rPr>
                <a:t>Outbending</a:t>
              </a:r>
              <a:r>
                <a:rPr lang="en-US" sz="1200" b="1" dirty="0">
                  <a:latin typeface="Times" pitchFamily="2" charset="0"/>
                </a:rPr>
                <a:t> electrons)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200" b="1" dirty="0">
                <a:latin typeface="Times" pitchFamily="2" charset="0"/>
              </a:endParaRPr>
            </a:p>
            <a:p>
              <a:endParaRPr lang="en-US" sz="1200" b="1" dirty="0">
                <a:latin typeface="Times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FC0408-F9BD-E040-9966-8723055B2E8B}"/>
                </a:ext>
              </a:extLst>
            </p:cNvPr>
            <p:cNvSpPr/>
            <p:nvPr/>
          </p:nvSpPr>
          <p:spPr bwMode="auto">
            <a:xfrm>
              <a:off x="4460631" y="1198398"/>
              <a:ext cx="3699855" cy="202188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24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60632B00-1068-F34C-A021-B17CA89A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2" y="1396989"/>
            <a:ext cx="3541183" cy="46859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3B744A-AC5E-5C49-A36A-9C7BFFCD0175}"/>
              </a:ext>
            </a:extLst>
          </p:cNvPr>
          <p:cNvGrpSpPr/>
          <p:nvPr/>
        </p:nvGrpSpPr>
        <p:grpSpPr>
          <a:xfrm>
            <a:off x="155741" y="1773367"/>
            <a:ext cx="6889750" cy="4309538"/>
            <a:chOff x="69849" y="656535"/>
            <a:chExt cx="6889750" cy="4309538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F0A62B95-06C5-234D-982F-44DFC673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49" y="838573"/>
              <a:ext cx="6889750" cy="41275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EBA8A5-3200-EB46-8A06-7F3F572ED006}"/>
                </a:ext>
              </a:extLst>
            </p:cNvPr>
            <p:cNvSpPr/>
            <p:nvPr/>
          </p:nvSpPr>
          <p:spPr bwMode="auto">
            <a:xfrm>
              <a:off x="1089623" y="656535"/>
              <a:ext cx="3177576" cy="41275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29D82-4754-B748-A0D1-ECC4B51060C6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1488FB-2865-184F-9482-4EBAD5D16056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647BB7A0-3C29-0246-AAE8-F932F9403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647BB7A0-3C29-0246-AAE8-F932F9403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41D1A0-9B17-CB40-A24A-CFEE88A3C441}"/>
              </a:ext>
            </a:extLst>
          </p:cNvPr>
          <p:cNvGrpSpPr/>
          <p:nvPr/>
        </p:nvGrpSpPr>
        <p:grpSpPr>
          <a:xfrm>
            <a:off x="4406861" y="1105633"/>
            <a:ext cx="3836701" cy="2422291"/>
            <a:chOff x="4460631" y="1198398"/>
            <a:chExt cx="3836701" cy="24222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497FC7-7F6A-C74B-89E5-21A45CBE89B6}"/>
                </a:ext>
              </a:extLst>
            </p:cNvPr>
            <p:cNvSpPr/>
            <p:nvPr/>
          </p:nvSpPr>
          <p:spPr>
            <a:xfrm>
              <a:off x="4460632" y="1250809"/>
              <a:ext cx="3836700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" pitchFamily="2" charset="0"/>
                </a:rPr>
                <a:t>The CLAS12 Detector located in Hall B at Jefferson Laboratory, Virginia.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cs typeface="GillSans" panose="020B0502020104020203" pitchFamily="34" charset="-79"/>
                </a:rPr>
                <a:t>Hall B: </a:t>
              </a:r>
            </a:p>
            <a:p>
              <a:r>
                <a:rPr lang="en-US" sz="1200" b="1" dirty="0"/>
                <a:t>Central Detector (CD) and Forward Detector (FD)</a:t>
              </a:r>
              <a:endParaRPr lang="en-US" sz="1200" b="1" dirty="0">
                <a:solidFill>
                  <a:srgbClr val="FF0000"/>
                </a:solidFill>
                <a:latin typeface="Times" pitchFamily="2" charset="0"/>
              </a:endParaRPr>
            </a:p>
            <a:p>
              <a:r>
                <a:rPr lang="en-US" sz="1400" b="1" dirty="0">
                  <a:solidFill>
                    <a:srgbClr val="FF0000"/>
                  </a:solidFill>
                  <a:latin typeface="Times" pitchFamily="2" charset="0"/>
                </a:rPr>
                <a:t>Data Set: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First CLAS12 experiment, data were taken in the Spring and Fall 2018.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Beam energy 10.56 GeV / Liquid hydrogen target.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Two magnetic field configurations (</a:t>
              </a:r>
              <a:r>
                <a:rPr lang="en-US" sz="1200" b="1" dirty="0" err="1">
                  <a:latin typeface="Times" pitchFamily="2" charset="0"/>
                </a:rPr>
                <a:t>Inbending</a:t>
              </a:r>
              <a:r>
                <a:rPr lang="en-US" sz="1200" b="1" dirty="0">
                  <a:latin typeface="Times" pitchFamily="2" charset="0"/>
                </a:rPr>
                <a:t>/</a:t>
              </a:r>
              <a:r>
                <a:rPr lang="en-US" sz="1200" b="1" dirty="0" err="1">
                  <a:latin typeface="Times" pitchFamily="2" charset="0"/>
                </a:rPr>
                <a:t>Outbending</a:t>
              </a:r>
              <a:r>
                <a:rPr lang="en-US" sz="1200" b="1" dirty="0">
                  <a:latin typeface="Times" pitchFamily="2" charset="0"/>
                </a:rPr>
                <a:t> electrons)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200" b="1" dirty="0">
                <a:latin typeface="Times" pitchFamily="2" charset="0"/>
              </a:endParaRPr>
            </a:p>
            <a:p>
              <a:endParaRPr lang="en-US" sz="1200" b="1" dirty="0">
                <a:latin typeface="Times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29EB07-0447-814B-B9B4-D00B0C1D7D3F}"/>
                </a:ext>
              </a:extLst>
            </p:cNvPr>
            <p:cNvSpPr/>
            <p:nvPr/>
          </p:nvSpPr>
          <p:spPr bwMode="auto">
            <a:xfrm>
              <a:off x="4460631" y="1198398"/>
              <a:ext cx="3699855" cy="202188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12E8791-289B-BC47-97E6-DF370535B580}"/>
              </a:ext>
            </a:extLst>
          </p:cNvPr>
          <p:cNvSpPr txBox="1"/>
          <p:nvPr/>
        </p:nvSpPr>
        <p:spPr>
          <a:xfrm>
            <a:off x="10756932" y="1572180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DD95"/>
                </a:solidFill>
                <a:latin typeface="Times" pitchFamily="2" charset="0"/>
              </a:rPr>
              <a:t>DC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E5FE138D-DB33-294F-A48D-2F499F4B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661" y="6258096"/>
            <a:ext cx="2844800" cy="457200"/>
          </a:xfrm>
        </p:spPr>
        <p:txBody>
          <a:bodyPr/>
          <a:lstStyle/>
          <a:p>
            <a:pPr>
              <a:defRPr/>
            </a:pPr>
            <a:fld id="{B722F430-F9B6-D247-BB2F-B0919D69AFAE}" type="slidenum">
              <a:rPr lang="en-US" altLang="en-US" sz="2400" b="1">
                <a:latin typeface="Times" pitchFamily="2" charset="0"/>
              </a:rPr>
              <a:pPr>
                <a:defRPr/>
              </a:pPr>
              <a:t>6</a:t>
            </a:fld>
            <a:endParaRPr lang="en-US" altLang="en-US" sz="2400" b="1" dirty="0">
              <a:latin typeface="Times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74C7748-930E-F74A-9F6B-BF613049F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" y="248770"/>
            <a:ext cx="1166667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" pitchFamily="2" charset="0"/>
              </a:rPr>
              <a:t>How We Measure Neutron Detection Efficiency(NDE) on </a:t>
            </a:r>
            <a:r>
              <a:rPr lang="en-US" altLang="en-US" sz="2800" dirty="0">
                <a:latin typeface="Times" pitchFamily="2" charset="0"/>
              </a:rPr>
              <a:t>CLAS12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C2945E-96E9-CC48-9E36-8261F47EBE5B}"/>
              </a:ext>
            </a:extLst>
          </p:cNvPr>
          <p:cNvSpPr/>
          <p:nvPr/>
        </p:nvSpPr>
        <p:spPr>
          <a:xfrm>
            <a:off x="295742" y="5860144"/>
            <a:ext cx="2579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Burkert et </a:t>
            </a:r>
            <a:r>
              <a:rPr lang="en-US" sz="1400" b="1" dirty="0" err="1">
                <a:latin typeface="Times" pitchFamily="2" charset="0"/>
              </a:rPr>
              <a:t>al.,NIM</a:t>
            </a:r>
            <a:r>
              <a:rPr lang="en-US" sz="1400" b="1" dirty="0">
                <a:latin typeface="Times" pitchFamily="2" charset="0"/>
              </a:rPr>
              <a:t> A 959(2020)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E9A4BD8-A310-2543-95F9-A33588C60273}"/>
                  </a:ext>
                </a:extLst>
              </p:cNvPr>
              <p:cNvSpPr/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highlight>
                    <a:srgbClr val="FFFF00"/>
                  </a:highlight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E9A4BD8-A310-2543-95F9-A33588C60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  <a:blipFill>
                <a:blip r:embed="rId5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9FD1C1B-9E21-B84D-A9FA-7ED2BB909EC7}"/>
              </a:ext>
            </a:extLst>
          </p:cNvPr>
          <p:cNvSpPr/>
          <p:nvPr/>
        </p:nvSpPr>
        <p:spPr>
          <a:xfrm>
            <a:off x="3256157" y="138996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60632B00-1068-F34C-A021-B17CA89A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2" y="1396989"/>
            <a:ext cx="3541183" cy="4685916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6D4D67-A320-9F4C-ADD5-EB285541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1" y="1396989"/>
            <a:ext cx="3541183" cy="46859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033C7B-A2ED-8E4D-9AE4-298D064CFB66}"/>
              </a:ext>
            </a:extLst>
          </p:cNvPr>
          <p:cNvGrpSpPr/>
          <p:nvPr/>
        </p:nvGrpSpPr>
        <p:grpSpPr>
          <a:xfrm>
            <a:off x="166157" y="1773367"/>
            <a:ext cx="6889750" cy="4309538"/>
            <a:chOff x="69849" y="656535"/>
            <a:chExt cx="6889750" cy="4309538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C5F2DB6B-C3F9-2746-8CA7-003C76D82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9" y="838573"/>
              <a:ext cx="6889750" cy="41275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28A270-68EF-6741-9414-1057A9AE664E}"/>
                </a:ext>
              </a:extLst>
            </p:cNvPr>
            <p:cNvSpPr/>
            <p:nvPr/>
          </p:nvSpPr>
          <p:spPr bwMode="auto">
            <a:xfrm>
              <a:off x="1089623" y="656535"/>
              <a:ext cx="3177576" cy="41275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EACF07-C978-0E47-82B2-12E0A7E6C2EE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0CB852-3F8A-1940-900B-5DD5D0556E47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9">
                  <a:extLst>
                    <a:ext uri="{FF2B5EF4-FFF2-40B4-BE49-F238E27FC236}">
                      <a16:creationId xmlns:a16="http://schemas.microsoft.com/office/drawing/2014/main" id="{2ECA8A84-C54A-2145-97A6-8AAE87345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14" name="TextBox 9">
                  <a:extLst>
                    <a:ext uri="{FF2B5EF4-FFF2-40B4-BE49-F238E27FC236}">
                      <a16:creationId xmlns:a16="http://schemas.microsoft.com/office/drawing/2014/main" id="{2ECA8A84-C54A-2145-97A6-8AAE87345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6EF0FE-50BF-DE42-A426-5BD7F4E21C96}"/>
              </a:ext>
            </a:extLst>
          </p:cNvPr>
          <p:cNvGrpSpPr/>
          <p:nvPr/>
        </p:nvGrpSpPr>
        <p:grpSpPr>
          <a:xfrm>
            <a:off x="4406861" y="1105633"/>
            <a:ext cx="3836701" cy="2422291"/>
            <a:chOff x="4460631" y="1198398"/>
            <a:chExt cx="3836701" cy="242229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B682D0-AF79-4042-A6B2-D66F36793C18}"/>
                </a:ext>
              </a:extLst>
            </p:cNvPr>
            <p:cNvSpPr/>
            <p:nvPr/>
          </p:nvSpPr>
          <p:spPr>
            <a:xfrm>
              <a:off x="4460632" y="1250809"/>
              <a:ext cx="3836700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" pitchFamily="2" charset="0"/>
                </a:rPr>
                <a:t>The CLAS12 Detector located in Hall B at Jefferson Laboratory, Virginia.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cs typeface="GillSans" panose="020B0502020104020203" pitchFamily="34" charset="-79"/>
                </a:rPr>
                <a:t>Hall B: </a:t>
              </a:r>
            </a:p>
            <a:p>
              <a:r>
                <a:rPr lang="en-US" sz="1200" b="1" dirty="0"/>
                <a:t>Central Detector (CD) and Forward Detector (FD)</a:t>
              </a:r>
              <a:endParaRPr lang="en-US" sz="1200" b="1" dirty="0">
                <a:solidFill>
                  <a:srgbClr val="FF0000"/>
                </a:solidFill>
                <a:latin typeface="Times" pitchFamily="2" charset="0"/>
              </a:endParaRPr>
            </a:p>
            <a:p>
              <a:r>
                <a:rPr lang="en-US" sz="1400" b="1" dirty="0">
                  <a:solidFill>
                    <a:srgbClr val="FF0000"/>
                  </a:solidFill>
                  <a:latin typeface="Times" pitchFamily="2" charset="0"/>
                </a:rPr>
                <a:t>Data Set: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First CLAS12 experiment, data were taken in the Spring and Fall 2018.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Beam energy 10.56 GeV / Liquid hydrogen target.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Two magnetic field configurations (</a:t>
              </a:r>
              <a:r>
                <a:rPr lang="en-US" sz="1200" b="1" dirty="0" err="1">
                  <a:latin typeface="Times" pitchFamily="2" charset="0"/>
                </a:rPr>
                <a:t>Inbending</a:t>
              </a:r>
              <a:r>
                <a:rPr lang="en-US" sz="1200" b="1" dirty="0">
                  <a:latin typeface="Times" pitchFamily="2" charset="0"/>
                </a:rPr>
                <a:t>/</a:t>
              </a:r>
              <a:r>
                <a:rPr lang="en-US" sz="1200" b="1" dirty="0" err="1">
                  <a:latin typeface="Times" pitchFamily="2" charset="0"/>
                </a:rPr>
                <a:t>Outbending</a:t>
              </a:r>
              <a:r>
                <a:rPr lang="en-US" sz="1200" b="1" dirty="0">
                  <a:latin typeface="Times" pitchFamily="2" charset="0"/>
                </a:rPr>
                <a:t> electrons)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200" b="1" dirty="0">
                <a:latin typeface="Times" pitchFamily="2" charset="0"/>
              </a:endParaRPr>
            </a:p>
            <a:p>
              <a:endParaRPr lang="en-US" sz="1200" b="1" dirty="0">
                <a:latin typeface="Times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006998-51CC-9D4D-BFF6-DC6324308FFD}"/>
                </a:ext>
              </a:extLst>
            </p:cNvPr>
            <p:cNvSpPr/>
            <p:nvPr/>
          </p:nvSpPr>
          <p:spPr bwMode="auto">
            <a:xfrm>
              <a:off x="4460631" y="1198398"/>
              <a:ext cx="3699855" cy="202188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D07EEAE-4C6B-5743-95E4-9CA27A74D55E}"/>
              </a:ext>
            </a:extLst>
          </p:cNvPr>
          <p:cNvSpPr txBox="1"/>
          <p:nvPr/>
        </p:nvSpPr>
        <p:spPr>
          <a:xfrm>
            <a:off x="10756932" y="1572180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DD95"/>
                </a:solidFill>
                <a:latin typeface="Times" pitchFamily="2" charset="0"/>
              </a:rPr>
              <a:t>DC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1F0AFA-EEC3-1347-A996-70D86C65D3DC}"/>
              </a:ext>
            </a:extLst>
          </p:cNvPr>
          <p:cNvSpPr txBox="1"/>
          <p:nvPr/>
        </p:nvSpPr>
        <p:spPr>
          <a:xfrm>
            <a:off x="9685664" y="1094965"/>
            <a:ext cx="101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" pitchFamily="2" charset="0"/>
              </a:rPr>
              <a:t>FTOF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12C5854-A57A-6644-8921-37D1C5FFED7F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7</a:t>
            </a:fld>
            <a:endParaRPr lang="en-US" altLang="en-US" sz="2400" b="1" dirty="0">
              <a:latin typeface="Times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7247F6-1F8B-3148-A1D7-DB8FCDF18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" y="248770"/>
            <a:ext cx="1166667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" pitchFamily="2" charset="0"/>
              </a:rPr>
              <a:t>How We Measure Neutron Detection Efficiency(NDE) on </a:t>
            </a:r>
            <a:r>
              <a:rPr lang="en-US" altLang="en-US" sz="2800" dirty="0">
                <a:latin typeface="Times" pitchFamily="2" charset="0"/>
              </a:rPr>
              <a:t>CLAS12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B9FAE9-CD63-B04E-A83C-7ED9292C1F38}"/>
              </a:ext>
            </a:extLst>
          </p:cNvPr>
          <p:cNvSpPr/>
          <p:nvPr/>
        </p:nvSpPr>
        <p:spPr>
          <a:xfrm>
            <a:off x="295742" y="5860144"/>
            <a:ext cx="2579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Burkert et </a:t>
            </a:r>
            <a:r>
              <a:rPr lang="en-US" sz="1400" b="1" dirty="0" err="1">
                <a:latin typeface="Times" pitchFamily="2" charset="0"/>
              </a:rPr>
              <a:t>al.,NIM</a:t>
            </a:r>
            <a:r>
              <a:rPr lang="en-US" sz="1400" b="1" dirty="0">
                <a:latin typeface="Times" pitchFamily="2" charset="0"/>
              </a:rPr>
              <a:t> A 959(2020)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1972A0-8D41-BF47-B683-562A6CF597FA}"/>
              </a:ext>
            </a:extLst>
          </p:cNvPr>
          <p:cNvSpPr/>
          <p:nvPr/>
        </p:nvSpPr>
        <p:spPr>
          <a:xfrm>
            <a:off x="3256157" y="138996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FD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F1B6F4-3DAD-FD48-84FD-A0ABE587324A}"/>
                  </a:ext>
                </a:extLst>
              </p:cNvPr>
              <p:cNvSpPr/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highlight>
                    <a:srgbClr val="FFFF00"/>
                  </a:highlight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F1B6F4-3DAD-FD48-84FD-A0ABE5873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  <a:blipFill>
                <a:blip r:embed="rId6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3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60632B00-1068-F34C-A021-B17CA89A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2" y="1396989"/>
            <a:ext cx="3541183" cy="468591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385F540-6010-FF4D-864F-DC718B54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2" y="1396989"/>
            <a:ext cx="3541183" cy="46859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FCB3F2-23A3-6A46-8DB2-D0E2A0900F06}"/>
              </a:ext>
            </a:extLst>
          </p:cNvPr>
          <p:cNvGrpSpPr/>
          <p:nvPr/>
        </p:nvGrpSpPr>
        <p:grpSpPr>
          <a:xfrm>
            <a:off x="166157" y="1773367"/>
            <a:ext cx="6889750" cy="4309538"/>
            <a:chOff x="69849" y="656535"/>
            <a:chExt cx="6889750" cy="430953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B3C134FD-FACA-7E4E-B16B-FC6B03612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9" y="838573"/>
              <a:ext cx="6889750" cy="41275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1EE596-29B6-D746-A049-3E1AFE25F6F9}"/>
                </a:ext>
              </a:extLst>
            </p:cNvPr>
            <p:cNvSpPr/>
            <p:nvPr/>
          </p:nvSpPr>
          <p:spPr bwMode="auto">
            <a:xfrm>
              <a:off x="1089623" y="656535"/>
              <a:ext cx="3177576" cy="41275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7F7EA-A081-CD45-A278-A912658423FD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9F4850-B814-8B46-85D8-FF69A2913AE3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9">
                  <a:extLst>
                    <a:ext uri="{FF2B5EF4-FFF2-40B4-BE49-F238E27FC236}">
                      <a16:creationId xmlns:a16="http://schemas.microsoft.com/office/drawing/2014/main" id="{FAC86BAA-591A-7441-BF36-9B4B8ACAF6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14" name="TextBox 9">
                  <a:extLst>
                    <a:ext uri="{FF2B5EF4-FFF2-40B4-BE49-F238E27FC236}">
                      <a16:creationId xmlns:a16="http://schemas.microsoft.com/office/drawing/2014/main" id="{FAC86BAA-591A-7441-BF36-9B4B8ACAF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879824-141B-3A4B-B5BC-AA9CEEF0B482}"/>
              </a:ext>
            </a:extLst>
          </p:cNvPr>
          <p:cNvGrpSpPr/>
          <p:nvPr/>
        </p:nvGrpSpPr>
        <p:grpSpPr>
          <a:xfrm>
            <a:off x="4406861" y="1105633"/>
            <a:ext cx="3836701" cy="2422291"/>
            <a:chOff x="4460631" y="1198398"/>
            <a:chExt cx="3836701" cy="24222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02E289-F6AA-5442-8A9D-08B2B4F6EE5E}"/>
                </a:ext>
              </a:extLst>
            </p:cNvPr>
            <p:cNvSpPr/>
            <p:nvPr/>
          </p:nvSpPr>
          <p:spPr>
            <a:xfrm>
              <a:off x="4460632" y="1250809"/>
              <a:ext cx="3836700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" pitchFamily="2" charset="0"/>
                </a:rPr>
                <a:t>The CLAS12 Detector located in Hall B at Jefferson Laboratory, Virginia.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cs typeface="GillSans" panose="020B0502020104020203" pitchFamily="34" charset="-79"/>
                </a:rPr>
                <a:t>Hall B: </a:t>
              </a:r>
            </a:p>
            <a:p>
              <a:r>
                <a:rPr lang="en-US" sz="1200" b="1" dirty="0"/>
                <a:t>Central Detector (CD) and Forward Detector (FD)</a:t>
              </a:r>
              <a:endParaRPr lang="en-US" sz="1200" b="1" dirty="0">
                <a:solidFill>
                  <a:srgbClr val="FF0000"/>
                </a:solidFill>
                <a:latin typeface="Times" pitchFamily="2" charset="0"/>
              </a:endParaRPr>
            </a:p>
            <a:p>
              <a:r>
                <a:rPr lang="en-US" sz="1400" b="1" dirty="0">
                  <a:solidFill>
                    <a:srgbClr val="FF0000"/>
                  </a:solidFill>
                  <a:latin typeface="Times" pitchFamily="2" charset="0"/>
                </a:rPr>
                <a:t>Data Set: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First CLAS12 experiment, data were taken in the Spring and Fall 2018.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Beam energy 10.56 GeV / Liquid hydrogen target.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Two magnetic field configurations (</a:t>
              </a:r>
              <a:r>
                <a:rPr lang="en-US" sz="1200" b="1" dirty="0" err="1">
                  <a:latin typeface="Times" pitchFamily="2" charset="0"/>
                </a:rPr>
                <a:t>Inbending</a:t>
              </a:r>
              <a:r>
                <a:rPr lang="en-US" sz="1200" b="1" dirty="0">
                  <a:latin typeface="Times" pitchFamily="2" charset="0"/>
                </a:rPr>
                <a:t>/</a:t>
              </a:r>
              <a:r>
                <a:rPr lang="en-US" sz="1200" b="1" dirty="0" err="1">
                  <a:latin typeface="Times" pitchFamily="2" charset="0"/>
                </a:rPr>
                <a:t>Outbending</a:t>
              </a:r>
              <a:r>
                <a:rPr lang="en-US" sz="1200" b="1" dirty="0">
                  <a:latin typeface="Times" pitchFamily="2" charset="0"/>
                </a:rPr>
                <a:t> electrons)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200" b="1" dirty="0">
                <a:latin typeface="Times" pitchFamily="2" charset="0"/>
              </a:endParaRPr>
            </a:p>
            <a:p>
              <a:endParaRPr lang="en-US" sz="1200" b="1" dirty="0">
                <a:latin typeface="Times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F9ED84-B777-D542-B639-BF08598FDD03}"/>
                </a:ext>
              </a:extLst>
            </p:cNvPr>
            <p:cNvSpPr/>
            <p:nvPr/>
          </p:nvSpPr>
          <p:spPr bwMode="auto">
            <a:xfrm>
              <a:off x="4460631" y="1198398"/>
              <a:ext cx="3699855" cy="202188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6C97FB5-647F-D64A-95B0-DC04B7F90C2D}"/>
              </a:ext>
            </a:extLst>
          </p:cNvPr>
          <p:cNvSpPr txBox="1"/>
          <p:nvPr/>
        </p:nvSpPr>
        <p:spPr>
          <a:xfrm>
            <a:off x="10756932" y="1572180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DD95"/>
                </a:solidFill>
                <a:latin typeface="Times" pitchFamily="2" charset="0"/>
              </a:rPr>
              <a:t>DC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66D3E-9AC4-B549-AA9C-3EA1AFD39D9C}"/>
              </a:ext>
            </a:extLst>
          </p:cNvPr>
          <p:cNvSpPr txBox="1"/>
          <p:nvPr/>
        </p:nvSpPr>
        <p:spPr>
          <a:xfrm>
            <a:off x="9685664" y="1094965"/>
            <a:ext cx="101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" pitchFamily="2" charset="0"/>
              </a:rPr>
              <a:t>FTOF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79F4E-9B2C-D947-9ABA-A727225E2732}"/>
              </a:ext>
            </a:extLst>
          </p:cNvPr>
          <p:cNvSpPr txBox="1"/>
          <p:nvPr/>
        </p:nvSpPr>
        <p:spPr>
          <a:xfrm>
            <a:off x="8655145" y="1273795"/>
            <a:ext cx="14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" pitchFamily="2" charset="0"/>
              </a:rPr>
              <a:t>PCAL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E0A8F1C-4A20-7140-B8A7-A6FCC4004781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8</a:t>
            </a:fld>
            <a:endParaRPr lang="en-US" altLang="en-US" sz="2400" b="1" dirty="0">
              <a:latin typeface="Times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94C15D4-C05B-E645-8403-83F84343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" y="248770"/>
            <a:ext cx="1166667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" pitchFamily="2" charset="0"/>
              </a:rPr>
              <a:t>How We Measure Neutron Detection Efficiency(NDE) on </a:t>
            </a:r>
            <a:r>
              <a:rPr lang="en-US" altLang="en-US" sz="2800" dirty="0">
                <a:latin typeface="Times" pitchFamily="2" charset="0"/>
              </a:rPr>
              <a:t>CLAS12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8F04D0-B8BE-3C4D-9611-4566DC85B10C}"/>
              </a:ext>
            </a:extLst>
          </p:cNvPr>
          <p:cNvSpPr/>
          <p:nvPr/>
        </p:nvSpPr>
        <p:spPr>
          <a:xfrm>
            <a:off x="295742" y="5860144"/>
            <a:ext cx="2579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Burkert et </a:t>
            </a:r>
            <a:r>
              <a:rPr lang="en-US" sz="1400" b="1" dirty="0" err="1">
                <a:latin typeface="Times" pitchFamily="2" charset="0"/>
              </a:rPr>
              <a:t>al.,NIM</a:t>
            </a:r>
            <a:r>
              <a:rPr lang="en-US" sz="1400" b="1" dirty="0">
                <a:latin typeface="Times" pitchFamily="2" charset="0"/>
              </a:rPr>
              <a:t> A 959(2020)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6BB499-51F2-E341-91C0-70691B07AF23}"/>
              </a:ext>
            </a:extLst>
          </p:cNvPr>
          <p:cNvSpPr/>
          <p:nvPr/>
        </p:nvSpPr>
        <p:spPr>
          <a:xfrm>
            <a:off x="3256157" y="138996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FD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4FC7B2-2B6A-714E-A5D0-FAA374827199}"/>
                  </a:ext>
                </a:extLst>
              </p:cNvPr>
              <p:cNvSpPr/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highlight>
                    <a:srgbClr val="FFFF00"/>
                  </a:highlight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4FC7B2-2B6A-714E-A5D0-FAA374827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  <a:blipFill>
                <a:blip r:embed="rId6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60632B00-1068-F34C-A021-B17CA89A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2" y="1396989"/>
            <a:ext cx="3541183" cy="468591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43BF5B3-B0A4-D943-B17C-E21BE71B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2" y="1396989"/>
            <a:ext cx="3541183" cy="46859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5532A1-39E4-CE4B-8BF6-79B89768A3EB}"/>
              </a:ext>
            </a:extLst>
          </p:cNvPr>
          <p:cNvGrpSpPr/>
          <p:nvPr/>
        </p:nvGrpSpPr>
        <p:grpSpPr>
          <a:xfrm>
            <a:off x="166157" y="1773367"/>
            <a:ext cx="6889750" cy="4309538"/>
            <a:chOff x="69849" y="656535"/>
            <a:chExt cx="6889750" cy="430953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968E623D-E19F-C24B-9564-F61F04CAD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9" y="838573"/>
              <a:ext cx="6889750" cy="41275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2ECBC4-F894-7046-976A-DC4AB4E38FC9}"/>
                </a:ext>
              </a:extLst>
            </p:cNvPr>
            <p:cNvSpPr/>
            <p:nvPr/>
          </p:nvSpPr>
          <p:spPr bwMode="auto">
            <a:xfrm>
              <a:off x="1089623" y="656535"/>
              <a:ext cx="3177576" cy="41275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51ED00-BBA7-0841-9254-AB01CBE2EF6C}"/>
              </a:ext>
            </a:extLst>
          </p:cNvPr>
          <p:cNvGrpSpPr/>
          <p:nvPr/>
        </p:nvGrpSpPr>
        <p:grpSpPr>
          <a:xfrm>
            <a:off x="1833564" y="6194425"/>
            <a:ext cx="8377237" cy="419518"/>
            <a:chOff x="1833564" y="6194425"/>
            <a:chExt cx="8377237" cy="41951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1BEDC-88CA-9243-9B62-42DA59D49209}"/>
                </a:ext>
              </a:extLst>
            </p:cNvPr>
            <p:cNvCxnSpPr/>
            <p:nvPr/>
          </p:nvCxnSpPr>
          <p:spPr bwMode="auto">
            <a:xfrm>
              <a:off x="1981200" y="6194425"/>
              <a:ext cx="82296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9">
                  <a:extLst>
                    <a:ext uri="{FF2B5EF4-FFF2-40B4-BE49-F238E27FC236}">
                      <a16:creationId xmlns:a16="http://schemas.microsoft.com/office/drawing/2014/main" id="{73BB4568-A157-3D46-8968-B779A87B22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Gill Sans" panose="020B0502020104020203" pitchFamily="34" charset="-79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Lamya Baashen  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en-US" sz="1600" dirty="0">
                      <a:latin typeface="Times New Roman" panose="02020603050405020304" pitchFamily="18" charset="0"/>
                    </a:rPr>
                    <a:t>                                                       10/30/2020</a:t>
                  </a:r>
                </a:p>
              </p:txBody>
            </p:sp>
          </mc:Choice>
          <mc:Fallback xmlns="">
            <p:sp>
              <p:nvSpPr>
                <p:cNvPr id="14" name="TextBox 9">
                  <a:extLst>
                    <a:ext uri="{FF2B5EF4-FFF2-40B4-BE49-F238E27FC236}">
                      <a16:creationId xmlns:a16="http://schemas.microsoft.com/office/drawing/2014/main" id="{73BB4568-A157-3D46-8968-B779A87B2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564" y="6275389"/>
                  <a:ext cx="8377237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3571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9D6F7F-D6A4-D640-8DC9-4768E92721B3}"/>
              </a:ext>
            </a:extLst>
          </p:cNvPr>
          <p:cNvSpPr txBox="1"/>
          <p:nvPr/>
        </p:nvSpPr>
        <p:spPr>
          <a:xfrm>
            <a:off x="10756932" y="1572180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DD95"/>
                </a:solidFill>
                <a:latin typeface="Times" pitchFamily="2" charset="0"/>
              </a:rPr>
              <a:t>DC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9D6A7-C80C-6949-87A8-37710F625133}"/>
              </a:ext>
            </a:extLst>
          </p:cNvPr>
          <p:cNvSpPr txBox="1"/>
          <p:nvPr/>
        </p:nvSpPr>
        <p:spPr>
          <a:xfrm>
            <a:off x="9685664" y="1094965"/>
            <a:ext cx="101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" pitchFamily="2" charset="0"/>
              </a:rPr>
              <a:t>FTOF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3FA599-1176-1E4F-8826-3E27623585C0}"/>
              </a:ext>
            </a:extLst>
          </p:cNvPr>
          <p:cNvGrpSpPr/>
          <p:nvPr/>
        </p:nvGrpSpPr>
        <p:grpSpPr>
          <a:xfrm>
            <a:off x="4406861" y="1105633"/>
            <a:ext cx="3836701" cy="2422291"/>
            <a:chOff x="4460631" y="1198398"/>
            <a:chExt cx="3836701" cy="24222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AB53F7-6980-DF4D-9351-725A65044559}"/>
                </a:ext>
              </a:extLst>
            </p:cNvPr>
            <p:cNvSpPr/>
            <p:nvPr/>
          </p:nvSpPr>
          <p:spPr>
            <a:xfrm>
              <a:off x="4460632" y="1250809"/>
              <a:ext cx="3836700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imes" pitchFamily="2" charset="0"/>
                </a:rPr>
                <a:t>The CLAS12 Detector located in Hall B at Jefferson Laboratory, Virginia.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cs typeface="GillSans" panose="020B0502020104020203" pitchFamily="34" charset="-79"/>
                </a:rPr>
                <a:t>Hall B: </a:t>
              </a:r>
            </a:p>
            <a:p>
              <a:r>
                <a:rPr lang="en-US" sz="1200" b="1" dirty="0"/>
                <a:t>Central Detector (CD) and Forward Detector (FD)</a:t>
              </a:r>
              <a:endParaRPr lang="en-US" sz="1200" b="1" dirty="0">
                <a:solidFill>
                  <a:srgbClr val="FF0000"/>
                </a:solidFill>
                <a:latin typeface="Times" pitchFamily="2" charset="0"/>
              </a:endParaRPr>
            </a:p>
            <a:p>
              <a:r>
                <a:rPr lang="en-US" sz="1400" b="1" dirty="0">
                  <a:solidFill>
                    <a:srgbClr val="FF0000"/>
                  </a:solidFill>
                  <a:latin typeface="Times" pitchFamily="2" charset="0"/>
                </a:rPr>
                <a:t>Data Set: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First CLAS12 experiment, data were taken in the Spring and Fall 2018.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Beam energy 10.56 GeV / Liquid hydrogen target.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200" b="1" dirty="0">
                  <a:latin typeface="Times" pitchFamily="2" charset="0"/>
                </a:rPr>
                <a:t>Two magnetic field configurations (</a:t>
              </a:r>
              <a:r>
                <a:rPr lang="en-US" sz="1200" b="1" dirty="0" err="1">
                  <a:latin typeface="Times" pitchFamily="2" charset="0"/>
                </a:rPr>
                <a:t>Inbending</a:t>
              </a:r>
              <a:r>
                <a:rPr lang="en-US" sz="1200" b="1" dirty="0">
                  <a:latin typeface="Times" pitchFamily="2" charset="0"/>
                </a:rPr>
                <a:t>/</a:t>
              </a:r>
              <a:r>
                <a:rPr lang="en-US" sz="1200" b="1" dirty="0" err="1">
                  <a:latin typeface="Times" pitchFamily="2" charset="0"/>
                </a:rPr>
                <a:t>Outbending</a:t>
              </a:r>
              <a:r>
                <a:rPr lang="en-US" sz="1200" b="1" dirty="0">
                  <a:latin typeface="Times" pitchFamily="2" charset="0"/>
                </a:rPr>
                <a:t> electrons)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200" b="1" dirty="0">
                <a:latin typeface="Times" pitchFamily="2" charset="0"/>
              </a:endParaRPr>
            </a:p>
            <a:p>
              <a:endParaRPr lang="en-US" sz="1200" b="1" dirty="0">
                <a:latin typeface="Times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1259E2-BD21-084E-A842-9594A782D5DA}"/>
                </a:ext>
              </a:extLst>
            </p:cNvPr>
            <p:cNvSpPr/>
            <p:nvPr/>
          </p:nvSpPr>
          <p:spPr bwMode="auto">
            <a:xfrm>
              <a:off x="4460631" y="1198398"/>
              <a:ext cx="3699855" cy="202188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  <a:softEdge rad="12700"/>
            </a:effectLst>
            <a:scene3d>
              <a:camera prst="perspectiveFron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08DE480-E723-454C-BF50-746EAE8F3A57}"/>
              </a:ext>
            </a:extLst>
          </p:cNvPr>
          <p:cNvSpPr txBox="1"/>
          <p:nvPr/>
        </p:nvSpPr>
        <p:spPr>
          <a:xfrm>
            <a:off x="8655145" y="1273795"/>
            <a:ext cx="14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" pitchFamily="2" charset="0"/>
              </a:rPr>
              <a:t>PCAL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78BD31-39A7-564D-92EA-818F3AF5F9C7}"/>
              </a:ext>
            </a:extLst>
          </p:cNvPr>
          <p:cNvSpPr txBox="1"/>
          <p:nvPr/>
        </p:nvSpPr>
        <p:spPr>
          <a:xfrm>
            <a:off x="8015665" y="1372125"/>
            <a:ext cx="14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0C986"/>
                </a:solidFill>
                <a:latin typeface="Times" pitchFamily="2" charset="0"/>
              </a:rPr>
              <a:t>ECAL</a:t>
            </a:r>
            <a:endParaRPr lang="en-US" sz="2000" b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553D2149-DCAE-C140-AB16-E99745746CE8}"/>
              </a:ext>
            </a:extLst>
          </p:cNvPr>
          <p:cNvSpPr txBox="1">
            <a:spLocks/>
          </p:cNvSpPr>
          <p:nvPr/>
        </p:nvSpPr>
        <p:spPr bwMode="auto">
          <a:xfrm>
            <a:off x="9108661" y="6258096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2F430-F9B6-D247-BB2F-B0919D69AFAE}" type="slidenum">
              <a:rPr lang="en-US" altLang="en-US" sz="2400" b="1" smtClean="0">
                <a:latin typeface="Times" pitchFamily="2" charset="0"/>
              </a:rPr>
              <a:pPr>
                <a:defRPr/>
              </a:pPr>
              <a:t>9</a:t>
            </a:fld>
            <a:endParaRPr lang="en-US" altLang="en-US" sz="2400" b="1" dirty="0">
              <a:latin typeface="Times" pitchFamily="2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5F22F5F-52E3-5340-A194-70300089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" y="248770"/>
            <a:ext cx="1166667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" pitchFamily="2" charset="0"/>
              </a:rPr>
              <a:t>How We Measure Neutron Detection Efficiency(NDE) on </a:t>
            </a:r>
            <a:r>
              <a:rPr lang="en-US" altLang="en-US" sz="2800" dirty="0">
                <a:latin typeface="Times" pitchFamily="2" charset="0"/>
              </a:rPr>
              <a:t>CLAS12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ABCA5B-2A9A-074E-BEDA-4B267319EE05}"/>
              </a:ext>
            </a:extLst>
          </p:cNvPr>
          <p:cNvSpPr/>
          <p:nvPr/>
        </p:nvSpPr>
        <p:spPr>
          <a:xfrm>
            <a:off x="295742" y="5860144"/>
            <a:ext cx="2579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Burkert et </a:t>
            </a:r>
            <a:r>
              <a:rPr lang="en-US" sz="1400" b="1" dirty="0" err="1">
                <a:latin typeface="Times" pitchFamily="2" charset="0"/>
              </a:rPr>
              <a:t>al.,NIM</a:t>
            </a:r>
            <a:r>
              <a:rPr lang="en-US" sz="1400" b="1" dirty="0">
                <a:latin typeface="Times" pitchFamily="2" charset="0"/>
              </a:rPr>
              <a:t> A 959(2020)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96C957-23C5-B042-9465-73059E956B7D}"/>
              </a:ext>
            </a:extLst>
          </p:cNvPr>
          <p:cNvSpPr/>
          <p:nvPr/>
        </p:nvSpPr>
        <p:spPr>
          <a:xfrm>
            <a:off x="3256157" y="138996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FD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3326F66-0725-5C4B-80F5-92AEFB13A57C}"/>
                  </a:ext>
                </a:extLst>
              </p:cNvPr>
              <p:cNvSpPr/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 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highlight>
                    <a:srgbClr val="FFFF00"/>
                  </a:highlight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3326F66-0725-5C4B-80F5-92AEFB13A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8" y="906260"/>
                <a:ext cx="3060453" cy="584775"/>
              </a:xfrm>
              <a:prstGeom prst="rect">
                <a:avLst/>
              </a:prstGeom>
              <a:blipFill>
                <a:blip r:embed="rId6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788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Garamond"/>
        <a:ea typeface=""/>
        <a:cs typeface="Arial"/>
      </a:majorFont>
      <a:minorFont>
        <a:latin typeface="Gill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CD39F72F-543E-394B-9155-634C0D3BE886}" vid="{0924F1C9-7130-C445-84A7-1CFCE5DFBAD9}"/>
    </a:ext>
  </a:extLst>
</a:theme>
</file>

<file path=ppt/theme/theme2.xml><?xml version="1.0" encoding="utf-8"?>
<a:theme xmlns:a="http://schemas.openxmlformats.org/drawingml/2006/main" name="1_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Garamond"/>
        <a:ea typeface=""/>
        <a:cs typeface="Arial"/>
      </a:majorFont>
      <a:minorFont>
        <a:latin typeface="Gill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CD39F72F-543E-394B-9155-634C0D3BE886}" vid="{0924F1C9-7130-C445-84A7-1CFCE5DFBA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20391</TotalTime>
  <Words>1619</Words>
  <Application>Microsoft Macintosh PowerPoint</Application>
  <PresentationFormat>Widescreen</PresentationFormat>
  <Paragraphs>228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Garamond</vt:lpstr>
      <vt:lpstr>Gill Sans</vt:lpstr>
      <vt:lpstr>Times</vt:lpstr>
      <vt:lpstr>Times New Roman</vt:lpstr>
      <vt:lpstr>Wingdings</vt:lpstr>
      <vt:lpstr>Theme1</vt:lpstr>
      <vt:lpstr>1_Theme1</vt:lpstr>
      <vt:lpstr>Measurement of the Neutron Magnetic Form Factor G_M^n at High Q^2 Using the Ratio Method on the Deuteron </vt:lpstr>
      <vt:lpstr>Definition of the Electromagnetic Elastic Nucleon Form Factors (EEFFs)</vt:lpstr>
      <vt:lpstr>Listing of approved experiments for measuring EEFFs at Jefferson 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Missing Mass of Expected Neutron PCAL/ECAL</vt:lpstr>
      <vt:lpstr>Neutral Particles Measured in PCAL/ECAL</vt:lpstr>
      <vt:lpstr>PowerPoint Presentation</vt:lpstr>
      <vt:lpstr>Neutral Particles Measured in PCAL/ECAL</vt:lpstr>
      <vt:lpstr>Preliminary Results of NDE</vt:lpstr>
      <vt:lpstr>Summary</vt:lpstr>
      <vt:lpstr>Thank you for attention.. </vt:lpstr>
      <vt:lpstr>Listing of approved experiments for measuring EEFFs at Jefferson Lab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Neutron Magnetic Form Factor G_M^n at High Q^2 Using the Ratio Method on the Deuteron </dc:title>
  <dc:subject/>
  <dc:creator>Lamya Baashen</dc:creator>
  <cp:keywords/>
  <dc:description/>
  <cp:lastModifiedBy>Lamya Baashen</cp:lastModifiedBy>
  <cp:revision>8</cp:revision>
  <dcterms:created xsi:type="dcterms:W3CDTF">2020-10-14T13:49:15Z</dcterms:created>
  <dcterms:modified xsi:type="dcterms:W3CDTF">2020-11-01T17:35:23Z</dcterms:modified>
  <cp:category/>
</cp:coreProperties>
</file>