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329"/>
  </p:normalViewPr>
  <p:slideViewPr>
    <p:cSldViewPr snapToGrid="0" snapToObjects="1">
      <p:cViewPr varScale="1">
        <p:scale>
          <a:sx n="89" d="100"/>
          <a:sy n="89" d="100"/>
        </p:scale>
        <p:origin x="1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730" name="Group 2">
            <a:extLst>
              <a:ext uri="{FF2B5EF4-FFF2-40B4-BE49-F238E27FC236}">
                <a16:creationId xmlns:a16="http://schemas.microsoft.com/office/drawing/2014/main" id="{AF64C016-0157-B44B-B349-D497C898734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201731" name="Rectangle 3">
              <a:extLst>
                <a:ext uri="{FF2B5EF4-FFF2-40B4-BE49-F238E27FC236}">
                  <a16:creationId xmlns:a16="http://schemas.microsoft.com/office/drawing/2014/main" id="{ECCA16BD-5D8E-9F47-9550-899327EF0B7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201732" name="Rectangle 4">
              <a:extLst>
                <a:ext uri="{FF2B5EF4-FFF2-40B4-BE49-F238E27FC236}">
                  <a16:creationId xmlns:a16="http://schemas.microsoft.com/office/drawing/2014/main" id="{9913D338-A6E1-4D4A-BF79-CE94DD05020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 sz="1800">
                <a:cs typeface="Arial" panose="020B0604020202020204" pitchFamily="34" charset="0"/>
              </a:endParaRPr>
            </a:p>
          </p:txBody>
        </p:sp>
        <p:grpSp>
          <p:nvGrpSpPr>
            <p:cNvPr id="201733" name="Group 5">
              <a:extLst>
                <a:ext uri="{FF2B5EF4-FFF2-40B4-BE49-F238E27FC236}">
                  <a16:creationId xmlns:a16="http://schemas.microsoft.com/office/drawing/2014/main" id="{D1ED23ED-2E9A-1A43-86F5-A8386ED7E6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01734" name="Rectangle 6">
                <a:extLst>
                  <a:ext uri="{FF2B5EF4-FFF2-40B4-BE49-F238E27FC236}">
                    <a16:creationId xmlns:a16="http://schemas.microsoft.com/office/drawing/2014/main" id="{EBDDC3B1-119F-BE47-B389-DD94B753D6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1800">
                  <a:cs typeface="Arial" panose="020B0604020202020204" pitchFamily="34" charset="0"/>
                </a:endParaRPr>
              </a:p>
            </p:txBody>
          </p:sp>
          <p:sp>
            <p:nvSpPr>
              <p:cNvPr id="201735" name="Rectangle 7">
                <a:extLst>
                  <a:ext uri="{FF2B5EF4-FFF2-40B4-BE49-F238E27FC236}">
                    <a16:creationId xmlns:a16="http://schemas.microsoft.com/office/drawing/2014/main" id="{4B70215C-7777-EB41-9031-FC2EA3F965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1800">
                  <a:cs typeface="Arial" panose="020B0604020202020204" pitchFamily="34" charset="0"/>
                </a:endParaRPr>
              </a:p>
            </p:txBody>
          </p:sp>
          <p:sp>
            <p:nvSpPr>
              <p:cNvPr id="201736" name="Rectangle 8">
                <a:extLst>
                  <a:ext uri="{FF2B5EF4-FFF2-40B4-BE49-F238E27FC236}">
                    <a16:creationId xmlns:a16="http://schemas.microsoft.com/office/drawing/2014/main" id="{4EE10BD2-2C63-5849-AA07-3B6BFD0FC7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1800">
                  <a:cs typeface="Arial" panose="020B0604020202020204" pitchFamily="34" charset="0"/>
                </a:endParaRPr>
              </a:p>
            </p:txBody>
          </p:sp>
          <p:sp>
            <p:nvSpPr>
              <p:cNvPr id="201737" name="Rectangle 9">
                <a:extLst>
                  <a:ext uri="{FF2B5EF4-FFF2-40B4-BE49-F238E27FC236}">
                    <a16:creationId xmlns:a16="http://schemas.microsoft.com/office/drawing/2014/main" id="{C1185CC0-4990-4142-9B4D-F5298ABAF9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1800">
                  <a:cs typeface="Arial" panose="020B0604020202020204" pitchFamily="34" charset="0"/>
                </a:endParaRPr>
              </a:p>
            </p:txBody>
          </p:sp>
          <p:sp>
            <p:nvSpPr>
              <p:cNvPr id="201738" name="Rectangle 10">
                <a:extLst>
                  <a:ext uri="{FF2B5EF4-FFF2-40B4-BE49-F238E27FC236}">
                    <a16:creationId xmlns:a16="http://schemas.microsoft.com/office/drawing/2014/main" id="{EC4A90B3-CC22-5E4C-B068-D917A6CAE2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1800">
                  <a:cs typeface="Arial" panose="020B0604020202020204" pitchFamily="34" charset="0"/>
                </a:endParaRPr>
              </a:p>
            </p:txBody>
          </p:sp>
          <p:sp>
            <p:nvSpPr>
              <p:cNvPr id="201739" name="Rectangle 11">
                <a:extLst>
                  <a:ext uri="{FF2B5EF4-FFF2-40B4-BE49-F238E27FC236}">
                    <a16:creationId xmlns:a16="http://schemas.microsoft.com/office/drawing/2014/main" id="{179F9E4E-247A-D84F-840A-856DE69309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1800">
                  <a:cs typeface="Arial" panose="020B0604020202020204" pitchFamily="34" charset="0"/>
                </a:endParaRPr>
              </a:p>
            </p:txBody>
          </p:sp>
          <p:sp>
            <p:nvSpPr>
              <p:cNvPr id="201740" name="Rectangle 12">
                <a:extLst>
                  <a:ext uri="{FF2B5EF4-FFF2-40B4-BE49-F238E27FC236}">
                    <a16:creationId xmlns:a16="http://schemas.microsoft.com/office/drawing/2014/main" id="{50D1FC2B-3D2F-EE4A-B609-87B6A55EF3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1800">
                  <a:cs typeface="Arial" panose="020B0604020202020204" pitchFamily="34" charset="0"/>
                </a:endParaRPr>
              </a:p>
            </p:txBody>
          </p:sp>
          <p:sp>
            <p:nvSpPr>
              <p:cNvPr id="201741" name="Rectangle 13">
                <a:extLst>
                  <a:ext uri="{FF2B5EF4-FFF2-40B4-BE49-F238E27FC236}">
                    <a16:creationId xmlns:a16="http://schemas.microsoft.com/office/drawing/2014/main" id="{C820EA26-635E-684E-A388-7D6B4126E7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1800">
                  <a:cs typeface="Arial" panose="020B0604020202020204" pitchFamily="34" charset="0"/>
                </a:endParaRPr>
              </a:p>
            </p:txBody>
          </p:sp>
          <p:sp>
            <p:nvSpPr>
              <p:cNvPr id="201742" name="Rectangle 14">
                <a:extLst>
                  <a:ext uri="{FF2B5EF4-FFF2-40B4-BE49-F238E27FC236}">
                    <a16:creationId xmlns:a16="http://schemas.microsoft.com/office/drawing/2014/main" id="{26F4FCA1-7B12-2944-BD97-B144F8EB1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1800">
                  <a:cs typeface="Arial" panose="020B0604020202020204" pitchFamily="34" charset="0"/>
                </a:endParaRPr>
              </a:p>
            </p:txBody>
          </p:sp>
          <p:sp>
            <p:nvSpPr>
              <p:cNvPr id="201743" name="Rectangle 15">
                <a:extLst>
                  <a:ext uri="{FF2B5EF4-FFF2-40B4-BE49-F238E27FC236}">
                    <a16:creationId xmlns:a16="http://schemas.microsoft.com/office/drawing/2014/main" id="{1A7C6D38-C5A8-4345-8304-0C8179FAC3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altLang="en-US" sz="1800"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01744" name="Rectangle 16">
            <a:extLst>
              <a:ext uri="{FF2B5EF4-FFF2-40B4-BE49-F238E27FC236}">
                <a16:creationId xmlns:a16="http://schemas.microsoft.com/office/drawing/2014/main" id="{6FBF8C32-F361-B342-A761-7BCBF258B0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201745" name="Rectangle 17">
            <a:extLst>
              <a:ext uri="{FF2B5EF4-FFF2-40B4-BE49-F238E27FC236}">
                <a16:creationId xmlns:a16="http://schemas.microsoft.com/office/drawing/2014/main" id="{B4FC0D1C-4BC8-8545-BEA1-2F7E847275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4165600" cy="457200"/>
          </a:xfrm>
        </p:spPr>
        <p:txBody>
          <a:bodyPr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01746" name="Rectangle 18">
            <a:extLst>
              <a:ext uri="{FF2B5EF4-FFF2-40B4-BE49-F238E27FC236}">
                <a16:creationId xmlns:a16="http://schemas.microsoft.com/office/drawing/2014/main" id="{9D583316-8C7E-E840-9A41-DE3FEE36EE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0" y="6400800"/>
            <a:ext cx="2844800" cy="457200"/>
          </a:xfrm>
        </p:spPr>
        <p:txBody>
          <a:bodyPr/>
          <a:lstStyle>
            <a:lvl1pPr algn="l">
              <a:defRPr sz="1200">
                <a:latin typeface="Arial Black" panose="020B0604020202020204" pitchFamily="34" charset="0"/>
              </a:defRPr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  <p:sp>
        <p:nvSpPr>
          <p:cNvPr id="201747" name="Rectangle 19">
            <a:extLst>
              <a:ext uri="{FF2B5EF4-FFF2-40B4-BE49-F238E27FC236}">
                <a16:creationId xmlns:a16="http://schemas.microsoft.com/office/drawing/2014/main" id="{1C12D25E-086B-B84E-9945-F47155AFF1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01748" name="Rectangle 20">
            <a:extLst>
              <a:ext uri="{FF2B5EF4-FFF2-40B4-BE49-F238E27FC236}">
                <a16:creationId xmlns:a16="http://schemas.microsoft.com/office/drawing/2014/main" id="{5130ABC3-2B99-BF4C-BCCF-71F1D482CF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9483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B10E7-8EB2-4F43-9908-725444601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AC7B8-A044-D24B-9D00-23CE8A105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C4B7E2-E20A-F349-AED1-D78B33C7A4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3768C-6915-6745-B862-466E0185E3F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8D01E-72C4-6547-9173-95ADB095B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5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5EE244-B3F6-3349-A3B7-F7A3F35ECE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CF1F1-1337-7C47-A081-04AB74223D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980B9D-0C41-8747-A297-A5FB765CDE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9EB00C-C35A-0B4A-9C53-38CAA5CA59D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BE3E8-B64E-FC48-96D6-81D1F5F99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77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2FFD9-AC8C-7F4C-A48C-CE4C22113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2801E9-C555-A448-9A09-EAF7EE00EB0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752600"/>
            <a:ext cx="53848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A99638-8667-384A-A5AC-07F6B62344E0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7600" y="1752600"/>
            <a:ext cx="5384800" cy="2095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7E442F-170E-4D43-B6F7-6EA965C81E72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7600" y="4000500"/>
            <a:ext cx="5384800" cy="2095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C7AD7-BC13-B549-B849-CC55DEEE2E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248400"/>
            <a:ext cx="12192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F28F94-FF78-E24B-84D4-02B61BCBB8D2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93472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F51604A-AC98-D940-846E-C1E5F2ECA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22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8FB85-01FC-7F4B-883D-06BEB0E90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DA997-42AC-8D43-B0A4-855A7968D36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752600"/>
            <a:ext cx="53848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C445C-8F7D-FE41-8DFF-C0B563A40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752600"/>
            <a:ext cx="53848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65B9-F4AB-C943-8180-F241D107B4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248400"/>
            <a:ext cx="12192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D57E17-5AD3-A249-9B5B-A66FD2767AE4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93472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6C390-BAE4-C841-B6C4-6FB49C5D6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7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DC8D-5A84-3548-99A0-DEFDA4D46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7C936-E158-1E4F-A7ED-5E3846F7C2D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752600"/>
            <a:ext cx="10972800" cy="2095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D20B28-E277-D648-A1AC-19FF3C01C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4000500"/>
            <a:ext cx="10972800" cy="2095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736D3-C294-2944-A4B3-D472C2EA6A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0" y="6248400"/>
            <a:ext cx="12192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6FAC9B-6A45-6A48-8A02-E2AC54B52293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93472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60532-BCA7-5340-AD21-7091727AC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43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567C6-F965-FA4C-AA68-AE77C7319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7788E-7DA8-7F4D-BD74-8A25A8148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0EB056-5E82-5842-83F5-02B6A7349C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96C67-86C6-EA48-BBDD-93745C0A13D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09FBB-9EFA-4C4A-B628-79E35A349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5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C8C23-CB01-D743-98BF-95CFFA66A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8EBDE-24C2-8341-ADDE-DD1B271FF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82741A-F34D-E14C-AA32-FFA10478F7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F27C52-9E3C-A14C-9B54-34EC7A99B66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8A1A0-74FC-CB49-9D12-97DB3F0D7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0B8D4-93C2-D346-A58E-A53BB129E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409CB-67CE-284C-A95C-729BEF87B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53848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A6308-1B50-3249-BC0F-2F6C8E5CC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752600"/>
            <a:ext cx="53848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16B4F-DA32-B440-815E-B525C035FE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FBD7E8-F552-024F-A183-3FB65AA6631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29C89-FBF2-4B47-9029-860F0BFA0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9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81B9-1ED1-D845-B747-8D4BD172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93785-E048-E842-82DB-6849AC433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15885C-094F-554B-B460-C13BC956A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B1309-AE56-FD4A-9C51-504CA21DD9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A39B8F-EFE3-DC42-9E86-67D0D13868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8F19DAA-DFFC-ED41-9D1D-A43D075E31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21647AF-FFDB-A74B-BC70-0BE06249BFE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1DF00E-EA91-884B-92FD-343205A65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8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351FD-5E65-A848-84D6-263EF2E6A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442879-170E-5E42-B815-EA16DFE47F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83D82-10A5-9E44-A5BD-AA651BE1DF9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F29C42-C0ED-E547-9561-23FC34206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006B3F-7C1B-AD4D-B619-AA07425C51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09B690-CC33-4148-8FFB-1FECAE219EF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3DDC0-B3CB-BC4A-83B7-349A47D5F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3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E7A1E-1F72-7043-B7C9-4C851998B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D99F5-F37A-F243-B3E4-EDA8DAFC1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AC2F54-F74B-E243-A1E9-FB112F0452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1CACB-B03A-B148-9F11-FA1917B04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EEA10A-F112-504B-9462-860BDF58FB0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EDCA0-0087-5243-9EDF-E097D7CA2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6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E5A0B-DEC3-8746-B441-6EEB2F008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2D797F-A40A-BE45-A460-D3A941D6C0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28989-943F-3E46-9516-8DD47A21D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EB84F-5C35-B249-ADB3-F1B924C08F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9606A5-7A04-984F-886C-8ED2E4719EC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0E8E7-61C5-1746-9C29-358B77477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4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19" name="Rectangle 15">
            <a:extLst>
              <a:ext uri="{FF2B5EF4-FFF2-40B4-BE49-F238E27FC236}">
                <a16:creationId xmlns:a16="http://schemas.microsoft.com/office/drawing/2014/main" id="{0AF950ED-DFF4-C745-8D87-4DBC187175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109728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0706" name="Rectangle 2">
            <a:extLst>
              <a:ext uri="{FF2B5EF4-FFF2-40B4-BE49-F238E27FC236}">
                <a16:creationId xmlns:a16="http://schemas.microsoft.com/office/drawing/2014/main" id="{6D98F164-0991-C643-B7C2-2C3D57803DC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248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+mj-lt"/>
                <a:cs typeface="+mn-cs"/>
              </a:defRPr>
            </a:lvl1pPr>
          </a:lstStyle>
          <a:p>
            <a:endParaRPr lang="en-US"/>
          </a:p>
        </p:txBody>
      </p:sp>
      <p:grpSp>
        <p:nvGrpSpPr>
          <p:cNvPr id="200708" name="Group 4">
            <a:extLst>
              <a:ext uri="{FF2B5EF4-FFF2-40B4-BE49-F238E27FC236}">
                <a16:creationId xmlns:a16="http://schemas.microsoft.com/office/drawing/2014/main" id="{7BA991AA-B268-B241-91F1-1A1B51518B3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200709" name="Rectangle 5">
              <a:extLst>
                <a:ext uri="{FF2B5EF4-FFF2-40B4-BE49-F238E27FC236}">
                  <a16:creationId xmlns:a16="http://schemas.microsoft.com/office/drawing/2014/main" id="{CE4A0A39-882A-9047-83C8-100B2492C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200710" name="Rectangle 6">
              <a:extLst>
                <a:ext uri="{FF2B5EF4-FFF2-40B4-BE49-F238E27FC236}">
                  <a16:creationId xmlns:a16="http://schemas.microsoft.com/office/drawing/2014/main" id="{478BBDCD-84EE-4D4D-96B8-87F02FDF6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200711" name="Rectangle 7">
              <a:extLst>
                <a:ext uri="{FF2B5EF4-FFF2-40B4-BE49-F238E27FC236}">
                  <a16:creationId xmlns:a16="http://schemas.microsoft.com/office/drawing/2014/main" id="{9E93CF32-5871-B049-B3F7-8D01F199F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 sz="18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0712" name="Rectangle 8">
              <a:extLst>
                <a:ext uri="{FF2B5EF4-FFF2-40B4-BE49-F238E27FC236}">
                  <a16:creationId xmlns:a16="http://schemas.microsoft.com/office/drawing/2014/main" id="{87C203C1-1787-5045-B87E-29621B30A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 sz="18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0713" name="Rectangle 9">
              <a:extLst>
                <a:ext uri="{FF2B5EF4-FFF2-40B4-BE49-F238E27FC236}">
                  <a16:creationId xmlns:a16="http://schemas.microsoft.com/office/drawing/2014/main" id="{B14B71D3-5B4E-FE46-8115-DE52EB3E1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0714" name="Rectangle 10">
              <a:extLst>
                <a:ext uri="{FF2B5EF4-FFF2-40B4-BE49-F238E27FC236}">
                  <a16:creationId xmlns:a16="http://schemas.microsoft.com/office/drawing/2014/main" id="{3A4514AC-2B2F-524F-B5DC-55804C8E4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 sz="180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0715" name="Rectangle 11">
              <a:extLst>
                <a:ext uri="{FF2B5EF4-FFF2-40B4-BE49-F238E27FC236}">
                  <a16:creationId xmlns:a16="http://schemas.microsoft.com/office/drawing/2014/main" id="{13C08F93-052D-9F4E-A682-2A956B1D4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200716" name="Rectangle 12">
              <a:extLst>
                <a:ext uri="{FF2B5EF4-FFF2-40B4-BE49-F238E27FC236}">
                  <a16:creationId xmlns:a16="http://schemas.microsoft.com/office/drawing/2014/main" id="{E6466140-B60A-CC4C-8206-38A32AE46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0717" name="Rectangle 13">
              <a:extLst>
                <a:ext uri="{FF2B5EF4-FFF2-40B4-BE49-F238E27FC236}">
                  <a16:creationId xmlns:a16="http://schemas.microsoft.com/office/drawing/2014/main" id="{563C6274-CEAB-B74C-9CD1-CA2774D0B2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altLang="en-US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0718" name="Rectangle 14">
            <a:extLst>
              <a:ext uri="{FF2B5EF4-FFF2-40B4-BE49-F238E27FC236}">
                <a16:creationId xmlns:a16="http://schemas.microsoft.com/office/drawing/2014/main" id="{2A47B117-5476-174B-99A0-D4914E5D98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0720" name="Rectangle 16">
            <a:extLst>
              <a:ext uri="{FF2B5EF4-FFF2-40B4-BE49-F238E27FC236}">
                <a16:creationId xmlns:a16="http://schemas.microsoft.com/office/drawing/2014/main" id="{D8BC6026-B5B1-DD45-8A47-26C02F4C8A7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347200" y="6248400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600">
                <a:latin typeface="+mj-lt"/>
                <a:cs typeface="+mn-cs"/>
              </a:defRPr>
            </a:lvl1pPr>
          </a:lstStyle>
          <a:p>
            <a:fld id="{917E6551-9AD8-DA41-A347-E89580506F9F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82FE154A-26B2-144B-BF83-38691CD71E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  <a:cs typeface="+mn-cs"/>
              </a:defRPr>
            </a:lvl1pPr>
          </a:lstStyle>
          <a:p>
            <a:fld id="{D22E7718-FA9A-804C-A362-AAFBAB3B1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6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8" Type="http://schemas.openxmlformats.org/officeDocument/2006/relationships/image" Target="../media/image4.png"/><Relationship Id="rId21" Type="http://schemas.openxmlformats.org/officeDocument/2006/relationships/image" Target="../media/image7.png"/><Relationship Id="rId17" Type="http://schemas.openxmlformats.org/officeDocument/2006/relationships/image" Target="../media/image3.png"/><Relationship Id="rId16" Type="http://schemas.openxmlformats.org/officeDocument/2006/relationships/image" Target="../media/image1.jp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20.png"/><Relationship Id="rId19" Type="http://schemas.openxmlformats.org/officeDocument/2006/relationships/image" Target="../media/image5.png"/><Relationship Id="rId14" Type="http://schemas.openxmlformats.org/officeDocument/2006/relationships/image" Target="../media/image2.png"/><Relationship Id="rId2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6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F534BDA-FD24-844C-B401-2060B309822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65786" y="568920"/>
                <a:ext cx="11260428" cy="1217054"/>
              </a:xfrm>
            </p:spPr>
            <p:txBody>
              <a:bodyPr/>
              <a:lstStyle/>
              <a:p>
                <a:pPr algn="ctr"/>
                <a:r>
                  <a:rPr lang="en-US" sz="2400" dirty="0"/>
                  <a:t>Measurement of the Neutron Magnetic Form Factor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𝑴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bSup>
                  </m:oMath>
                </a14:m>
                <a:r>
                  <a:rPr lang="en-US" sz="2400" dirty="0"/>
                  <a:t> at High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dirty="0"/>
                  <a:t> Using the Ratio Method on Deuterium</a:t>
                </a:r>
                <a:br>
                  <a:rPr lang="en-US" sz="2400" dirty="0"/>
                </a:br>
                <a:br>
                  <a:rPr lang="en-US" sz="2400" dirty="0"/>
                </a:br>
                <a:endParaRPr lang="en-US" sz="24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6F534BDA-FD24-844C-B401-2060B30982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5786" y="568920"/>
                <a:ext cx="11260428" cy="1217054"/>
              </a:xfrm>
              <a:blipFill>
                <a:blip r:embed="rId14"/>
                <a:stretch>
                  <a:fillRect l="-216" t="-17000" r="-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E6EA6153-1639-4748-8293-A6F1D4C0C417}"/>
              </a:ext>
            </a:extLst>
          </p:cNvPr>
          <p:cNvSpPr/>
          <p:nvPr/>
        </p:nvSpPr>
        <p:spPr>
          <a:xfrm>
            <a:off x="1522039" y="1157543"/>
            <a:ext cx="91479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highlight>
                  <a:srgbClr val="FFFF00"/>
                </a:highlight>
                <a:latin typeface="Times" pitchFamily="2" charset="0"/>
              </a:rPr>
              <a:t>Work by </a:t>
            </a:r>
            <a:r>
              <a:rPr lang="en-US" sz="1800" b="1" dirty="0" err="1">
                <a:highlight>
                  <a:srgbClr val="FFFF00"/>
                </a:highlight>
                <a:latin typeface="Times" pitchFamily="2" charset="0"/>
              </a:rPr>
              <a:t>L.Baashen</a:t>
            </a:r>
            <a:r>
              <a:rPr lang="en-US" sz="1800" b="1" dirty="0">
                <a:highlight>
                  <a:srgbClr val="FFFF00"/>
                </a:highlight>
                <a:latin typeface="Times" pitchFamily="2" charset="0"/>
              </a:rPr>
              <a:t> (FIU), B.A. </a:t>
            </a:r>
            <a:r>
              <a:rPr lang="en-US" sz="1800" b="1" dirty="0" err="1">
                <a:highlight>
                  <a:srgbClr val="FFFF00"/>
                </a:highlight>
                <a:latin typeface="Times" pitchFamily="2" charset="0"/>
              </a:rPr>
              <a:t>Raue</a:t>
            </a:r>
            <a:r>
              <a:rPr lang="en-US" sz="1800" b="1" dirty="0">
                <a:highlight>
                  <a:srgbClr val="FFFF00"/>
                </a:highlight>
                <a:latin typeface="Times" pitchFamily="2" charset="0"/>
              </a:rPr>
              <a:t> (FIU), G. Gilfoyle (Richmond), L.C. Smith (UVA)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9DB8B14-0877-2C4A-943C-11CEA7F9E302}"/>
                  </a:ext>
                </a:extLst>
              </p:cNvPr>
              <p:cNvSpPr/>
              <p:nvPr/>
            </p:nvSpPr>
            <p:spPr>
              <a:xfrm>
                <a:off x="465786" y="1371603"/>
                <a:ext cx="11922152" cy="5696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b="1" dirty="0">
                    <a:solidFill>
                      <a:srgbClr val="FF0000"/>
                    </a:solidFill>
                    <a:latin typeface="Times" pitchFamily="2" charset="0"/>
                  </a:rPr>
                  <a:t>Goal: </a:t>
                </a:r>
                <a:r>
                  <a:rPr lang="en-US" sz="1800" b="1" dirty="0">
                    <a:latin typeface="Times" pitchFamily="2" charset="0"/>
                  </a:rPr>
                  <a:t>Extract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𝑴</m:t>
                        </m:r>
                      </m:sub>
                      <m:sup>
                        <m:r>
                          <a:rPr lang="en-US" sz="1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</m:sSubSup>
                  </m:oMath>
                </a14:m>
                <a:r>
                  <a:rPr lang="en-US" sz="1800" b="1" dirty="0">
                    <a:latin typeface="Times" pitchFamily="2" charset="0"/>
                  </a:rPr>
                  <a:t> at high Q</a:t>
                </a:r>
                <a:r>
                  <a:rPr lang="en-US" sz="1800" b="1" baseline="30000" dirty="0">
                    <a:latin typeface="Times" pitchFamily="2" charset="0"/>
                  </a:rPr>
                  <a:t>2 </a:t>
                </a:r>
                <a:r>
                  <a:rPr lang="en-US" sz="1800" b="1" dirty="0">
                    <a:latin typeface="Times" pitchFamily="2" charset="0"/>
                  </a:rPr>
                  <a:t>using the ratio of </a:t>
                </a:r>
                <a:r>
                  <a:rPr lang="en-US" sz="1800" b="1" dirty="0">
                    <a:solidFill>
                      <a:srgbClr val="0070C0"/>
                    </a:solidFill>
                    <a:latin typeface="Times" pitchFamily="2" charset="0"/>
                  </a:rPr>
                  <a:t>quasi-elastic e-n </a:t>
                </a:r>
                <a:r>
                  <a:rPr lang="en-US" sz="1800" b="1" dirty="0">
                    <a:latin typeface="Times" pitchFamily="2" charset="0"/>
                  </a:rPr>
                  <a:t>and </a:t>
                </a:r>
                <a:r>
                  <a:rPr lang="en-US" sz="1800" b="1" dirty="0">
                    <a:solidFill>
                      <a:srgbClr val="0070C0"/>
                    </a:solidFill>
                    <a:latin typeface="Times" pitchFamily="2" charset="0"/>
                  </a:rPr>
                  <a:t>quasi-elastic e-p</a:t>
                </a:r>
                <a:r>
                  <a:rPr lang="en-US" sz="1800" b="1" dirty="0">
                    <a:latin typeface="Times" pitchFamily="2" charset="0"/>
                  </a:rPr>
                  <a:t> on deuteron: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𝑹</m:t>
                    </m:r>
                    <m:r>
                      <a:rPr lang="en-US" sz="1800" b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  <m:d>
                          <m:dPr>
                            <m:ctrlPr>
                              <a:rPr lang="en-US" sz="1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𝒆</m:t>
                            </m:r>
                            <m:r>
                              <a:rPr lang="en-US" sz="1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sz="18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18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1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e>
                        </m:d>
                        <m:r>
                          <a:rPr lang="en-US" sz="1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𝒑</m:t>
                        </m:r>
                      </m:num>
                      <m:den>
                        <m:r>
                          <a:rPr lang="en-US" sz="1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𝒅</m:t>
                        </m:r>
                        <m:d>
                          <m:dPr>
                            <m:ctrlPr>
                              <a:rPr lang="en-US" sz="1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𝒆</m:t>
                            </m:r>
                            <m:r>
                              <a:rPr lang="en-US" sz="1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sz="18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1800" b="1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18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𝒑</m:t>
                            </m:r>
                          </m:e>
                        </m:d>
                        <m:r>
                          <a:rPr lang="en-US" sz="1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1800" b="1" dirty="0">
                    <a:latin typeface="Times" pitchFamily="2" charset="0"/>
                  </a:rPr>
                  <a:t> </a:t>
                </a:r>
                <a:endParaRPr lang="en-US" sz="1800" b="1" dirty="0">
                  <a:effectLst/>
                  <a:latin typeface="Times" pitchFamily="2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9DB8B14-0877-2C4A-943C-11CEA7F9E3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86" y="1371603"/>
                <a:ext cx="11922152" cy="569643"/>
              </a:xfrm>
              <a:prstGeom prst="rect">
                <a:avLst/>
              </a:prstGeom>
              <a:blipFill>
                <a:blip r:embed="rId15"/>
                <a:stretch>
                  <a:fillRect l="-4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780F3218-EDA0-470B-BCFB-B9E049E9577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54713" y="1844523"/>
            <a:ext cx="4268551" cy="27284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46974B-9440-4B5B-93F6-2663253D5809}"/>
              </a:ext>
            </a:extLst>
          </p:cNvPr>
          <p:cNvSpPr txBox="1"/>
          <p:nvPr/>
        </p:nvSpPr>
        <p:spPr>
          <a:xfrm>
            <a:off x="4593026" y="1974233"/>
            <a:ext cx="73106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" panose="02020603050405020304" pitchFamily="18" charset="0"/>
                <a:cs typeface="Times" panose="02020603050405020304" pitchFamily="18" charset="0"/>
              </a:rPr>
              <a:t>1. The neutron magnetic form factor is a fundamental observable related to the distribution of magnetization in the nucleon.</a:t>
            </a:r>
          </a:p>
          <a:p>
            <a:r>
              <a:rPr lang="en-US" sz="1600" b="1" dirty="0">
                <a:latin typeface="Times" panose="02020603050405020304" pitchFamily="18" charset="0"/>
                <a:cs typeface="Times" panose="02020603050405020304" pitchFamily="18" charset="0"/>
              </a:rPr>
              <a:t>2. Figure to the left shows world’s data for </a:t>
            </a:r>
            <a:r>
              <a:rPr lang="en-US" sz="1600" b="1" dirty="0" err="1">
                <a:latin typeface="Times" panose="02020603050405020304" pitchFamily="18" charset="0"/>
                <a:cs typeface="Times" panose="02020603050405020304" pitchFamily="18" charset="0"/>
              </a:rPr>
              <a:t>GMn</a:t>
            </a:r>
            <a:r>
              <a:rPr lang="en-US" sz="1600" b="1" dirty="0">
                <a:latin typeface="Times" panose="02020603050405020304" pitchFamily="18" charset="0"/>
                <a:cs typeface="Times" panose="02020603050405020304" pitchFamily="18" charset="0"/>
              </a:rPr>
              <a:t> including anticipated results.</a:t>
            </a:r>
          </a:p>
          <a:p>
            <a:r>
              <a:rPr lang="en-US" sz="1600" b="1" dirty="0">
                <a:latin typeface="Times" panose="02020603050405020304" pitchFamily="18" charset="0"/>
                <a:cs typeface="Times" panose="02020603050405020304" pitchFamily="18" charset="0"/>
              </a:rPr>
              <a:t>3. Curves show recent theoretical calculations from </a:t>
            </a:r>
            <a:r>
              <a:rPr lang="en-US" sz="1600" b="1" dirty="0" err="1">
                <a:latin typeface="Times" panose="02020603050405020304" pitchFamily="18" charset="0"/>
                <a:cs typeface="Times" panose="02020603050405020304" pitchFamily="18" charset="0"/>
              </a:rPr>
              <a:t>Gutsche</a:t>
            </a:r>
            <a:r>
              <a:rPr lang="en-US" sz="1600" b="1" dirty="0">
                <a:latin typeface="Times" panose="02020603050405020304" pitchFamily="18" charset="0"/>
                <a:cs typeface="Times" panose="02020603050405020304" pitchFamily="18" charset="0"/>
              </a:rPr>
              <a:t> et al. (PRD 97, 054011, 2018))and Miller et al. (</a:t>
            </a:r>
            <a:r>
              <a:rPr lang="en-US" sz="1600" b="1" dirty="0" err="1">
                <a:latin typeface="Times" panose="02020603050405020304" pitchFamily="18" charset="0"/>
                <a:cs typeface="Times" panose="02020603050405020304" pitchFamily="18" charset="0"/>
              </a:rPr>
              <a:t>arXiv</a:t>
            </a:r>
            <a:r>
              <a:rPr lang="en-US" sz="1600" b="1" dirty="0">
                <a:latin typeface="Times" panose="02020603050405020304" pitchFamily="18" charset="0"/>
                <a:cs typeface="Times" panose="02020603050405020304" pitchFamily="18" charset="0"/>
              </a:rPr>
              <a:t> 1912.07797 [</a:t>
            </a:r>
            <a:r>
              <a:rPr lang="en-US" sz="1600" b="1" dirty="0" err="1">
                <a:latin typeface="Times" panose="02020603050405020304" pitchFamily="18" charset="0"/>
                <a:cs typeface="Times" panose="02020603050405020304" pitchFamily="18" charset="0"/>
              </a:rPr>
              <a:t>nucl-th</a:t>
            </a:r>
            <a:r>
              <a:rPr lang="en-US" sz="1600" b="1" dirty="0">
                <a:latin typeface="Times" panose="02020603050405020304" pitchFamily="18" charset="0"/>
                <a:cs typeface="Times" panose="02020603050405020304" pitchFamily="18" charset="0"/>
              </a:rPr>
              <a:t>], 2020).</a:t>
            </a:r>
          </a:p>
          <a:p>
            <a:r>
              <a:rPr lang="en-US" sz="1600" b="1" dirty="0">
                <a:latin typeface="Times" panose="02020603050405020304" pitchFamily="18" charset="0"/>
                <a:cs typeface="Times" panose="02020603050405020304" pitchFamily="18" charset="0"/>
              </a:rPr>
              <a:t>4. Continued strong theory reported by </a:t>
            </a:r>
            <a:r>
              <a:rPr lang="en-US" sz="1600" b="1" dirty="0" err="1">
                <a:latin typeface="Times" panose="02020603050405020304" pitchFamily="18" charset="0"/>
                <a:cs typeface="Times" panose="02020603050405020304" pitchFamily="18" charset="0"/>
              </a:rPr>
              <a:t>JLab</a:t>
            </a:r>
            <a:r>
              <a:rPr lang="en-US" sz="1600" b="1" dirty="0">
                <a:latin typeface="Times" panose="02020603050405020304" pitchFamily="18" charset="0"/>
                <a:cs typeface="Times" panose="02020603050405020304" pitchFamily="18" charset="0"/>
              </a:rPr>
              <a:t> TAC.</a:t>
            </a:r>
          </a:p>
          <a:p>
            <a:r>
              <a:rPr lang="en-US" sz="1600" b="1" dirty="0">
                <a:latin typeface="Times" panose="02020603050405020304" pitchFamily="18" charset="0"/>
                <a:cs typeface="Times" panose="02020603050405020304" pitchFamily="18" charset="0"/>
              </a:rPr>
              <a:t>5. Additional RGB run time will extend the reach in Q</a:t>
            </a:r>
            <a:r>
              <a:rPr lang="en-US" sz="1600" b="1" baseline="30000" dirty="0">
                <a:latin typeface="Times" panose="02020603050405020304" pitchFamily="18" charset="0"/>
                <a:cs typeface="Times" panose="02020603050405020304" pitchFamily="18" charset="0"/>
              </a:rPr>
              <a:t>2</a:t>
            </a:r>
            <a:r>
              <a:rPr lang="en-US" sz="1600" b="1" dirty="0">
                <a:latin typeface="Times" panose="02020603050405020304" pitchFamily="18" charset="0"/>
                <a:cs typeface="Times" panose="02020603050405020304" pitchFamily="18" charset="0"/>
              </a:rPr>
              <a:t> and improve the statistical precision at high Q</a:t>
            </a:r>
            <a:r>
              <a:rPr lang="en-US" sz="1600" b="1" baseline="30000" dirty="0">
                <a:latin typeface="Times" panose="02020603050405020304" pitchFamily="18" charset="0"/>
                <a:cs typeface="Times" panose="02020603050405020304" pitchFamily="18" charset="0"/>
              </a:rPr>
              <a:t>2</a:t>
            </a:r>
            <a:r>
              <a:rPr lang="en-US" sz="1600" b="1" dirty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2FD1D3-A813-C642-92E1-C765245297AA}"/>
              </a:ext>
            </a:extLst>
          </p:cNvPr>
          <p:cNvSpPr/>
          <p:nvPr/>
        </p:nvSpPr>
        <p:spPr>
          <a:xfrm>
            <a:off x="82397" y="4455235"/>
            <a:ext cx="60954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Times" pitchFamily="2" charset="0"/>
              </a:rPr>
              <a:t>Analysis status for quasi-elastic e-p :  </a:t>
            </a:r>
            <a:endParaRPr lang="en-US" sz="1600" b="1" dirty="0">
              <a:latin typeface="Times" pitchFamily="2" charset="0"/>
            </a:endParaRPr>
          </a:p>
          <a:p>
            <a:r>
              <a:rPr lang="en-US" sz="1600" b="1" dirty="0">
                <a:latin typeface="Times" pitchFamily="2" charset="0"/>
              </a:rPr>
              <a:t>1. Using RG-B data from spring 2019 (pass 1 cooking) ~ 223 production runs.</a:t>
            </a:r>
          </a:p>
          <a:p>
            <a:r>
              <a:rPr lang="en-US" sz="1600" b="1" dirty="0">
                <a:latin typeface="Times" pitchFamily="2" charset="0"/>
              </a:rPr>
              <a:t>2. Select tracks with one electron and one proton in Forward Detector.</a:t>
            </a:r>
          </a:p>
          <a:p>
            <a:r>
              <a:rPr lang="en-US" sz="1600" b="1" dirty="0">
                <a:solidFill>
                  <a:srgbClr val="FF0000"/>
                </a:solidFill>
                <a:latin typeface="Times" pitchFamily="2" charset="0"/>
              </a:rPr>
              <a:t>Quasi-elastic event selection:</a:t>
            </a:r>
          </a:p>
          <a:p>
            <a:r>
              <a:rPr lang="en-US" sz="1600" b="1" dirty="0">
                <a:latin typeface="Times" pitchFamily="2" charset="0"/>
              </a:rPr>
              <a:t>1. Apply cut on W</a:t>
            </a:r>
            <a:r>
              <a:rPr lang="en-US" sz="1600" b="1" baseline="30000" dirty="0">
                <a:latin typeface="Times" pitchFamily="2" charset="0"/>
              </a:rPr>
              <a:t>2 </a:t>
            </a:r>
            <a:r>
              <a:rPr lang="en-US" sz="1600" b="1" dirty="0">
                <a:latin typeface="Times" pitchFamily="2" charset="0"/>
              </a:rPr>
              <a:t>&lt; 2.0.</a:t>
            </a:r>
          </a:p>
          <a:p>
            <a:r>
              <a:rPr lang="en-US" sz="1600" b="1" dirty="0">
                <a:latin typeface="Times" pitchFamily="2" charset="0"/>
              </a:rPr>
              <a:t>2. Apply cut on </a:t>
            </a:r>
            <a:r>
              <a:rPr lang="el-GR" sz="1600" b="1" dirty="0">
                <a:latin typeface="Times" pitchFamily="2" charset="0"/>
              </a:rPr>
              <a:t>θ</a:t>
            </a:r>
            <a:r>
              <a:rPr lang="en-US" sz="1600" b="1" baseline="-25000" dirty="0" err="1">
                <a:latin typeface="Times" pitchFamily="2" charset="0"/>
              </a:rPr>
              <a:t>pq</a:t>
            </a:r>
            <a:r>
              <a:rPr lang="en-US" sz="1600" b="1" dirty="0">
                <a:latin typeface="Times" pitchFamily="2" charset="0"/>
              </a:rPr>
              <a:t> (angle between the virtual photon and scattered nucleon 3-momenta) to reduce inelastic background.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3A203CA-CFB9-40C0-90EB-1A083793826D}"/>
              </a:ext>
            </a:extLst>
          </p:cNvPr>
          <p:cNvCxnSpPr/>
          <p:nvPr/>
        </p:nvCxnSpPr>
        <p:spPr bwMode="auto">
          <a:xfrm flipV="1">
            <a:off x="2776826" y="5674562"/>
            <a:ext cx="2929670" cy="428526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5C8D2BE-C373-2A45-9F0F-A09901D5CD1D}"/>
              </a:ext>
            </a:extLst>
          </p:cNvPr>
          <p:cNvGrpSpPr/>
          <p:nvPr/>
        </p:nvGrpSpPr>
        <p:grpSpPr>
          <a:xfrm>
            <a:off x="5741377" y="3863538"/>
            <a:ext cx="3910292" cy="2908797"/>
            <a:chOff x="5652632" y="3929376"/>
            <a:chExt cx="3910292" cy="290879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DB5354C-5B94-6B4C-A56A-D6FCE0378444}"/>
                </a:ext>
              </a:extLst>
            </p:cNvPr>
            <p:cNvGrpSpPr/>
            <p:nvPr/>
          </p:nvGrpSpPr>
          <p:grpSpPr>
            <a:xfrm>
              <a:off x="5652632" y="4109723"/>
              <a:ext cx="3910292" cy="2728450"/>
              <a:chOff x="5550204" y="1889903"/>
              <a:chExt cx="3910292" cy="2728450"/>
            </a:xfrm>
          </p:grpSpPr>
          <p:pic>
            <p:nvPicPr>
              <p:cNvPr id="31" name="Picture 30" descr="A screenshot of a computer&#10;&#10;Description automatically generated">
                <a:extLst>
                  <a:ext uri="{FF2B5EF4-FFF2-40B4-BE49-F238E27FC236}">
                    <a16:creationId xmlns:a16="http://schemas.microsoft.com/office/drawing/2014/main" id="{8980E1C3-07EE-364C-B9F2-A77EBFE182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550204" y="1889903"/>
                <a:ext cx="3910292" cy="2728450"/>
              </a:xfrm>
              <a:prstGeom prst="rect">
                <a:avLst/>
              </a:prstGeom>
            </p:spPr>
          </p:pic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4E80D8FB-8482-2246-AB54-9927EF21F313}"/>
                  </a:ext>
                </a:extLst>
              </p:cNvPr>
              <p:cNvSpPr/>
              <p:nvPr/>
            </p:nvSpPr>
            <p:spPr bwMode="auto">
              <a:xfrm>
                <a:off x="5976212" y="2717851"/>
                <a:ext cx="470686" cy="802729"/>
              </a:xfrm>
              <a:prstGeom prst="ellips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C7B0D6C-C7F7-004F-A035-2D036D035297}"/>
                  </a:ext>
                </a:extLst>
              </p:cNvPr>
              <p:cNvSpPr/>
              <p:nvPr/>
            </p:nvSpPr>
            <p:spPr>
              <a:xfrm>
                <a:off x="6459598" y="3108385"/>
                <a:ext cx="212249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>
                    <a:solidFill>
                      <a:srgbClr val="FF0000"/>
                    </a:solidFill>
                  </a:rPr>
                  <a:t>Quasi-elastic ep events 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Rectangle 33">
                    <a:extLst>
                      <a:ext uri="{FF2B5EF4-FFF2-40B4-BE49-F238E27FC236}">
                        <a16:creationId xmlns:a16="http://schemas.microsoft.com/office/drawing/2014/main" id="{4B63B9FC-16E2-FE4A-87CC-A84EC893E527}"/>
                      </a:ext>
                    </a:extLst>
                  </p:cNvPr>
                  <p:cNvSpPr/>
                  <p:nvPr/>
                </p:nvSpPr>
                <p:spPr>
                  <a:xfrm>
                    <a:off x="7112064" y="2782742"/>
                    <a:ext cx="1207798" cy="276999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200" b="1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  <m:r>
                            <a:rPr lang="en-US" sz="1200" b="1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1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en-US" sz="1200" b="1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sz="1200" b="1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1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1200" b="1" i="1" dirty="0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1200" b="1" i="1" dirty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oMath>
                      </m:oMathPara>
                    </a14:m>
                    <a:endParaRPr lang="en-US" sz="12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4" name="Rectangle 33">
                    <a:extLst>
                      <a:ext uri="{FF2B5EF4-FFF2-40B4-BE49-F238E27FC236}">
                        <a16:creationId xmlns:a16="http://schemas.microsoft.com/office/drawing/2014/main" id="{4B63B9FC-16E2-FE4A-87CC-A84EC893E52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12064" y="2782742"/>
                    <a:ext cx="1207798" cy="276999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b="-1363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D6299A4A-39A7-AB42-BC82-B5721F9F3E67}"/>
                    </a:ext>
                  </a:extLst>
                </p:cNvPr>
                <p:cNvSpPr/>
                <p:nvPr/>
              </p:nvSpPr>
              <p:spPr>
                <a:xfrm>
                  <a:off x="7214492" y="3929376"/>
                  <a:ext cx="1111651" cy="33688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𝑾</m:t>
                                </m:r>
                              </m:e>
                              <m:sup>
                                <m:r>
                                  <a:rPr lang="en-US" sz="1400" b="1" i="1" dirty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1400" b="1" i="1" dirty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400" b="1" i="1" dirty="0" smtClean="0">
                                <a:latin typeface="Cambria Math" panose="02040503050406030204" pitchFamily="18" charset="0"/>
                              </a:rPr>
                              <m:t>𝑽𝑺</m:t>
                            </m:r>
                            <m:r>
                              <a:rPr lang="en-US" sz="1400" b="1" i="1" dirty="0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a:rPr lang="en-US" sz="1400" b="1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n-US" sz="1400" b="1" i="1" dirty="0">
                                <a:latin typeface="Cambria Math" panose="02040503050406030204" pitchFamily="18" charset="0"/>
                              </a:rPr>
                              <m:t>𝒑𝒒</m:t>
                            </m:r>
                          </m:sub>
                        </m:sSub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D6299A4A-39A7-AB42-BC82-B5721F9F3E6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14492" y="3929376"/>
                  <a:ext cx="1111651" cy="336887"/>
                </a:xfrm>
                <a:prstGeom prst="rect">
                  <a:avLst/>
                </a:prstGeom>
                <a:blipFill>
                  <a:blip r:embed="rId19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6C05E1E-2DB3-8343-BB15-661810B33BC9}"/>
              </a:ext>
            </a:extLst>
          </p:cNvPr>
          <p:cNvGrpSpPr/>
          <p:nvPr/>
        </p:nvGrpSpPr>
        <p:grpSpPr>
          <a:xfrm>
            <a:off x="9666415" y="3708292"/>
            <a:ext cx="2471661" cy="2988393"/>
            <a:chOff x="9589256" y="3749205"/>
            <a:chExt cx="2471661" cy="2988393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9F88B39-DAF5-8848-A63C-D8D67F1227E4}"/>
                </a:ext>
              </a:extLst>
            </p:cNvPr>
            <p:cNvSpPr/>
            <p:nvPr/>
          </p:nvSpPr>
          <p:spPr>
            <a:xfrm>
              <a:off x="9704315" y="3749205"/>
              <a:ext cx="221881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  <a:latin typeface="Times" pitchFamily="2" charset="0"/>
                </a:rPr>
                <a:t>Quasi-elastic ep event at Q</a:t>
              </a:r>
              <a:r>
                <a:rPr lang="en-US" sz="1400" b="1" baseline="30000" dirty="0">
                  <a:solidFill>
                    <a:srgbClr val="FF0000"/>
                  </a:solidFill>
                  <a:latin typeface="Times" pitchFamily="2" charset="0"/>
                </a:rPr>
                <a:t>2 </a:t>
              </a:r>
              <a:r>
                <a:rPr lang="en-US" sz="1400" b="1" dirty="0">
                  <a:solidFill>
                    <a:srgbClr val="FF0000"/>
                  </a:solidFill>
                  <a:latin typeface="Times" pitchFamily="2" charset="0"/>
                </a:rPr>
                <a:t> = 5.25 GeV</a:t>
              </a:r>
              <a:r>
                <a:rPr lang="en-US" sz="1400" b="1" baseline="30000" dirty="0">
                  <a:solidFill>
                    <a:srgbClr val="FF0000"/>
                  </a:solidFill>
                  <a:latin typeface="Times" pitchFamily="2" charset="0"/>
                </a:rPr>
                <a:t>2</a:t>
              </a:r>
              <a:endParaRPr lang="en-US" sz="1400" dirty="0"/>
            </a:p>
          </p:txBody>
        </p:sp>
        <p:pic>
          <p:nvPicPr>
            <p:cNvPr id="44" name="Picture 43" descr="A close up of a map&#10;&#10;Description automatically generated">
              <a:extLst>
                <a:ext uri="{FF2B5EF4-FFF2-40B4-BE49-F238E27FC236}">
                  <a16:creationId xmlns:a16="http://schemas.microsoft.com/office/drawing/2014/main" id="{A0DC855C-1EAD-8849-912D-6FC083FF00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9609391" y="4210298"/>
              <a:ext cx="2451526" cy="252730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BB5D532C-230C-6045-BA4B-C4D12659C0BC}"/>
                    </a:ext>
                  </a:extLst>
                </p:cNvPr>
                <p:cNvSpPr/>
                <p:nvPr/>
              </p:nvSpPr>
              <p:spPr>
                <a:xfrm>
                  <a:off x="9814512" y="4602624"/>
                  <a:ext cx="890480" cy="29367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n-US" sz="12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𝒑𝒒</m:t>
                            </m:r>
                          </m:sub>
                        </m:sSub>
                        <m:r>
                          <a:rPr lang="en-US" sz="12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12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12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12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oMath>
                    </m:oMathPara>
                  </a14:m>
                  <a:endParaRPr lang="en-US" sz="12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BB5D532C-230C-6045-BA4B-C4D12659C0B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14512" y="4602624"/>
                  <a:ext cx="890480" cy="293670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229ABEDC-B64D-B543-9852-1A14098FD574}"/>
                    </a:ext>
                  </a:extLst>
                </p:cNvPr>
                <p:cNvSpPr/>
                <p:nvPr/>
              </p:nvSpPr>
              <p:spPr>
                <a:xfrm>
                  <a:off x="9589256" y="4375338"/>
                  <a:ext cx="1207798" cy="29367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n-US" sz="12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𝒑𝒒</m:t>
                            </m:r>
                          </m:sub>
                        </m:sSub>
                        <m:r>
                          <a:rPr lang="en-US" sz="1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1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oMath>
                    </m:oMathPara>
                  </a14:m>
                  <a:endParaRPr lang="en-US" sz="1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229ABEDC-B64D-B543-9852-1A14098FD57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89256" y="4375338"/>
                  <a:ext cx="1207798" cy="293670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1359846-A68B-1A4C-8CB9-BEE5FD7751AE}"/>
              </a:ext>
            </a:extLst>
          </p:cNvPr>
          <p:cNvCxnSpPr/>
          <p:nvPr/>
        </p:nvCxnSpPr>
        <p:spPr bwMode="auto">
          <a:xfrm flipV="1">
            <a:off x="5337544" y="5723206"/>
            <a:ext cx="4707977" cy="984125"/>
          </a:xfrm>
          <a:prstGeom prst="straightConnector1">
            <a:avLst/>
          </a:prstGeom>
          <a:ln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521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6ACC88D0-E0E9-2D41-BB32-F6565A03B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7100" y="780655"/>
            <a:ext cx="3954559" cy="27041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57DDE90-333F-4040-96F8-319F1DEE1A0E}"/>
                  </a:ext>
                </a:extLst>
              </p:cNvPr>
              <p:cNvSpPr/>
              <p:nvPr/>
            </p:nvSpPr>
            <p:spPr>
              <a:xfrm>
                <a:off x="246250" y="514359"/>
                <a:ext cx="1093168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>
                    <a:latin typeface="Times" pitchFamily="2" charset="0"/>
                  </a:rPr>
                  <a:t>Measuring the neutron detection efficiency (NDE) needed for </a:t>
                </a:r>
                <a:r>
                  <a:rPr lang="en-US" sz="2000" b="1" dirty="0">
                    <a:solidFill>
                      <a:srgbClr val="0070C0"/>
                    </a:solidFill>
                    <a:latin typeface="Times" pitchFamily="2" charset="0"/>
                  </a:rPr>
                  <a:t>quasi-elastic e-n</a:t>
                </a:r>
                <a14:m>
                  <m:oMath xmlns:m="http://schemas.openxmlformats.org/officeDocument/2006/math">
                    <m:r>
                      <a:rPr lang="en-US" sz="2000" b="1" i="0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b="1" i="1" dirty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2000" b="1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dirty="0"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US" sz="2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0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20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  <m:r>
                      <a:rPr lang="en-US" sz="2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</m:t>
                    </m:r>
                    <m:r>
                      <a:rPr lang="en-US" sz="2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  <m:r>
                      <a:rPr lang="en-US" sz="2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b="1" dirty="0">
                    <a:solidFill>
                      <a:srgbClr val="0070C0"/>
                    </a:solidFill>
                    <a:latin typeface="Times" pitchFamily="2" charset="0"/>
                  </a:rPr>
                  <a:t>   </a:t>
                </a:r>
                <a:endParaRPr lang="en-US" sz="2000" b="1" dirty="0">
                  <a:latin typeface="Times" pitchFamily="2" charset="0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57DDE90-333F-4040-96F8-319F1DEE1A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50" y="514359"/>
                <a:ext cx="10931684" cy="400110"/>
              </a:xfrm>
              <a:prstGeom prst="rect">
                <a:avLst/>
              </a:prstGeom>
              <a:blipFill>
                <a:blip r:embed="rId3"/>
                <a:stretch>
                  <a:fillRect l="-557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2E98B67C-A35D-A345-84C3-6C5540FAE2B1}"/>
              </a:ext>
            </a:extLst>
          </p:cNvPr>
          <p:cNvGrpSpPr/>
          <p:nvPr/>
        </p:nvGrpSpPr>
        <p:grpSpPr>
          <a:xfrm>
            <a:off x="8418042" y="3669420"/>
            <a:ext cx="3763617" cy="2549526"/>
            <a:chOff x="3766301" y="1165087"/>
            <a:chExt cx="6550047" cy="3622603"/>
          </a:xfrm>
        </p:grpSpPr>
        <p:pic>
          <p:nvPicPr>
            <p:cNvPr id="9" name="Picture 8" descr="A screenshot of a cell phone&#10;&#10;Description automatically generated">
              <a:extLst>
                <a:ext uri="{FF2B5EF4-FFF2-40B4-BE49-F238E27FC236}">
                  <a16:creationId xmlns:a16="http://schemas.microsoft.com/office/drawing/2014/main" id="{D4E8ABC2-B7F8-9746-8B8E-BA3955E66A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66301" y="1165087"/>
              <a:ext cx="6181753" cy="3622603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B193AF72-2D54-CA40-A114-212A60B0EA44}"/>
                    </a:ext>
                  </a:extLst>
                </p:cNvPr>
                <p:cNvSpPr/>
                <p:nvPr/>
              </p:nvSpPr>
              <p:spPr>
                <a:xfrm>
                  <a:off x="4999388" y="3831891"/>
                  <a:ext cx="5316960" cy="30923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900" b="1" dirty="0">
                      <a:solidFill>
                        <a:srgbClr val="C00000"/>
                      </a:solidFill>
                      <a:latin typeface="Times" pitchFamily="2" charset="0"/>
                    </a:rPr>
                    <a:t>Plateau at </a:t>
                  </a:r>
                  <a14:m>
                    <m:oMath xmlns:m="http://schemas.openxmlformats.org/officeDocument/2006/math">
                      <m:r>
                        <a:rPr lang="en-US" sz="9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𝐍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𝑫𝑬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𝟕𝟒𝟎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±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𝟎𝟏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𝒇𝒐𝒓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9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9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9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𝒎𝒎</m:t>
                          </m:r>
                        </m:sub>
                      </m:sSub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9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𝑮𝒆𝑽</m:t>
                      </m:r>
                    </m:oMath>
                  </a14:m>
                  <a:endParaRPr lang="en-US" sz="900" b="1" dirty="0">
                    <a:solidFill>
                      <a:srgbClr val="C00000"/>
                    </a:solidFill>
                    <a:latin typeface="Times" pitchFamily="2" charset="0"/>
                  </a:endParaRPr>
                </a:p>
              </p:txBody>
            </p:sp>
          </mc:Choice>
          <mc:Fallback xmlns="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B193AF72-2D54-CA40-A114-212A60B0EA4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9388" y="3831891"/>
                  <a:ext cx="5316960" cy="309235"/>
                </a:xfrm>
                <a:prstGeom prst="rect">
                  <a:avLst/>
                </a:prstGeom>
                <a:blipFill>
                  <a:blip r:embed="rId5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72B406C-4A7A-0E4F-BDB8-34BA3AE13925}"/>
                </a:ext>
              </a:extLst>
            </p:cNvPr>
            <p:cNvSpPr/>
            <p:nvPr/>
          </p:nvSpPr>
          <p:spPr>
            <a:xfrm>
              <a:off x="4310782" y="1508520"/>
              <a:ext cx="2546395" cy="5360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b="1" dirty="0">
                  <a:solidFill>
                    <a:srgbClr val="C00000"/>
                  </a:solidFill>
                  <a:latin typeface="Times" pitchFamily="2" charset="0"/>
                </a:rPr>
                <a:t>CLAS12 (PCAL/ECAL)</a:t>
              </a:r>
            </a:p>
            <a:p>
              <a:r>
                <a:rPr lang="en-US" sz="1000" b="1" dirty="0">
                  <a:latin typeface="Times" pitchFamily="2" charset="0"/>
                </a:rPr>
                <a:t>CLAS</a:t>
              </a:r>
              <a:endParaRPr lang="en-US" sz="1000" b="1" dirty="0">
                <a:solidFill>
                  <a:srgbClr val="C00000"/>
                </a:solidFill>
                <a:latin typeface="Times" pitchFamily="2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252889C-E77D-524D-B9D9-09A474BFDDE7}"/>
                  </a:ext>
                </a:extLst>
              </p:cNvPr>
              <p:cNvSpPr/>
              <p:nvPr/>
            </p:nvSpPr>
            <p:spPr>
              <a:xfrm>
                <a:off x="202282" y="917117"/>
                <a:ext cx="8040571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  <a:latin typeface="Times" pitchFamily="2" charset="0"/>
                  </a:rPr>
                  <a:t>Analysis Status:</a:t>
                </a:r>
              </a:p>
              <a:p>
                <a:r>
                  <a:rPr lang="en-US" sz="1600" b="1" dirty="0">
                    <a:latin typeface="Times" pitchFamily="2" charset="0"/>
                  </a:rPr>
                  <a:t>1. Using RG-A data from fall 2018 (pass 1 cooking) ~ 359 runs</a:t>
                </a:r>
              </a:p>
              <a:p>
                <a:r>
                  <a:rPr lang="en-US" sz="1600" b="1" dirty="0">
                    <a:latin typeface="Times" pitchFamily="2" charset="0"/>
                  </a:rPr>
                  <a:t>2. Use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atin typeface="Cambria Math" panose="02040503050406030204" pitchFamily="18" charset="0"/>
                      </a:rPr>
                      <m:t>𝒆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16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16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16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en-US" sz="16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600" b="1" dirty="0" smtClean="0">
                            <a:latin typeface="Times" pitchFamily="2" charset="0"/>
                          </a:rPr>
                          <m:t>π</m:t>
                        </m:r>
                      </m:e>
                      <m:sup>
                        <m:r>
                          <a:rPr lang="en-US" sz="16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sz="16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  <m:r>
                      <a:rPr lang="en-US" sz="16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)</m:t>
                    </m:r>
                  </m:oMath>
                </a14:m>
                <a:r>
                  <a:rPr lang="en-US" sz="1600" b="1" dirty="0">
                    <a:latin typeface="Times" pitchFamily="2" charset="0"/>
                  </a:rPr>
                  <a:t> on hydrogen as a source of tagged neutrons in the calorimeter. </a:t>
                </a:r>
              </a:p>
              <a:p>
                <a:r>
                  <a:rPr lang="en-US" sz="1600" b="1" dirty="0">
                    <a:latin typeface="Times" pitchFamily="2" charset="0"/>
                  </a:rPr>
                  <a:t>3. NDE ~ 0.74 at the plateau (</a:t>
                </a:r>
                <a:r>
                  <a:rPr lang="en-US" sz="1600" b="1" dirty="0" err="1">
                    <a:latin typeface="Times" pitchFamily="2" charset="0"/>
                  </a:rPr>
                  <a:t>p</a:t>
                </a:r>
                <a:r>
                  <a:rPr lang="en-US" sz="1800" b="1" baseline="-25000" dirty="0" err="1">
                    <a:latin typeface="Times" pitchFamily="2" charset="0"/>
                  </a:rPr>
                  <a:t>mm</a:t>
                </a:r>
                <a:r>
                  <a:rPr lang="en-US" sz="1600" b="1" dirty="0">
                    <a:latin typeface="Times" pitchFamily="2" charset="0"/>
                  </a:rPr>
                  <a:t> &gt; 3.5 GeV)  for </a:t>
                </a:r>
                <a:r>
                  <a:rPr lang="en-US" sz="1600" b="1" dirty="0" err="1">
                    <a:latin typeface="Times" pitchFamily="2" charset="0"/>
                  </a:rPr>
                  <a:t>outbending</a:t>
                </a:r>
                <a:r>
                  <a:rPr lang="en-US" sz="1600" b="1" dirty="0">
                    <a:latin typeface="Times" pitchFamily="2" charset="0"/>
                  </a:rPr>
                  <a:t> and </a:t>
                </a:r>
                <a:r>
                  <a:rPr lang="en-US" sz="1600" b="1" dirty="0" err="1">
                    <a:latin typeface="Times" pitchFamily="2" charset="0"/>
                  </a:rPr>
                  <a:t>inbending</a:t>
                </a:r>
                <a:r>
                  <a:rPr lang="en-US" sz="1600" b="1" dirty="0">
                    <a:latin typeface="Times" pitchFamily="2" charset="0"/>
                  </a:rPr>
                  <a:t> electrons </a:t>
                </a:r>
              </a:p>
              <a:p>
                <a:r>
                  <a:rPr lang="en-US" sz="1600" b="1" dirty="0">
                    <a:latin typeface="Times" pitchFamily="2" charset="0"/>
                  </a:rPr>
                  <a:t>4. Upper panel shows NDE for </a:t>
                </a:r>
                <a:r>
                  <a:rPr lang="en-US" sz="1600" b="1" dirty="0" err="1">
                    <a:latin typeface="Times" pitchFamily="2" charset="0"/>
                  </a:rPr>
                  <a:t>inbending</a:t>
                </a:r>
                <a:r>
                  <a:rPr lang="en-US" sz="1600" b="1" dirty="0">
                    <a:latin typeface="Times" pitchFamily="2" charset="0"/>
                  </a:rPr>
                  <a:t> and </a:t>
                </a:r>
                <a:r>
                  <a:rPr lang="en-US" sz="1600" b="1" dirty="0" err="1">
                    <a:latin typeface="Times" pitchFamily="2" charset="0"/>
                  </a:rPr>
                  <a:t>outbending</a:t>
                </a:r>
                <a:r>
                  <a:rPr lang="en-US" sz="1600" b="1" dirty="0">
                    <a:latin typeface="Times" pitchFamily="2" charset="0"/>
                  </a:rPr>
                  <a:t> electrons.</a:t>
                </a:r>
              </a:p>
              <a:p>
                <a:r>
                  <a:rPr lang="en-US" sz="1600" b="1" dirty="0">
                    <a:latin typeface="Times" pitchFamily="2" charset="0"/>
                  </a:rPr>
                  <a:t>5. Lower panel compares CLAS6 and CLAS12. Good agreement at low momentum.</a:t>
                </a:r>
              </a:p>
              <a:p>
                <a:r>
                  <a:rPr lang="en-US" sz="1600" b="1" dirty="0">
                    <a:latin typeface="Times" pitchFamily="2" charset="0"/>
                  </a:rPr>
                  <a:t>6. CLAS12 measurement reaches higher efficiency because of addition of PCAL.</a:t>
                </a:r>
              </a:p>
              <a:p>
                <a:r>
                  <a:rPr lang="en-US" b="1" dirty="0">
                    <a:solidFill>
                      <a:srgbClr val="FF0000"/>
                    </a:solidFill>
                    <a:latin typeface="Times" pitchFamily="2" charset="0"/>
                  </a:rPr>
                  <a:t>Next steps: </a:t>
                </a:r>
                <a:endParaRPr lang="en-US" sz="1600" b="1" dirty="0">
                  <a:latin typeface="Times" pitchFamily="2" charset="0"/>
                </a:endParaRPr>
              </a:p>
              <a:p>
                <a:r>
                  <a:rPr lang="en-US" sz="1600" b="1" dirty="0">
                    <a:latin typeface="Times" pitchFamily="2" charset="0"/>
                  </a:rPr>
                  <a:t>Investigating the accuracy of both the numerator and denominator of the efficiency ratio to determine the shape of the background in simulation.</a:t>
                </a:r>
              </a:p>
              <a:p>
                <a:r>
                  <a:rPr lang="en-US" b="1" dirty="0">
                    <a:solidFill>
                      <a:srgbClr val="FF0000"/>
                    </a:solidFill>
                    <a:latin typeface="Times" pitchFamily="2" charset="0"/>
                  </a:rPr>
                  <a:t>Progress: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252889C-E77D-524D-B9D9-09A474BFDD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82" y="917117"/>
                <a:ext cx="8040571" cy="3170099"/>
              </a:xfrm>
              <a:prstGeom prst="rect">
                <a:avLst/>
              </a:prstGeom>
              <a:blipFill>
                <a:blip r:embed="rId6"/>
                <a:stretch>
                  <a:fillRect l="-1137" t="-1538" b="-3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D50867EA-39FF-41CC-A86C-85B115773628}"/>
              </a:ext>
            </a:extLst>
          </p:cNvPr>
          <p:cNvSpPr txBox="1"/>
          <p:nvPr/>
        </p:nvSpPr>
        <p:spPr>
          <a:xfrm>
            <a:off x="246251" y="4087215"/>
            <a:ext cx="2960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Times" pitchFamily="2" charset="0"/>
              </a:rPr>
              <a:t>Simulate events using  SIDIS (from </a:t>
            </a:r>
            <a:r>
              <a:rPr lang="en-US" sz="1600" b="1">
                <a:solidFill>
                  <a:srgbClr val="000000"/>
                </a:solidFill>
                <a:latin typeface="Times" pitchFamily="2" charset="0"/>
              </a:rPr>
              <a:t>Giovanni Angelini) </a:t>
            </a:r>
            <a:r>
              <a:rPr lang="en-US" sz="1600" b="1" dirty="0">
                <a:solidFill>
                  <a:srgbClr val="000000"/>
                </a:solidFill>
                <a:latin typeface="Times" pitchFamily="2" charset="0"/>
              </a:rPr>
              <a:t>and  A0/</a:t>
            </a:r>
            <a:r>
              <a:rPr lang="en-US" sz="1600" b="1" dirty="0">
                <a:latin typeface="Times" pitchFamily="2" charset="0"/>
              </a:rPr>
              <a:t>MAID2000 (UConn group)</a:t>
            </a:r>
            <a:r>
              <a:rPr lang="en-US" sz="1600" b="1" dirty="0">
                <a:solidFill>
                  <a:srgbClr val="000000"/>
                </a:solidFill>
                <a:latin typeface="Times" pitchFamily="2" charset="0"/>
              </a:rPr>
              <a:t> event generators</a:t>
            </a:r>
            <a:r>
              <a:rPr lang="en-US" sz="1600" b="1" dirty="0">
                <a:latin typeface="Times" pitchFamily="2" charset="0"/>
              </a:rPr>
              <a:t>. Preliminary comparison with data from the SIDIS simulation is shown here.  </a:t>
            </a:r>
          </a:p>
        </p:txBody>
      </p:sp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DC4B3539-ECDB-3A4D-A87E-2655037DA79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40886" y="3785330"/>
            <a:ext cx="4642206" cy="279075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4665245-9EED-7B4B-B560-9499D32385AB}"/>
              </a:ext>
            </a:extLst>
          </p:cNvPr>
          <p:cNvSpPr/>
          <p:nvPr/>
        </p:nvSpPr>
        <p:spPr>
          <a:xfrm>
            <a:off x="3941770" y="4099739"/>
            <a:ext cx="1770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err="1">
                <a:solidFill>
                  <a:srgbClr val="C00000"/>
                </a:solidFill>
                <a:latin typeface="Times" pitchFamily="2" charset="0"/>
              </a:rPr>
              <a:t>inbending</a:t>
            </a:r>
            <a:r>
              <a:rPr lang="en-US" sz="1000" b="1" dirty="0">
                <a:solidFill>
                  <a:srgbClr val="C00000"/>
                </a:solidFill>
                <a:latin typeface="Times" pitchFamily="2" charset="0"/>
              </a:rPr>
              <a:t> SIDIS simulation </a:t>
            </a:r>
          </a:p>
          <a:p>
            <a:r>
              <a:rPr lang="en-US" sz="1000" b="1" dirty="0" err="1">
                <a:latin typeface="Times" pitchFamily="2" charset="0"/>
              </a:rPr>
              <a:t>inbending</a:t>
            </a:r>
            <a:r>
              <a:rPr lang="en-US" sz="1000" b="1" dirty="0">
                <a:latin typeface="Times" pitchFamily="2" charset="0"/>
              </a:rPr>
              <a:t> Real data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90D75A-5D16-844A-88F3-78EADFB82354}"/>
              </a:ext>
            </a:extLst>
          </p:cNvPr>
          <p:cNvSpPr/>
          <p:nvPr/>
        </p:nvSpPr>
        <p:spPr>
          <a:xfrm>
            <a:off x="6212976" y="4135335"/>
            <a:ext cx="17703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err="1">
                <a:solidFill>
                  <a:srgbClr val="C00000"/>
                </a:solidFill>
                <a:latin typeface="Times" pitchFamily="2" charset="0"/>
              </a:rPr>
              <a:t>inbending</a:t>
            </a:r>
            <a:r>
              <a:rPr lang="en-US" sz="1000" b="1" dirty="0">
                <a:solidFill>
                  <a:srgbClr val="C00000"/>
                </a:solidFill>
                <a:latin typeface="Times" pitchFamily="2" charset="0"/>
              </a:rPr>
              <a:t> SIDIS simulation </a:t>
            </a:r>
          </a:p>
          <a:p>
            <a:r>
              <a:rPr lang="en-US" sz="1000" b="1" dirty="0" err="1">
                <a:latin typeface="Times" pitchFamily="2" charset="0"/>
              </a:rPr>
              <a:t>inbending</a:t>
            </a:r>
            <a:r>
              <a:rPr lang="en-US" sz="1000" b="1" dirty="0">
                <a:latin typeface="Times" pitchFamily="2" charset="0"/>
              </a:rPr>
              <a:t> Real data </a:t>
            </a:r>
          </a:p>
        </p:txBody>
      </p:sp>
    </p:spTree>
    <p:extLst>
      <p:ext uri="{BB962C8B-B14F-4D97-AF65-F5344CB8AC3E}">
        <p14:creationId xmlns:p14="http://schemas.microsoft.com/office/powerpoint/2010/main" val="121963256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Garamond"/>
        <a:ea typeface=""/>
        <a:cs typeface="Arial"/>
      </a:majorFont>
      <a:minorFont>
        <a:latin typeface="Gill San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CD39F72F-543E-394B-9155-634C0D3BE886}" vid="{0924F1C9-7130-C445-84A7-1CFCE5DFBAD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4279</TotalTime>
  <Words>468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Arial Black</vt:lpstr>
      <vt:lpstr>Cambria Math</vt:lpstr>
      <vt:lpstr>Garamond</vt:lpstr>
      <vt:lpstr>Gill Sans</vt:lpstr>
      <vt:lpstr>Times</vt:lpstr>
      <vt:lpstr>Times New Roman</vt:lpstr>
      <vt:lpstr>Wingdings</vt:lpstr>
      <vt:lpstr>Theme1</vt:lpstr>
      <vt:lpstr>Measurement of the Neutron Magnetic Form Factor G_M^n at High Q^2 Using the Ratio Method on Deuterium  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of the Neutron Magnetic Form Factor G_M^n at High Q^2 Using the Ratio Method on Deuteron</dc:title>
  <dc:subject/>
  <dc:creator>Lamya Baashen</dc:creator>
  <cp:keywords/>
  <dc:description/>
  <cp:lastModifiedBy>Gilfoyle, Jerry</cp:lastModifiedBy>
  <cp:revision>22</cp:revision>
  <dcterms:created xsi:type="dcterms:W3CDTF">2020-09-10T21:08:07Z</dcterms:created>
  <dcterms:modified xsi:type="dcterms:W3CDTF">2020-09-14T22:06:57Z</dcterms:modified>
  <cp:category/>
</cp:coreProperties>
</file>