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2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sldIdLst>
    <p:sldId id="256" r:id="rId14"/>
  </p:sldIdLst>
  <p:sldSz cx="10058400" cy="7772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2920" y="18187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141520" y="18187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/>
          </p:nvPr>
        </p:nvSpPr>
        <p:spPr>
          <a:xfrm>
            <a:off x="502920" y="4173120"/>
            <a:ext cx="9052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6E0A3D-5CD7-4100-87DD-8827404BC86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2698FBF9-C4C3-40C4-BB38-EDD724FA1E7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502920" y="18187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5141520" y="1818720"/>
            <a:ext cx="4417200" cy="450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502920" y="41731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7FE8AA22-1599-4C44-BCDB-A819561654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502920" y="1818720"/>
            <a:ext cx="4417200" cy="450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/>
          </p:nvPr>
        </p:nvSpPr>
        <p:spPr>
          <a:xfrm>
            <a:off x="5141520" y="18187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/>
          </p:nvPr>
        </p:nvSpPr>
        <p:spPr>
          <a:xfrm>
            <a:off x="5141520" y="41731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6CFB576F-A322-4F35-A312-D5F758DB8FA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2920" y="1818720"/>
            <a:ext cx="9052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02920" y="4173120"/>
            <a:ext cx="9052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F2BA0D4-889C-4362-B4E9-9050D4ECEA2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02920" y="18187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141520" y="18187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502920" y="41731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5141520" y="4173120"/>
            <a:ext cx="4417200" cy="21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BB0585C-0C70-4ED8-BDC9-340FDA5CCB7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BCB387D4-33C5-40D8-84D0-EC1EB601097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3C18C7A1-84B8-4A2B-98D4-1BF6F212BB7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2920" y="1818720"/>
            <a:ext cx="9052200" cy="450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79CEA741-55F1-4A6F-B485-29A521C9C2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2920" y="1818720"/>
            <a:ext cx="9052200" cy="450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45B9DA49-C11E-4E14-8F26-04F745DC3D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2920" y="1818720"/>
            <a:ext cx="4417200" cy="450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141520" y="1818720"/>
            <a:ext cx="4417200" cy="450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6397E309-85B0-4C6B-AE57-72DF9CE89F1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2A8F15E9-F524-4DEC-BD40-9F1CADE9AE7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1840" cy="129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2920" y="18187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41520" y="18187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2920" y="4173120"/>
            <a:ext cx="9051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1A2A584-7D58-477D-8909-5CCE419AAD6E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ftr" idx="28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sldNum" idx="29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08F6A7E-506A-4D7E-AB36-2CA040FC1930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dt" idx="30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1840" cy="129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2920" y="18187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5141520" y="1818720"/>
            <a:ext cx="4416840" cy="450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502920" y="41731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ftr" idx="31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sldNum" idx="32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C711CB7-20E9-4893-98E9-02471E0D1D79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dt" idx="33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1840" cy="129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2920" y="1818720"/>
            <a:ext cx="4416840" cy="450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41520" y="18187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5141520" y="41731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ftr" idx="34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sldNum" idx="35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5B872CA-5869-41EA-84BC-BA267D9612BB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dt" idx="36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1840" cy="129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2920" y="1818720"/>
            <a:ext cx="9051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2920" y="4173120"/>
            <a:ext cx="9051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4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5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1F98B00-3916-4229-9CAE-85EADE8D3BC3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dt" idx="6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1840" cy="129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2920" y="18187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41520" y="18187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2920" y="41731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5141520" y="4173120"/>
            <a:ext cx="441684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ftr" idx="7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7"/>
          <p:cNvSpPr>
            <a:spLocks noGrp="1"/>
          </p:cNvSpPr>
          <p:nvPr>
            <p:ph type="sldNum" idx="8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0E7A26B-FA94-460B-B9B7-4ACACDD67701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8"/>
          <p:cNvSpPr>
            <a:spLocks noGrp="1"/>
          </p:cNvSpPr>
          <p:nvPr>
            <p:ph type="dt" idx="9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0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11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471B969-04B3-4790-9EF6-7113951CF0F5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2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ftr" idx="13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ldNum" idx="14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A0CE8BD-1B1C-45ED-8807-94C0A92DA1C2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5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2200" cy="129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502920" y="1818720"/>
            <a:ext cx="9052200" cy="450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1840" cy="129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2920" y="1818720"/>
            <a:ext cx="9051840" cy="450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16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17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CF8C6A3-C29D-474F-B2A2-EDDCE5CC242D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dt" idx="18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1840" cy="129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2920" y="1818720"/>
            <a:ext cx="9051840" cy="450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ftr" idx="19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sldNum" idx="20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B5B6D6A-7E3F-4BBE-B756-B7C0E8F15FA4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dt" idx="21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1840" cy="129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2920" y="1818720"/>
            <a:ext cx="4416840" cy="450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41520" y="1818720"/>
            <a:ext cx="4416840" cy="450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ftr" idx="22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sldNum" idx="23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5F02C2E-2142-47DC-940D-686870FB7B22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dt" idx="24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2920" y="309960"/>
            <a:ext cx="9051840" cy="129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ftr" idx="25"/>
          </p:nvPr>
        </p:nvSpPr>
        <p:spPr>
          <a:xfrm>
            <a:off x="3439440" y="7079400"/>
            <a:ext cx="31863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sldNum" idx="26"/>
          </p:nvPr>
        </p:nvSpPr>
        <p:spPr>
          <a:xfrm>
            <a:off x="72111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E579D9B-E1AE-420C-9156-80F624D203D2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dt" idx="27"/>
          </p:nvPr>
        </p:nvSpPr>
        <p:spPr>
          <a:xfrm>
            <a:off x="502560" y="7079400"/>
            <a:ext cx="23418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/>
          <p:nvPr/>
        </p:nvSpPr>
        <p:spPr>
          <a:xfrm>
            <a:off x="227880" y="-83520"/>
            <a:ext cx="9806760" cy="97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ctr">
              <a:lnSpc>
                <a:spcPct val="90000"/>
              </a:lnSpc>
              <a:tabLst>
                <a:tab algn="l" pos="408240"/>
              </a:tabLst>
            </a:pPr>
            <a:r>
              <a:rPr b="1" lang="en-US" sz="2400" spc="-1" strike="noStrike">
                <a:solidFill>
                  <a:srgbClr val="3465a4"/>
                </a:solidFill>
                <a:latin typeface="Aptos Display"/>
                <a:ea typeface="DejaVu Sans"/>
              </a:rPr>
              <a:t>Measurement of the Neutron Magnetic Form Factor G</a:t>
            </a:r>
            <a:r>
              <a:rPr b="1" lang="en-US" sz="2400" spc="-1" strike="noStrike" baseline="-8000">
                <a:solidFill>
                  <a:srgbClr val="3465a4"/>
                </a:solidFill>
                <a:latin typeface="Aptos Display"/>
                <a:ea typeface="DejaVu Sans"/>
              </a:rPr>
              <a:t>M</a:t>
            </a:r>
            <a:r>
              <a:rPr b="1" lang="en-US" sz="2400" spc="-1" strike="noStrike" baseline="33000">
                <a:solidFill>
                  <a:srgbClr val="3465a4"/>
                </a:solidFill>
                <a:latin typeface="Aptos Display"/>
                <a:ea typeface="DejaVu Sans"/>
              </a:rPr>
              <a:t>n</a:t>
            </a:r>
            <a:r>
              <a:rPr b="1" lang="en-US" sz="2400" spc="-1" strike="noStrike">
                <a:solidFill>
                  <a:srgbClr val="3465a4"/>
                </a:solidFill>
                <a:latin typeface="Aptos Display"/>
                <a:ea typeface="DejaVu Sans"/>
              </a:rPr>
              <a:t> at </a:t>
            </a:r>
            <a:br>
              <a:rPr sz="2400"/>
            </a:br>
            <a:r>
              <a:rPr b="1" lang="en-US" sz="2400" spc="-1" strike="noStrike">
                <a:solidFill>
                  <a:srgbClr val="3465a4"/>
                </a:solidFill>
                <a:latin typeface="Aptos Display"/>
                <a:ea typeface="DejaVu Sans"/>
              </a:rPr>
              <a:t>High  Q</a:t>
            </a:r>
            <a:r>
              <a:rPr b="1" lang="en-US" sz="2400" spc="-1" strike="noStrike" baseline="33000">
                <a:solidFill>
                  <a:srgbClr val="3465a4"/>
                </a:solidFill>
                <a:latin typeface="Aptos Display"/>
                <a:ea typeface="DejaVu Sans"/>
              </a:rPr>
              <a:t>2</a:t>
            </a:r>
            <a:r>
              <a:rPr b="1" lang="en-US" sz="2400" spc="-1" strike="noStrike">
                <a:solidFill>
                  <a:srgbClr val="3465a4"/>
                </a:solidFill>
                <a:latin typeface="Aptos Display"/>
                <a:ea typeface="DejaVu Sans"/>
              </a:rPr>
              <a:t> Using the Ratio Method on Deuterium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456120" y="1566360"/>
            <a:ext cx="11403360" cy="18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Liberation Sans:sups=1"/>
              <a:ea typeface="DejaVu Sans"/>
            </a:endParaRPr>
          </a:p>
        </p:txBody>
      </p:sp>
      <p:sp>
        <p:nvSpPr>
          <p:cNvPr id="96" name=""/>
          <p:cNvSpPr/>
          <p:nvPr/>
        </p:nvSpPr>
        <p:spPr>
          <a:xfrm>
            <a:off x="215280" y="1179720"/>
            <a:ext cx="9519480" cy="74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400" spc="-1" strike="noStrike">
                <a:solidFill>
                  <a:srgbClr val="ff0000"/>
                </a:solidFill>
                <a:latin typeface="Arial"/>
                <a:ea typeface="DejaVu Sans"/>
              </a:rPr>
              <a:t>Goal: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 Extract G</a:t>
            </a:r>
            <a:r>
              <a:rPr b="0" lang="en-US" sz="1400" spc="-1" strike="noStrike" baseline="-8000">
                <a:solidFill>
                  <a:srgbClr val="000000"/>
                </a:solidFill>
                <a:latin typeface="Arial"/>
                <a:ea typeface="DejaVu Sans"/>
              </a:rPr>
              <a:t>M</a:t>
            </a:r>
            <a:r>
              <a:rPr b="0" lang="en-US" sz="1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 at high Q</a:t>
            </a:r>
            <a:r>
              <a:rPr b="0" lang="en-US" sz="1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 using the ratio of </a:t>
            </a:r>
            <a:r>
              <a:rPr b="0" lang="en-US" sz="1400" spc="-1" strike="noStrike">
                <a:solidFill>
                  <a:srgbClr val="3465a4"/>
                </a:solidFill>
                <a:latin typeface="Arial"/>
                <a:ea typeface="DejaVu Sans"/>
              </a:rPr>
              <a:t>quasi-elastic e-n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and</a:t>
            </a:r>
            <a:r>
              <a:rPr b="0" lang="en-US" sz="1400" spc="-1" strike="noStrike">
                <a:solidFill>
                  <a:srgbClr val="3465a4"/>
                </a:solidFill>
                <a:latin typeface="Arial"/>
                <a:ea typeface="DejaVu Sans"/>
              </a:rPr>
              <a:t> quasi-elastic e-p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 events on deuterium.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912240" y="875520"/>
            <a:ext cx="798228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40824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L.Baashen (KSU), B.A.Raue (FIU), J.Carvajal (FIU), G.P.Gilfoyle (Richmond)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56120" y="1566360"/>
            <a:ext cx="11403360" cy="18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408240"/>
              </a:tabLst>
            </a:pPr>
            <a:endParaRPr b="0" lang="en-US" sz="1800" spc="-1" strike="noStrike">
              <a:solidFill>
                <a:srgbClr val="000000"/>
              </a:solidFill>
              <a:latin typeface="Liberation Sans:sups=1"/>
              <a:ea typeface="DejaVu Sans"/>
            </a:endParaRPr>
          </a:p>
        </p:txBody>
      </p:sp>
      <p:sp>
        <p:nvSpPr>
          <p:cNvPr id="99" name="TextBox 2"/>
          <p:cNvSpPr/>
          <p:nvPr/>
        </p:nvSpPr>
        <p:spPr>
          <a:xfrm>
            <a:off x="4800600" y="1674000"/>
            <a:ext cx="5257440" cy="16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DejaVu Sans"/>
              </a:rPr>
              <a:t>1. The neutron magnetic form factor is a fundamental observable related to the distribution of magnetization in the neutron.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DejaVu Sans"/>
              </a:rPr>
              <a:t>2. The form factor is extracted from the </a:t>
            </a:r>
            <a:r>
              <a:rPr b="0" i="1" lang="en-US" sz="1300" spc="-1" strike="noStrike">
                <a:solidFill>
                  <a:srgbClr val="000000"/>
                </a:solidFill>
                <a:latin typeface="Arial"/>
                <a:ea typeface="DejaVu Sans"/>
              </a:rPr>
              <a:t>e-n/e-p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DejaVu Sans"/>
              </a:rPr>
              <a:t> ratio.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DejaVu Sans"/>
              </a:rPr>
              <a:t>3. Figure to the left shows world’s data for G</a:t>
            </a:r>
            <a:r>
              <a:rPr b="0" lang="en-US" sz="1300" spc="-1" strike="noStrike" baseline="-8000">
                <a:solidFill>
                  <a:srgbClr val="000000"/>
                </a:solidFill>
                <a:latin typeface="Arial"/>
                <a:ea typeface="DejaVu Sans"/>
              </a:rPr>
              <a:t>M</a:t>
            </a:r>
            <a:r>
              <a:rPr b="0" lang="en-US" sz="13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DejaVu Sans"/>
              </a:rPr>
              <a:t> including preliminary CLAS12 results that still require corrections.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DejaVu Sans"/>
              </a:rPr>
              <a:t>4. Pass 1 extraction of ratio is done – Lamya Baashen’s FIU thesis.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DejaVu Sans"/>
              </a:rPr>
              <a:t>5. Transition to Pass 2 has begun.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We observed improvements in the statistics and resolution in preliminary studies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0" name="" descr=""/>
          <p:cNvPicPr/>
          <p:nvPr/>
        </p:nvPicPr>
        <p:blipFill>
          <a:blip r:embed="rId1"/>
          <a:stretch/>
        </p:blipFill>
        <p:spPr>
          <a:xfrm>
            <a:off x="5135040" y="4696920"/>
            <a:ext cx="4466160" cy="3039480"/>
          </a:xfrm>
          <a:prstGeom prst="rect">
            <a:avLst/>
          </a:prstGeom>
          <a:ln w="0">
            <a:noFill/>
          </a:ln>
        </p:spPr>
      </p:pic>
      <p:sp>
        <p:nvSpPr>
          <p:cNvPr id="101" name=""/>
          <p:cNvSpPr/>
          <p:nvPr/>
        </p:nvSpPr>
        <p:spPr>
          <a:xfrm>
            <a:off x="4789800" y="3299400"/>
            <a:ext cx="5039640" cy="133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200" spc="-1" strike="noStrike">
                <a:solidFill>
                  <a:srgbClr val="ff0000"/>
                </a:solidFill>
                <a:latin typeface="Arial"/>
                <a:ea typeface="DejaVu Sans"/>
              </a:rPr>
              <a:t>Luminosity Correction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1. The ratio of the number of</a:t>
            </a:r>
            <a:r>
              <a:rPr b="0" i="1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ep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to electron events, </a:t>
            </a:r>
            <a:r>
              <a:rPr b="0" i="1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i="1" lang="en-US" sz="1200" spc="-1" strike="noStrike" baseline="-8000">
                <a:solidFill>
                  <a:srgbClr val="000000"/>
                </a:solidFill>
                <a:latin typeface="Arial"/>
                <a:ea typeface="DejaVu Sans"/>
              </a:rPr>
              <a:t>ep</a:t>
            </a:r>
            <a:r>
              <a:rPr b="0" i="1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/N</a:t>
            </a:r>
            <a:r>
              <a:rPr b="0" i="1" lang="en-US" sz="1200" spc="-1" strike="noStrike" baseline="-8000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, is normalized to unity at zero current to form the tracking efficiency.  See CLAS-NOTE-2020-005 for more details.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2. Average current is extracted from the event data.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3. This correction has a large effect (0.008 nA</a:t>
            </a:r>
            <a:r>
              <a:rPr b="0" lang="en-US" sz="12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-1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). See plot below.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4. Comparison using the same Pass 1 analysis code on SIDIS train data gave a slope consistent with that group’s results.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2" name="" descr=""/>
          <p:cNvPicPr/>
          <p:nvPr/>
        </p:nvPicPr>
        <p:blipFill>
          <a:blip r:embed="rId2"/>
          <a:stretch/>
        </p:blipFill>
        <p:spPr>
          <a:xfrm>
            <a:off x="105480" y="1600200"/>
            <a:ext cx="4683960" cy="2514240"/>
          </a:xfrm>
          <a:prstGeom prst="rect">
            <a:avLst/>
          </a:prstGeom>
          <a:ln w="0">
            <a:noFill/>
          </a:ln>
        </p:spPr>
      </p:pic>
      <p:sp>
        <p:nvSpPr>
          <p:cNvPr id="103" name=""/>
          <p:cNvSpPr/>
          <p:nvPr/>
        </p:nvSpPr>
        <p:spPr>
          <a:xfrm>
            <a:off x="4800600" y="1459800"/>
            <a:ext cx="114264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300" spc="-1" strike="noStrike">
                <a:solidFill>
                  <a:srgbClr val="ff0000"/>
                </a:solidFill>
                <a:latin typeface="Arial"/>
                <a:ea typeface="DejaVu Sans"/>
              </a:rPr>
              <a:t>Introduction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031200" y="2250000"/>
            <a:ext cx="1599840" cy="31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>
                    <a:alpha val="25000"/>
                  </a:srgbClr>
                </a:solidFill>
                <a:latin typeface="Liberation Sans:sups=1"/>
              </a:rPr>
              <a:t>Preliminary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2142000" y="3164400"/>
            <a:ext cx="2742840" cy="4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DejaVu Sans"/>
              </a:rPr>
              <a:t>Gutsche et al. (PRD 97, 054011, 2018)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DejaVu Sans"/>
              </a:rPr>
              <a:t>Miller et al. (arXiv 1912.07797 [nucl-th], 2020)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000000"/>
                </a:solidFill>
                <a:latin typeface="Arial"/>
                <a:ea typeface="DejaVu Sans"/>
              </a:rPr>
              <a:t>Cloet et al.  (Few-Body Syst, 46(1):1-36)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228600" y="3853800"/>
            <a:ext cx="4572000" cy="133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200" spc="-1" strike="noStrike">
                <a:solidFill>
                  <a:srgbClr val="ff0000"/>
                </a:solidFill>
                <a:latin typeface="Arial"/>
                <a:ea typeface="DejaVu Sans"/>
              </a:rPr>
              <a:t>Another Luminosity Test and the Transition to Pass 2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1. To further test the luminosity correction, low-current data (5 nA) are merged with background data generated at the appropriate current and then analyzed.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2. Updated analysis chain to Pass 2 - rebuilt data dictionaries, increased memory allocations, … etc.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3. Next step - started update the G</a:t>
            </a:r>
            <a:r>
              <a:rPr b="0" lang="en-US" sz="1200" spc="-1" strike="noStrike" baseline="-8000">
                <a:solidFill>
                  <a:srgbClr val="000000"/>
                </a:solidFill>
                <a:latin typeface="Arial"/>
                <a:ea typeface="DejaVu Sans"/>
              </a:rPr>
              <a:t>M</a:t>
            </a:r>
            <a:r>
              <a:rPr b="0" lang="en-US" sz="12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analysis code to Pass 2.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7" name="" descr=""/>
          <p:cNvPicPr/>
          <p:nvPr/>
        </p:nvPicPr>
        <p:blipFill>
          <a:blip r:embed="rId3"/>
          <a:stretch/>
        </p:blipFill>
        <p:spPr>
          <a:xfrm>
            <a:off x="2160000" y="5257800"/>
            <a:ext cx="3021840" cy="2514600"/>
          </a:xfrm>
          <a:prstGeom prst="rect">
            <a:avLst/>
          </a:prstGeom>
          <a:ln w="0">
            <a:noFill/>
          </a:ln>
        </p:spPr>
      </p:pic>
      <p:sp>
        <p:nvSpPr>
          <p:cNvPr id="108" name=""/>
          <p:cNvSpPr txBox="1"/>
          <p:nvPr/>
        </p:nvSpPr>
        <p:spPr>
          <a:xfrm>
            <a:off x="72000" y="6267600"/>
            <a:ext cx="2057400" cy="26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Run Period Survival Rates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190800" y="6511680"/>
          <a:ext cx="5075280" cy="1731240"/>
        </p:xfrm>
        <a:graphic>
          <a:graphicData uri="http://schemas.openxmlformats.org/drawingml/2006/table">
            <a:tbl>
              <a:tblPr/>
              <a:tblGrid>
                <a:gridCol w="476280"/>
                <a:gridCol w="538560"/>
                <a:gridCol w="366480"/>
                <a:gridCol w="367920"/>
              </a:tblGrid>
              <a:tr h="227880"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Period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Polarity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</a:t>
                      </a:r>
                      <a:r>
                        <a:rPr b="0" lang="en-US" sz="1100" spc="-1" strike="noStrike" baseline="-8000">
                          <a:solidFill>
                            <a:srgbClr val="000000"/>
                          </a:solidFill>
                          <a:latin typeface="Arial"/>
                        </a:rPr>
                        <a:t>beam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Rate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7880"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S19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inb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10.6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0.75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7880"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S19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inb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10.2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0.84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7880"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F19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outb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10.4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0.70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7880"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S20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inb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10.4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0.88</a:t>
                      </a:r>
                      <a:endParaRPr b="0" lang="en-US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0" name=""/>
          <p:cNvSpPr txBox="1"/>
          <p:nvPr/>
        </p:nvSpPr>
        <p:spPr>
          <a:xfrm>
            <a:off x="216000" y="5137200"/>
            <a:ext cx="2070000" cy="1312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408240"/>
              </a:tabLst>
            </a:pP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4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.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 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W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e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 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a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r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e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 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u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s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i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n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g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 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R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G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A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 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r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e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s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u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l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t</a:t>
            </a:r>
            <a:r>
              <a:rPr b="0" lang="en-US" sz="1300" spc="-1" strike="noStrike">
                <a:solidFill>
                  <a:srgbClr val="000000"/>
                </a:solidFill>
                <a:latin typeface="Arial"/>
                <a:ea typeface="Noto Sans CJK SC"/>
              </a:rPr>
              <a:t>s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*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f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f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t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o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f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P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L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f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d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u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l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u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t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h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o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w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G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B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u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v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v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l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t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(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b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l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o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w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h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g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h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t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h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G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408240"/>
              </a:tabLst>
            </a:pP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"/>
          <p:cNvSpPr txBox="1"/>
          <p:nvPr/>
        </p:nvSpPr>
        <p:spPr>
          <a:xfrm>
            <a:off x="192600" y="6065280"/>
            <a:ext cx="1864800" cy="38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050" spc="-1" strike="noStrike">
                <a:solidFill>
                  <a:srgbClr val="000000"/>
                </a:solidFill>
                <a:latin typeface="Arial"/>
              </a:rPr>
              <a:t>*RGA Analysis Note draft.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2024-06-20T22:34:50Z</dcterms:created>
  <dc:creator/>
  <dc:description/>
  <dc:language>en-US</dc:language>
  <cp:lastModifiedBy/>
  <cp:lastPrinted>2026-06-24T17:00:30Z</cp:lastPrinted>
  <dcterms:modified xsi:type="dcterms:W3CDTF">2026-06-24T17:03:20Z</dcterms:modified>
  <cp:revision>47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