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15"/>
  </p:notesMasterIdLst>
  <p:sldIdLst>
    <p:sldId id="257" r:id="rId2"/>
    <p:sldId id="260" r:id="rId3"/>
    <p:sldId id="261" r:id="rId4"/>
    <p:sldId id="259" r:id="rId5"/>
    <p:sldId id="262" r:id="rId6"/>
    <p:sldId id="266" r:id="rId7"/>
    <p:sldId id="271" r:id="rId8"/>
    <p:sldId id="267" r:id="rId9"/>
    <p:sldId id="268" r:id="rId10"/>
    <p:sldId id="263" r:id="rId11"/>
    <p:sldId id="264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66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81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82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83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90B02DE7-665C-4D40-B471-1063EF787AF5}" type="slidenum">
              <a:rPr lang="en-US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370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28CB726A-7F68-4D20-898D-C0B6B18BCAD7}" type="slidenum">
              <a:rPr lang="en-US" sz="1200" strike="noStrike">
                <a:solidFill>
                  <a:srgbClr val="000000"/>
                </a:solidFill>
                <a:latin typeface="+mn-lt"/>
                <a:ea typeface="+mn-ea"/>
              </a:rPr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06469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194760"/>
            <a:ext cx="8229240" cy="397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194760"/>
            <a:ext cx="8229240" cy="397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194760"/>
            <a:ext cx="8229240" cy="397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7" name="Picture 76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78" name="Picture 77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194760"/>
            <a:ext cx="8229240" cy="397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194760"/>
            <a:ext cx="8229240" cy="397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194760"/>
            <a:ext cx="8229240" cy="397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194760"/>
            <a:ext cx="8229240" cy="397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457200" y="194760"/>
            <a:ext cx="8229240" cy="1843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194760"/>
            <a:ext cx="8229240" cy="397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194760"/>
            <a:ext cx="8229240" cy="397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194760"/>
            <a:ext cx="8229240" cy="397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194760"/>
            <a:ext cx="8229240" cy="3974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200" strike="noStrike">
                <a:solidFill>
                  <a:srgbClr val="000000"/>
                </a:solidFill>
                <a:latin typeface="Minion Pro"/>
              </a:rPr>
              <a:t>Click to edit the title text formatClick to edit Master title style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Minion Pro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3200" strike="noStrike">
                <a:solidFill>
                  <a:srgbClr val="000000"/>
                </a:solidFill>
                <a:latin typeface="Minion Pro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Minion Pro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3200" strike="noStrike">
                <a:solidFill>
                  <a:srgbClr val="000000"/>
                </a:solidFill>
                <a:latin typeface="Minion Pro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Minion Pro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Minion Pro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strike="noStrike">
                <a:solidFill>
                  <a:srgbClr val="000000"/>
                </a:solidFill>
                <a:latin typeface="Minion Pro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 strike="noStrike">
                <a:solidFill>
                  <a:srgbClr val="000000"/>
                </a:solidFill>
                <a:latin typeface="Minion Pro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400" strike="noStrike">
                <a:solidFill>
                  <a:srgbClr val="000000"/>
                </a:solidFill>
                <a:latin typeface="Minion Pro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en-US" sz="2000" strike="noStrike">
                <a:solidFill>
                  <a:srgbClr val="000000"/>
                </a:solidFill>
                <a:latin typeface="Minion Pro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en-US" sz="2000" strike="noStrike">
                <a:solidFill>
                  <a:srgbClr val="000000"/>
                </a:solidFill>
                <a:latin typeface="Minion Pro"/>
              </a:rPr>
              <a:t>Fifth level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3505320" y="63943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1000" strike="noStrike">
                <a:solidFill>
                  <a:srgbClr val="FFFFFF"/>
                </a:solidFill>
                <a:latin typeface="Minion Pro"/>
              </a:rPr>
              <a:t>JLAB Software Review, 11/10/2016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412800" y="6486120"/>
            <a:ext cx="289512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trike="noStrike">
                <a:solidFill>
                  <a:srgbClr val="000000"/>
                </a:solidFill>
                <a:latin typeface="Calibri"/>
              </a:rPr>
              <a:t>CLAS12 Analysis Readiness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3505320" y="6645600"/>
            <a:ext cx="2133360" cy="1897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fld id="{ED0CDF60-BCE6-4696-8F05-53B6C94A268F}" type="slidenum">
              <a:rPr lang="en-US" sz="1000" strike="noStrike">
                <a:solidFill>
                  <a:srgbClr val="FFFFFF"/>
                </a:solidFill>
                <a:latin typeface="Minion Pro"/>
              </a:rPr>
              <a:t>‹#›</a:t>
            </a:fld>
            <a:endParaRPr/>
          </a:p>
        </p:txBody>
      </p:sp>
      <p:pic>
        <p:nvPicPr>
          <p:cNvPr id="44" name="Picture 6"/>
          <p:cNvPicPr/>
          <p:nvPr/>
        </p:nvPicPr>
        <p:blipFill>
          <a:blip r:embed="rId15"/>
          <a:stretch/>
        </p:blipFill>
        <p:spPr>
          <a:xfrm>
            <a:off x="8170200" y="0"/>
            <a:ext cx="973440" cy="520200"/>
          </a:xfrm>
          <a:prstGeom prst="rect">
            <a:avLst/>
          </a:prstGeom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lasweb.jlab.org/wiki/index.php/Analysis_Committee_of_Expert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457200" y="11430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4200" b="1" strike="noStrike" dirty="0" smtClean="0">
                <a:solidFill>
                  <a:srgbClr val="000000"/>
                </a:solidFill>
                <a:latin typeface="Minion Pro"/>
              </a:rPr>
              <a:t>CLAS Collaboration Organization for 12 GeV Operations</a:t>
            </a:r>
            <a:endParaRPr dirty="0"/>
          </a:p>
          <a:p>
            <a:pPr algn="ctr">
              <a:lnSpc>
                <a:spcPct val="100000"/>
              </a:lnSpc>
            </a:pPr>
            <a:endParaRPr lang="en-US" dirty="0"/>
          </a:p>
          <a:p>
            <a:pPr algn="ctr">
              <a:lnSpc>
                <a:spcPct val="100000"/>
              </a:lnSpc>
            </a:pPr>
            <a:r>
              <a:rPr lang="en-US" sz="3200" strike="noStrike" dirty="0" smtClean="0">
                <a:solidFill>
                  <a:srgbClr val="000000"/>
                </a:solidFill>
                <a:latin typeface="Minion Pro"/>
              </a:rPr>
              <a:t>Jerry Gilfoyle 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r>
              <a:rPr lang="en-US" sz="3200" strike="noStrike" dirty="0" smtClean="0">
                <a:solidFill>
                  <a:srgbClr val="000000"/>
                </a:solidFill>
                <a:latin typeface="Minion Pro"/>
              </a:rPr>
              <a:t>September 25, </a:t>
            </a:r>
            <a:r>
              <a:rPr lang="en-US" sz="3200" strike="noStrike" dirty="0">
                <a:solidFill>
                  <a:srgbClr val="000000"/>
                </a:solidFill>
                <a:latin typeface="Minion Pro"/>
              </a:rPr>
              <a:t>2017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380492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Charge to ACE: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400" dirty="0"/>
              <a:t>G</a:t>
            </a:r>
            <a:r>
              <a:rPr lang="en-US" sz="2400" dirty="0" smtClean="0"/>
              <a:t>uide  </a:t>
            </a:r>
            <a:r>
              <a:rPr lang="en-US" sz="2400" dirty="0"/>
              <a:t>the </a:t>
            </a:r>
            <a:r>
              <a:rPr lang="en-US" sz="2400" dirty="0" smtClean="0"/>
              <a:t>development  </a:t>
            </a:r>
            <a:r>
              <a:rPr lang="en-US" sz="2400" dirty="0"/>
              <a:t>of  algorithms  for  momentum  corrections,  PID,  background </a:t>
            </a:r>
            <a:r>
              <a:rPr lang="en-US" sz="2400" dirty="0" smtClean="0"/>
              <a:t>subtraction</a:t>
            </a:r>
            <a:r>
              <a:rPr lang="en-US" sz="2400" dirty="0"/>
              <a:t>,  fiducial  cuts  and  other  corrections,  exploiting  the  expertise </a:t>
            </a:r>
            <a:r>
              <a:rPr lang="en-US" sz="2400" dirty="0" smtClean="0"/>
              <a:t>accumulated  </a:t>
            </a:r>
            <a:r>
              <a:rPr lang="en-US" sz="2400" dirty="0"/>
              <a:t>with  analysis  of  CLAS  data.  Algorithms  developed  by  this  group </a:t>
            </a:r>
            <a:r>
              <a:rPr lang="en-US" sz="2400" dirty="0" smtClean="0"/>
              <a:t>should  </a:t>
            </a:r>
            <a:r>
              <a:rPr lang="en-US" sz="2400" dirty="0"/>
              <a:t>be  reviewed  by  an  analysis  review  </a:t>
            </a:r>
            <a:r>
              <a:rPr lang="en-US" sz="2400" dirty="0" smtClean="0"/>
              <a:t>committee.  </a:t>
            </a:r>
            <a:r>
              <a:rPr lang="en-US" sz="2400" dirty="0"/>
              <a:t>Upon  approval </a:t>
            </a:r>
            <a:r>
              <a:rPr lang="en-US" sz="2400" dirty="0" smtClean="0"/>
              <a:t>they </a:t>
            </a:r>
            <a:r>
              <a:rPr lang="en-US" sz="2400" dirty="0"/>
              <a:t>should be considered “standard”, requiring no further review when applied </a:t>
            </a:r>
            <a:r>
              <a:rPr lang="en-US" sz="2400" dirty="0" smtClean="0"/>
              <a:t>to </a:t>
            </a:r>
            <a:r>
              <a:rPr lang="en-US" sz="2400" dirty="0"/>
              <a:t>specific analysis and only a short reference in future analysis notes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19444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436880" y="1203960"/>
            <a:ext cx="8229240" cy="46482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/>
              <a:t>Charge to First Experiment Review:</a:t>
            </a:r>
          </a:p>
          <a:p>
            <a:pPr marL="0" indent="0">
              <a:buNone/>
            </a:pPr>
            <a:r>
              <a:rPr lang="en-US" sz="1800" dirty="0" smtClean="0"/>
              <a:t>The </a:t>
            </a:r>
            <a:r>
              <a:rPr lang="en-US" sz="1800" dirty="0"/>
              <a:t>charge to the committee is to first focus on the testing and validation of the CLAS12 calibration, reconstruction, </a:t>
            </a:r>
            <a:r>
              <a:rPr lang="en-US" sz="1800" dirty="0" smtClean="0"/>
              <a:t>and </a:t>
            </a:r>
            <a:r>
              <a:rPr lang="en-US" sz="1800" dirty="0"/>
              <a:t>analysis that is common to the experiments in the First Experiment. </a:t>
            </a:r>
            <a:r>
              <a:rPr lang="en-US" sz="1800" dirty="0" smtClean="0"/>
              <a:t>Similar </a:t>
            </a:r>
            <a:r>
              <a:rPr lang="en-US" sz="1800" dirty="0"/>
              <a:t>to the previous run period review of the g12 experiment, the goal is to provide a common approach for the </a:t>
            </a:r>
            <a:r>
              <a:rPr lang="en-US" sz="1800" dirty="0" smtClean="0"/>
              <a:t>entire </a:t>
            </a:r>
            <a:r>
              <a:rPr lang="en-US" sz="1800" dirty="0"/>
              <a:t>run group so that later analysis notes can be approved for those components more efficiently. </a:t>
            </a:r>
          </a:p>
          <a:p>
            <a:pPr marL="0" indent="0">
              <a:buNone/>
            </a:pPr>
            <a:r>
              <a:rPr lang="en-US" sz="1800" dirty="0"/>
              <a:t>The review will begin now so that as the sections of the draft analysis note become available, the committee can </a:t>
            </a:r>
            <a:r>
              <a:rPr lang="en-US" sz="1800" dirty="0" smtClean="0"/>
              <a:t>assess </a:t>
            </a:r>
            <a:r>
              <a:rPr lang="en-US" sz="1800" dirty="0"/>
              <a:t>them and speed the entire process. Later, as the work progresses and becomes more specialized to different </a:t>
            </a:r>
            <a:r>
              <a:rPr lang="en-US" sz="1800" dirty="0" smtClean="0"/>
              <a:t>experiments</a:t>
            </a:r>
            <a:r>
              <a:rPr lang="en-US" sz="1800" dirty="0"/>
              <a:t>, we will add members to the committee whose expertise is appropriate. </a:t>
            </a:r>
          </a:p>
          <a:p>
            <a:pPr marL="0" indent="0">
              <a:buNone/>
            </a:pPr>
            <a:r>
              <a:rPr lang="en-US" sz="1800" dirty="0"/>
              <a:t>We also expect the First Experiment group will assign one or two representatives to collect and manage the documentation and </a:t>
            </a:r>
            <a:r>
              <a:rPr lang="en-US" sz="1800" dirty="0" smtClean="0"/>
              <a:t>be </a:t>
            </a:r>
            <a:r>
              <a:rPr lang="en-US" sz="1800" dirty="0"/>
              <a:t>the main point-of-contact between the run group and the committee.</a:t>
            </a:r>
          </a:p>
        </p:txBody>
      </p:sp>
    </p:spTree>
    <p:extLst>
      <p:ext uri="{BB962C8B-B14F-4D97-AF65-F5344CB8AC3E}">
        <p14:creationId xmlns:p14="http://schemas.microsoft.com/office/powerpoint/2010/main" val="1381143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33697" y="904991"/>
            <a:ext cx="8212281" cy="9746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ACE Goals: </a:t>
            </a:r>
            <a:r>
              <a:rPr lang="en-US" sz="2400" dirty="0" smtClean="0"/>
              <a:t>(Hicks, Ireland, </a:t>
            </a:r>
            <a:r>
              <a:rPr lang="en-US" sz="2400" dirty="0" err="1" smtClean="0"/>
              <a:t>Joo</a:t>
            </a:r>
            <a:r>
              <a:rPr lang="en-US" sz="2400" dirty="0" smtClean="0"/>
              <a:t>, Kuhn, </a:t>
            </a:r>
            <a:r>
              <a:rPr lang="en-US" sz="2400" dirty="0" err="1" smtClean="0"/>
              <a:t>Niccolai</a:t>
            </a:r>
            <a:r>
              <a:rPr lang="en-US" sz="2400" dirty="0" smtClean="0"/>
              <a:t>, </a:t>
            </a:r>
            <a:r>
              <a:rPr lang="en-US" sz="2400" dirty="0" err="1" smtClean="0"/>
              <a:t>Pasyuk</a:t>
            </a:r>
            <a:r>
              <a:rPr lang="en-US" sz="2400" dirty="0" smtClean="0"/>
              <a:t>, Weinstein)</a:t>
            </a:r>
            <a:endParaRPr lang="en-US" sz="24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33697" y="2049145"/>
            <a:ext cx="4722783" cy="373189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Guide the development of algorithms used for later analysis</a:t>
            </a:r>
          </a:p>
          <a:p>
            <a:r>
              <a:rPr lang="en-US" sz="2400" dirty="0" smtClean="0"/>
              <a:t>PID, background/detector cuts, momentum corrections, etc.</a:t>
            </a:r>
          </a:p>
          <a:p>
            <a:r>
              <a:rPr lang="en-US" sz="2400" dirty="0" smtClean="0"/>
              <a:t>Recommendations to standardize user software</a:t>
            </a:r>
          </a:p>
          <a:p>
            <a:r>
              <a:rPr lang="en-US" sz="2400" dirty="0" smtClean="0"/>
              <a:t>Suggest approach for higher-level algorithms like radiative corrections and PWA.</a:t>
            </a:r>
            <a:endParaRPr lang="en-US" sz="2400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4592320" y="1879600"/>
            <a:ext cx="4214784" cy="422101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Deliverable: Report, version 1.03</a:t>
            </a:r>
          </a:p>
          <a:p>
            <a:pPr lvl="1"/>
            <a:r>
              <a:rPr lang="en-US" dirty="0" smtClean="0"/>
              <a:t>Posted on CLAS12 wiki</a:t>
            </a:r>
          </a:p>
          <a:p>
            <a:pPr lvl="1"/>
            <a:r>
              <a:rPr lang="en-US" dirty="0" smtClean="0"/>
              <a:t>Recommendations for standard analysis procedures</a:t>
            </a:r>
          </a:p>
          <a:p>
            <a:pPr lvl="1"/>
            <a:r>
              <a:rPr lang="en-US" dirty="0" smtClean="0"/>
              <a:t>Outline for analysis notes</a:t>
            </a:r>
          </a:p>
          <a:p>
            <a:pPr lvl="1"/>
            <a:r>
              <a:rPr lang="en-US" dirty="0" smtClean="0"/>
              <a:t>Recommendations for procedures like radiative corrections</a:t>
            </a:r>
          </a:p>
        </p:txBody>
      </p:sp>
    </p:spTree>
    <p:extLst>
      <p:ext uri="{BB962C8B-B14F-4D97-AF65-F5344CB8AC3E}">
        <p14:creationId xmlns:p14="http://schemas.microsoft.com/office/powerpoint/2010/main" val="1786646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14746" y="1123661"/>
            <a:ext cx="8201890" cy="6635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ACE recommendations (see our report)</a:t>
            </a:r>
            <a:endParaRPr lang="en-US" sz="36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46826" y="1981950"/>
            <a:ext cx="820189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General Procedures: reconstruction -&gt; HIPO file -&gt; post-processing</a:t>
            </a:r>
          </a:p>
          <a:p>
            <a:r>
              <a:rPr lang="en-US" sz="2000" dirty="0" smtClean="0"/>
              <a:t>Analysis Review: 1) run group (in common) 2) individual final state</a:t>
            </a:r>
          </a:p>
          <a:p>
            <a:r>
              <a:rPr lang="en-US" sz="2000" dirty="0" smtClean="0"/>
              <a:t>Lessons Learned: standardize software, minimize mom. corrections</a:t>
            </a:r>
          </a:p>
          <a:p>
            <a:r>
              <a:rPr lang="en-US" sz="2000" dirty="0" smtClean="0"/>
              <a:t>Beam Information: data-taking procedures with redundant readouts</a:t>
            </a:r>
          </a:p>
          <a:p>
            <a:r>
              <a:rPr lang="en-US" sz="2000" dirty="0" smtClean="0"/>
              <a:t>Radiative corrections: standardize as best possible; common to all</a:t>
            </a:r>
          </a:p>
          <a:p>
            <a:r>
              <a:rPr lang="en-US" sz="2000" dirty="0" smtClean="0"/>
              <a:t>Higher-level analysis: explore machine learning, multi-variate analysis</a:t>
            </a:r>
          </a:p>
          <a:p>
            <a:pPr lvl="1"/>
            <a:r>
              <a:rPr lang="en-US" sz="2000" dirty="0" smtClean="0"/>
              <a:t>Also develop guidelines for blinded analysis, partial-wave analysis, etc.</a:t>
            </a:r>
          </a:p>
          <a:p>
            <a:r>
              <a:rPr lang="en-US" sz="2000" dirty="0" smtClean="0"/>
              <a:t>Gather feedback from the collaboration: revise report as needed.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7686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457200" y="1143000"/>
            <a:ext cx="8229240" cy="49936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3200" b="1" dirty="0" smtClean="0"/>
              <a:t>Motivation</a:t>
            </a:r>
          </a:p>
          <a:p>
            <a:pPr marL="285750" indent="-28575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Be ready for beam.</a:t>
            </a:r>
          </a:p>
          <a:p>
            <a:pPr marL="285750" indent="-28575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Collect, calibrate, reconstruct, analyze and publish CLAS12 data in a timely way.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Adapt to the CLAS12 – Seven PAC-approved experiments in Run Group </a:t>
            </a:r>
            <a:r>
              <a:rPr lang="en-US" sz="2400" dirty="0" smtClean="0"/>
              <a:t>A (plus four run-group proposal), </a:t>
            </a:r>
            <a:r>
              <a:rPr lang="en-US" sz="2400" dirty="0" smtClean="0"/>
              <a:t>four in Run Group </a:t>
            </a:r>
            <a:r>
              <a:rPr lang="en-US" sz="2400" dirty="0" smtClean="0"/>
              <a:t>B (plus three </a:t>
            </a:r>
            <a:r>
              <a:rPr lang="en-US" sz="2400" dirty="0" smtClean="0"/>
              <a:t>…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Opportune moment in the Collaboration’s lifetime to focus Collaboration on each run period.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Changes discussed and studied for last several years.</a:t>
            </a:r>
          </a:p>
        </p:txBody>
      </p:sp>
    </p:spTree>
    <p:extLst>
      <p:ext uri="{BB962C8B-B14F-4D97-AF65-F5344CB8AC3E}">
        <p14:creationId xmlns:p14="http://schemas.microsoft.com/office/powerpoint/2010/main" val="576236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477520" y="1132840"/>
            <a:ext cx="8229240" cy="706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4000" dirty="0" smtClean="0"/>
              <a:t>CLAS12 Governance</a:t>
            </a:r>
            <a:endParaRPr lang="en-US" sz="4000" dirty="0"/>
          </a:p>
        </p:txBody>
      </p:sp>
      <p:sp>
        <p:nvSpPr>
          <p:cNvPr id="3" name="CustomShape 2"/>
          <p:cNvSpPr/>
          <p:nvPr/>
        </p:nvSpPr>
        <p:spPr>
          <a:xfrm>
            <a:off x="1619260" y="2594040"/>
            <a:ext cx="2734520" cy="2150240"/>
          </a:xfrm>
          <a:prstGeom prst="roundRect">
            <a:avLst>
              <a:gd name="adj" fmla="val 16667"/>
            </a:avLst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000" strike="noStrike" dirty="0">
                <a:solidFill>
                  <a:srgbClr val="FFFFFF"/>
                </a:solidFill>
                <a:latin typeface="Calibri"/>
              </a:rPr>
              <a:t>CLAS</a:t>
            </a:r>
            <a:r>
              <a:rPr lang="en-US" strike="noStrike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2000" strike="noStrike" dirty="0">
                <a:solidFill>
                  <a:srgbClr val="FFFFFF"/>
                </a:solidFill>
                <a:latin typeface="Calibri"/>
              </a:rPr>
              <a:t>Coordinating</a:t>
            </a:r>
            <a:r>
              <a:rPr lang="en-US" strike="noStrike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2000" strike="noStrike" dirty="0">
                <a:solidFill>
                  <a:srgbClr val="FFFFFF"/>
                </a:solidFill>
                <a:latin typeface="Calibri"/>
              </a:rPr>
              <a:t>Committee</a:t>
            </a:r>
            <a:r>
              <a:rPr lang="en-US" strike="noStrike" dirty="0">
                <a:solidFill>
                  <a:srgbClr val="FFFFFF"/>
                </a:solidFill>
                <a:latin typeface="Calibri"/>
              </a:rPr>
              <a:t> </a:t>
            </a:r>
            <a:endParaRPr lang="en-US" strike="noStrike" dirty="0" smtClean="0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endParaRPr lang="en-US" dirty="0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en-US" dirty="0" smtClean="0">
                <a:solidFill>
                  <a:srgbClr val="FFFFFF"/>
                </a:solidFill>
                <a:latin typeface="Calibri"/>
              </a:rPr>
              <a:t>Hall leader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solidFill>
                  <a:srgbClr val="FFFFFF"/>
                </a:solidFill>
                <a:latin typeface="Calibri"/>
              </a:rPr>
              <a:t>Collaboration chair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solidFill>
                  <a:srgbClr val="FFFFFF"/>
                </a:solidFill>
                <a:latin typeface="Calibri"/>
              </a:rPr>
              <a:t>Working Group chairs (3)</a:t>
            </a:r>
            <a:endParaRPr dirty="0"/>
          </a:p>
        </p:txBody>
      </p:sp>
      <p:sp>
        <p:nvSpPr>
          <p:cNvPr id="4" name="CustomShape 3"/>
          <p:cNvSpPr/>
          <p:nvPr/>
        </p:nvSpPr>
        <p:spPr>
          <a:xfrm>
            <a:off x="4534080" y="2594040"/>
            <a:ext cx="2577920" cy="2150240"/>
          </a:xfrm>
          <a:prstGeom prst="roundRect">
            <a:avLst>
              <a:gd name="adj" fmla="val 16667"/>
            </a:avLst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000" strike="noStrike" dirty="0">
                <a:solidFill>
                  <a:srgbClr val="FFFFFF"/>
                </a:solidFill>
                <a:latin typeface="Calibri"/>
              </a:rPr>
              <a:t>Physics</a:t>
            </a:r>
            <a:r>
              <a:rPr lang="en-US" strike="noStrike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2000" strike="noStrike" dirty="0">
                <a:solidFill>
                  <a:srgbClr val="FFFFFF"/>
                </a:solidFill>
                <a:latin typeface="Calibri"/>
              </a:rPr>
              <a:t>Working</a:t>
            </a:r>
            <a:r>
              <a:rPr lang="en-US" strike="noStrike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2000" strike="noStrike" dirty="0" smtClean="0">
                <a:solidFill>
                  <a:srgbClr val="FFFFFF"/>
                </a:solidFill>
                <a:latin typeface="Calibri"/>
              </a:rPr>
              <a:t>Groups</a:t>
            </a:r>
          </a:p>
          <a:p>
            <a:pPr algn="ctr">
              <a:lnSpc>
                <a:spcPct val="100000"/>
              </a:lnSpc>
            </a:pPr>
            <a:endParaRPr lang="en-US" sz="2000" dirty="0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en-US" dirty="0" smtClean="0">
                <a:solidFill>
                  <a:srgbClr val="FFFFFF"/>
                </a:solidFill>
                <a:latin typeface="Calibri"/>
              </a:rPr>
              <a:t>Nuclear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solidFill>
                  <a:srgbClr val="FFFFFF"/>
                </a:solidFill>
                <a:latin typeface="Calibri"/>
              </a:rPr>
              <a:t>Hadron Spectroscopy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solidFill>
                  <a:srgbClr val="FFFFFF"/>
                </a:solidFill>
                <a:latin typeface="Calibri"/>
              </a:rPr>
              <a:t>Deep Processes</a:t>
            </a:r>
            <a:endParaRPr dirty="0"/>
          </a:p>
        </p:txBody>
      </p:sp>
      <p:sp>
        <p:nvSpPr>
          <p:cNvPr id="5" name="CustomShape 5"/>
          <p:cNvSpPr/>
          <p:nvPr/>
        </p:nvSpPr>
        <p:spPr>
          <a:xfrm>
            <a:off x="1356580" y="2386640"/>
            <a:ext cx="5994400" cy="3008320"/>
          </a:xfrm>
          <a:prstGeom prst="roundRect">
            <a:avLst>
              <a:gd name="adj" fmla="val 16667"/>
            </a:avLst>
          </a:prstGeom>
          <a:noFill/>
          <a:ln w="28440">
            <a:solidFill>
              <a:srgbClr val="77933C"/>
            </a:solidFill>
            <a:custDash>
              <a:ds d="400000" sp="300000"/>
            </a:custDash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" name="CustomShape 6"/>
          <p:cNvSpPr/>
          <p:nvPr/>
        </p:nvSpPr>
        <p:spPr>
          <a:xfrm>
            <a:off x="1553455" y="4897680"/>
            <a:ext cx="2866130" cy="33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strike="noStrike" dirty="0">
                <a:solidFill>
                  <a:srgbClr val="77933C"/>
                </a:solidFill>
                <a:latin typeface="Calibri"/>
              </a:rPr>
              <a:t>Collaboration</a:t>
            </a:r>
            <a:r>
              <a:rPr lang="en-US" sz="1600" strike="noStrike" dirty="0">
                <a:solidFill>
                  <a:srgbClr val="77933C"/>
                </a:solidFill>
                <a:latin typeface="Calibri"/>
              </a:rPr>
              <a:t> </a:t>
            </a:r>
            <a:r>
              <a:rPr lang="en-US" sz="2000" strike="noStrike" dirty="0">
                <a:solidFill>
                  <a:srgbClr val="77933C"/>
                </a:solidFill>
                <a:latin typeface="Calibri"/>
              </a:rPr>
              <a:t>Governance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2195317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-76320" y="228600"/>
            <a:ext cx="8381520" cy="397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3200" b="1" strike="noStrike">
                <a:solidFill>
                  <a:srgbClr val="000000"/>
                </a:solidFill>
                <a:latin typeface="Minion Pro"/>
              </a:rPr>
              <a:t>CLAS12 First Experiment Organization</a:t>
            </a:r>
            <a:endParaRPr/>
          </a:p>
        </p:txBody>
      </p:sp>
      <p:sp>
        <p:nvSpPr>
          <p:cNvPr id="119" name="CustomShape 2"/>
          <p:cNvSpPr/>
          <p:nvPr/>
        </p:nvSpPr>
        <p:spPr>
          <a:xfrm>
            <a:off x="2344680" y="1144800"/>
            <a:ext cx="2269440" cy="681840"/>
          </a:xfrm>
          <a:prstGeom prst="roundRect">
            <a:avLst>
              <a:gd name="adj" fmla="val 16667"/>
            </a:avLst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trike="noStrike">
                <a:solidFill>
                  <a:srgbClr val="FFFFFF"/>
                </a:solidFill>
                <a:latin typeface="Calibri"/>
              </a:rPr>
              <a:t>CLAS Coordinating Committee </a:t>
            </a:r>
            <a:endParaRPr/>
          </a:p>
        </p:txBody>
      </p:sp>
      <p:sp>
        <p:nvSpPr>
          <p:cNvPr id="120" name="CustomShape 3"/>
          <p:cNvSpPr/>
          <p:nvPr/>
        </p:nvSpPr>
        <p:spPr>
          <a:xfrm>
            <a:off x="4775760" y="1144800"/>
            <a:ext cx="2269440" cy="681840"/>
          </a:xfrm>
          <a:prstGeom prst="roundRect">
            <a:avLst>
              <a:gd name="adj" fmla="val 16667"/>
            </a:avLst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trike="noStrike">
                <a:solidFill>
                  <a:srgbClr val="FFFFFF"/>
                </a:solidFill>
                <a:latin typeface="Calibri"/>
              </a:rPr>
              <a:t>Physics Working Groups</a:t>
            </a:r>
            <a:endParaRPr/>
          </a:p>
        </p:txBody>
      </p:sp>
      <p:sp>
        <p:nvSpPr>
          <p:cNvPr id="121" name="CustomShape 4"/>
          <p:cNvSpPr/>
          <p:nvPr/>
        </p:nvSpPr>
        <p:spPr>
          <a:xfrm>
            <a:off x="6019920" y="2514600"/>
            <a:ext cx="2514240" cy="3504960"/>
          </a:xfrm>
          <a:prstGeom prst="roundRect">
            <a:avLst>
              <a:gd name="adj" fmla="val 16667"/>
            </a:avLst>
          </a:prstGeom>
          <a:noFill/>
          <a:ln w="28440">
            <a:solidFill>
              <a:schemeClr val="tx2"/>
            </a:solidFill>
            <a:custDash>
              <a:ds d="400000" sp="300000"/>
            </a:custDash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22" name="CustomShape 5"/>
          <p:cNvSpPr/>
          <p:nvPr/>
        </p:nvSpPr>
        <p:spPr>
          <a:xfrm>
            <a:off x="2133720" y="990720"/>
            <a:ext cx="5181120" cy="1294920"/>
          </a:xfrm>
          <a:prstGeom prst="roundRect">
            <a:avLst>
              <a:gd name="adj" fmla="val 16667"/>
            </a:avLst>
          </a:prstGeom>
          <a:noFill/>
          <a:ln w="28440">
            <a:solidFill>
              <a:srgbClr val="77933C"/>
            </a:solidFill>
            <a:custDash>
              <a:ds d="400000" sp="300000"/>
            </a:custDash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23" name="CustomShape 6"/>
          <p:cNvSpPr/>
          <p:nvPr/>
        </p:nvSpPr>
        <p:spPr>
          <a:xfrm>
            <a:off x="2477160" y="1905120"/>
            <a:ext cx="2322360" cy="33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600" strike="noStrike">
                <a:solidFill>
                  <a:srgbClr val="77933C"/>
                </a:solidFill>
                <a:latin typeface="Calibri"/>
              </a:rPr>
              <a:t>Collaboration Governance</a:t>
            </a:r>
            <a:endParaRPr/>
          </a:p>
        </p:txBody>
      </p:sp>
      <p:sp>
        <p:nvSpPr>
          <p:cNvPr id="124" name="CustomShape 7"/>
          <p:cNvSpPr/>
          <p:nvPr/>
        </p:nvSpPr>
        <p:spPr>
          <a:xfrm>
            <a:off x="3499782" y="4876560"/>
            <a:ext cx="2343240" cy="853020"/>
          </a:xfrm>
          <a:prstGeom prst="leftRightUpArrow">
            <a:avLst>
              <a:gd name="adj1" fmla="val 10319"/>
              <a:gd name="adj2" fmla="val 15824"/>
              <a:gd name="adj3" fmla="val 19495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25" name="CustomShape 8"/>
          <p:cNvSpPr/>
          <p:nvPr/>
        </p:nvSpPr>
        <p:spPr>
          <a:xfrm>
            <a:off x="6302880" y="3657600"/>
            <a:ext cx="1926360" cy="539640"/>
          </a:xfrm>
          <a:prstGeom prst="roundRect">
            <a:avLst>
              <a:gd name="adj" fmla="val 21484"/>
            </a:avLst>
          </a:prstGeom>
          <a:solidFill>
            <a:srgbClr val="558ED5"/>
          </a:solidFill>
          <a:ln>
            <a:solidFill>
              <a:schemeClr val="tx2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trike="noStrike">
                <a:solidFill>
                  <a:srgbClr val="FFFFFF"/>
                </a:solidFill>
                <a:latin typeface="Calibri"/>
              </a:rPr>
              <a:t>Analysis Coordinator</a:t>
            </a:r>
            <a:endParaRPr/>
          </a:p>
        </p:txBody>
      </p:sp>
      <p:sp>
        <p:nvSpPr>
          <p:cNvPr id="126" name="CustomShape 9"/>
          <p:cNvSpPr/>
          <p:nvPr/>
        </p:nvSpPr>
        <p:spPr>
          <a:xfrm>
            <a:off x="6324480" y="4336920"/>
            <a:ext cx="1926360" cy="539640"/>
          </a:xfrm>
          <a:prstGeom prst="roundRect">
            <a:avLst>
              <a:gd name="adj" fmla="val 21484"/>
            </a:avLst>
          </a:prstGeom>
          <a:solidFill>
            <a:srgbClr val="558ED5"/>
          </a:solidFill>
          <a:ln>
            <a:solidFill>
              <a:schemeClr val="tx2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trike="noStrike">
                <a:solidFill>
                  <a:srgbClr val="FFFFFF"/>
                </a:solidFill>
                <a:latin typeface="Calibri"/>
              </a:rPr>
              <a:t>Calibration Team</a:t>
            </a:r>
            <a:endParaRPr/>
          </a:p>
        </p:txBody>
      </p:sp>
      <p:sp>
        <p:nvSpPr>
          <p:cNvPr id="127" name="CustomShape 10"/>
          <p:cNvSpPr/>
          <p:nvPr/>
        </p:nvSpPr>
        <p:spPr>
          <a:xfrm>
            <a:off x="6324480" y="5022720"/>
            <a:ext cx="1926360" cy="539640"/>
          </a:xfrm>
          <a:prstGeom prst="roundRect">
            <a:avLst>
              <a:gd name="adj" fmla="val 21484"/>
            </a:avLst>
          </a:prstGeom>
          <a:solidFill>
            <a:srgbClr val="558ED5"/>
          </a:solidFill>
          <a:ln>
            <a:solidFill>
              <a:schemeClr val="tx2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trike="noStrike">
                <a:solidFill>
                  <a:srgbClr val="FFFFFF"/>
                </a:solidFill>
                <a:latin typeface="Calibri"/>
              </a:rPr>
              <a:t>Analysis Team</a:t>
            </a:r>
            <a:endParaRPr/>
          </a:p>
        </p:txBody>
      </p:sp>
      <p:sp>
        <p:nvSpPr>
          <p:cNvPr id="128" name="CustomShape 11"/>
          <p:cNvSpPr/>
          <p:nvPr/>
        </p:nvSpPr>
        <p:spPr>
          <a:xfrm>
            <a:off x="6576480" y="5562720"/>
            <a:ext cx="1523880" cy="33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600" strike="noStrike">
                <a:solidFill>
                  <a:srgbClr val="1F497D"/>
                </a:solidFill>
                <a:latin typeface="Calibri"/>
              </a:rPr>
              <a:t>First Experiment</a:t>
            </a:r>
            <a:endParaRPr/>
          </a:p>
        </p:txBody>
      </p:sp>
      <p:sp>
        <p:nvSpPr>
          <p:cNvPr id="129" name="CustomShape 12"/>
          <p:cNvSpPr/>
          <p:nvPr/>
        </p:nvSpPr>
        <p:spPr>
          <a:xfrm>
            <a:off x="6248520" y="2666880"/>
            <a:ext cx="2057040" cy="914040"/>
          </a:xfrm>
          <a:prstGeom prst="roundRect">
            <a:avLst>
              <a:gd name="adj" fmla="val 21484"/>
            </a:avLst>
          </a:prstGeom>
          <a:solidFill>
            <a:srgbClr val="558ED5"/>
          </a:solidFill>
          <a:ln>
            <a:solidFill>
              <a:schemeClr val="tx2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trike="noStrike">
                <a:solidFill>
                  <a:srgbClr val="FFFFFF"/>
                </a:solidFill>
                <a:latin typeface="Calibri"/>
              </a:rPr>
              <a:t>First Experiment Coordinator &amp; Contact Person</a:t>
            </a:r>
            <a:endParaRPr/>
          </a:p>
        </p:txBody>
      </p:sp>
      <p:sp>
        <p:nvSpPr>
          <p:cNvPr id="130" name="CustomShape 13"/>
          <p:cNvSpPr/>
          <p:nvPr/>
        </p:nvSpPr>
        <p:spPr>
          <a:xfrm>
            <a:off x="1066680" y="4713840"/>
            <a:ext cx="1926360" cy="848160"/>
          </a:xfrm>
          <a:prstGeom prst="roundRect">
            <a:avLst>
              <a:gd name="adj" fmla="val 21484"/>
            </a:avLst>
          </a:prstGeom>
          <a:solidFill>
            <a:schemeClr val="accent6"/>
          </a:solidFill>
          <a:ln>
            <a:solidFill>
              <a:srgbClr val="FF6600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trike="noStrike" dirty="0">
                <a:solidFill>
                  <a:srgbClr val="FFFFFF"/>
                </a:solidFill>
                <a:latin typeface="Calibri"/>
              </a:rPr>
              <a:t>Software &amp; </a:t>
            </a:r>
            <a:r>
              <a:rPr lang="en-US" strike="noStrike" dirty="0" smtClean="0">
                <a:solidFill>
                  <a:srgbClr val="FFFFFF"/>
                </a:solidFill>
                <a:latin typeface="Calibri"/>
              </a:rPr>
              <a:t>Reconstruction</a:t>
            </a:r>
          </a:p>
          <a:p>
            <a:pPr algn="ctr">
              <a:lnSpc>
                <a:spcPct val="100000"/>
              </a:lnSpc>
            </a:pPr>
            <a:r>
              <a:rPr lang="en-US" strike="noStrike" dirty="0" smtClean="0">
                <a:solidFill>
                  <a:srgbClr val="FFFFFF"/>
                </a:solidFill>
                <a:latin typeface="Calibri"/>
              </a:rPr>
              <a:t>Group</a:t>
            </a:r>
            <a:endParaRPr dirty="0"/>
          </a:p>
        </p:txBody>
      </p:sp>
      <p:sp>
        <p:nvSpPr>
          <p:cNvPr id="131" name="CustomShape 14"/>
          <p:cNvSpPr/>
          <p:nvPr/>
        </p:nvSpPr>
        <p:spPr>
          <a:xfrm>
            <a:off x="1045080" y="3657600"/>
            <a:ext cx="1926360" cy="851040"/>
          </a:xfrm>
          <a:prstGeom prst="roundRect">
            <a:avLst>
              <a:gd name="adj" fmla="val 21484"/>
            </a:avLst>
          </a:prstGeom>
          <a:solidFill>
            <a:schemeClr val="accent6"/>
          </a:solidFill>
          <a:ln>
            <a:solidFill>
              <a:srgbClr val="FF6600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trike="noStrike">
                <a:solidFill>
                  <a:srgbClr val="FFFFFF"/>
                </a:solidFill>
                <a:latin typeface="Calibri"/>
              </a:rPr>
              <a:t>Calibration &amp; Commissioning Group</a:t>
            </a:r>
            <a:endParaRPr/>
          </a:p>
        </p:txBody>
      </p:sp>
      <p:sp>
        <p:nvSpPr>
          <p:cNvPr id="132" name="CustomShape 15"/>
          <p:cNvSpPr/>
          <p:nvPr/>
        </p:nvSpPr>
        <p:spPr>
          <a:xfrm>
            <a:off x="838080" y="2514600"/>
            <a:ext cx="2514240" cy="3428640"/>
          </a:xfrm>
          <a:prstGeom prst="roundRect">
            <a:avLst>
              <a:gd name="adj" fmla="val 16667"/>
            </a:avLst>
          </a:prstGeom>
          <a:noFill/>
          <a:ln w="28440">
            <a:solidFill>
              <a:srgbClr val="FF6600"/>
            </a:solidFill>
            <a:custDash>
              <a:ds d="400000" sp="300000"/>
            </a:custDash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33" name="CustomShape 16"/>
          <p:cNvSpPr/>
          <p:nvPr/>
        </p:nvSpPr>
        <p:spPr>
          <a:xfrm>
            <a:off x="1614600" y="5605200"/>
            <a:ext cx="793800" cy="33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600" strike="noStrike">
                <a:solidFill>
                  <a:srgbClr val="FF6600"/>
                </a:solidFill>
                <a:latin typeface="Calibri"/>
              </a:rPr>
              <a:t>Experts</a:t>
            </a:r>
            <a:endParaRPr/>
          </a:p>
        </p:txBody>
      </p:sp>
      <p:sp>
        <p:nvSpPr>
          <p:cNvPr id="134" name="CustomShape 17"/>
          <p:cNvSpPr/>
          <p:nvPr/>
        </p:nvSpPr>
        <p:spPr>
          <a:xfrm>
            <a:off x="1066680" y="2666880"/>
            <a:ext cx="1980720" cy="837720"/>
          </a:xfrm>
          <a:prstGeom prst="roundRect">
            <a:avLst>
              <a:gd name="adj" fmla="val 21484"/>
            </a:avLst>
          </a:prstGeom>
          <a:solidFill>
            <a:schemeClr val="accent6"/>
          </a:solidFill>
          <a:ln>
            <a:solidFill>
              <a:schemeClr val="accent6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trike="noStrike" dirty="0" smtClean="0">
                <a:solidFill>
                  <a:srgbClr val="FFFFFF"/>
                </a:solidFill>
                <a:latin typeface="Calibri"/>
              </a:rPr>
              <a:t>Analysis Committee of Experts (ACE)</a:t>
            </a:r>
            <a:endParaRPr dirty="0"/>
          </a:p>
        </p:txBody>
      </p:sp>
      <p:sp>
        <p:nvSpPr>
          <p:cNvPr id="2" name="Rounded Rectangle 1"/>
          <p:cNvSpPr/>
          <p:nvPr/>
        </p:nvSpPr>
        <p:spPr>
          <a:xfrm>
            <a:off x="3597930" y="4061240"/>
            <a:ext cx="2176380" cy="71264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First Experiment Review</a:t>
            </a:r>
            <a:endParaRPr lang="en-US" dirty="0"/>
          </a:p>
        </p:txBody>
      </p:sp>
      <p:sp>
        <p:nvSpPr>
          <p:cNvPr id="3" name="Up Arrow 2"/>
          <p:cNvSpPr/>
          <p:nvPr/>
        </p:nvSpPr>
        <p:spPr>
          <a:xfrm flipH="1">
            <a:off x="4518573" y="3394614"/>
            <a:ext cx="257187" cy="625053"/>
          </a:xfrm>
          <a:prstGeom prst="upArrow">
            <a:avLst>
              <a:gd name="adj1" fmla="val 31482"/>
              <a:gd name="adj2" fmla="val 64814"/>
            </a:avLst>
          </a:prstGeom>
          <a:solidFill>
            <a:schemeClr val="accent2">
              <a:lumMod val="60000"/>
              <a:lumOff val="40000"/>
            </a:schemeClr>
          </a:solidFill>
          <a:ln w="952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ustomShape 9"/>
          <p:cNvSpPr/>
          <p:nvPr/>
        </p:nvSpPr>
        <p:spPr>
          <a:xfrm>
            <a:off x="3708222" y="2794009"/>
            <a:ext cx="1926360" cy="539640"/>
          </a:xfrm>
          <a:prstGeom prst="roundRect">
            <a:avLst>
              <a:gd name="adj" fmla="val 21484"/>
            </a:avLst>
          </a:prstGeom>
          <a:solidFill>
            <a:srgbClr val="00B0F0"/>
          </a:solidFill>
          <a:ln>
            <a:solidFill>
              <a:schemeClr val="tx2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400" strike="noStrike" dirty="0" smtClean="0">
                <a:solidFill>
                  <a:srgbClr val="FFFFFF"/>
                </a:solidFill>
                <a:latin typeface="Calibri"/>
              </a:rPr>
              <a:t>Publication</a:t>
            </a:r>
            <a:endParaRPr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8320" y="1270000"/>
            <a:ext cx="7975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Committee/Team/Group Composition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ACE: Ken Hicks (chair), Sebastian Kuhn (co-chair), </a:t>
            </a:r>
            <a:r>
              <a:rPr lang="en-US" sz="2800" dirty="0"/>
              <a:t>Dave Ireland, </a:t>
            </a:r>
            <a:r>
              <a:rPr lang="en-US" sz="2800" dirty="0" err="1"/>
              <a:t>Kyungseon</a:t>
            </a:r>
            <a:r>
              <a:rPr lang="en-US" sz="2800" dirty="0"/>
              <a:t> </a:t>
            </a:r>
            <a:r>
              <a:rPr lang="en-US" sz="2800" dirty="0" err="1" smtClean="0"/>
              <a:t>Joo</a:t>
            </a:r>
            <a:r>
              <a:rPr lang="en-US" sz="2800" dirty="0" smtClean="0"/>
              <a:t>,  Silvia </a:t>
            </a:r>
            <a:r>
              <a:rPr lang="en-US" sz="2800" dirty="0" err="1" smtClean="0"/>
              <a:t>Niccolai</a:t>
            </a:r>
            <a:r>
              <a:rPr lang="en-US" sz="2800" dirty="0" smtClean="0"/>
              <a:t>, Eugene </a:t>
            </a:r>
            <a:r>
              <a:rPr lang="en-US" sz="2800" dirty="0" err="1" smtClean="0"/>
              <a:t>Pasyuk</a:t>
            </a:r>
            <a:r>
              <a:rPr lang="en-US" sz="2800" dirty="0" smtClean="0"/>
              <a:t>, Larry Weinstein.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First Experiment Review: Eugene </a:t>
            </a:r>
            <a:r>
              <a:rPr lang="en-US" sz="2800" dirty="0" err="1"/>
              <a:t>Pasyuk</a:t>
            </a:r>
            <a:r>
              <a:rPr lang="en-US" sz="2800" dirty="0"/>
              <a:t>, Keith </a:t>
            </a:r>
            <a:r>
              <a:rPr lang="en-US" sz="2800" dirty="0" err="1"/>
              <a:t>Griffioen</a:t>
            </a:r>
            <a:r>
              <a:rPr lang="en-US" sz="2800" dirty="0"/>
              <a:t>, Ralf </a:t>
            </a:r>
            <a:r>
              <a:rPr lang="en-US" sz="2800" dirty="0" err="1" smtClean="0"/>
              <a:t>Gothe</a:t>
            </a:r>
            <a:endParaRPr lang="en-US" sz="28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First Experiment Coordinator: Franck </a:t>
            </a:r>
            <a:r>
              <a:rPr lang="en-US" sz="2800" dirty="0" err="1" smtClean="0"/>
              <a:t>Sabatie</a:t>
            </a:r>
            <a:r>
              <a:rPr lang="en-US" sz="2800" dirty="0" smtClean="0"/>
              <a:t>, </a:t>
            </a:r>
            <a:r>
              <a:rPr lang="en-US" sz="2800" dirty="0" err="1" smtClean="0"/>
              <a:t>Latifa</a:t>
            </a:r>
            <a:r>
              <a:rPr lang="en-US" sz="2800" dirty="0" smtClean="0"/>
              <a:t> </a:t>
            </a:r>
            <a:r>
              <a:rPr lang="en-US" sz="2800" dirty="0" err="1" smtClean="0"/>
              <a:t>Elouadrhiri</a:t>
            </a:r>
            <a:r>
              <a:rPr lang="en-US" sz="2800" dirty="0" smtClean="0"/>
              <a:t>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err="1" smtClean="0"/>
              <a:t>CalCom</a:t>
            </a:r>
            <a:r>
              <a:rPr lang="en-US" sz="2800" dirty="0" smtClean="0"/>
              <a:t>: Dan Carman (chair), ….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Software: Veronique Ziegler (chair), …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71051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447040" y="949960"/>
            <a:ext cx="8229240" cy="4904885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ACE: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Guide </a:t>
            </a:r>
            <a:r>
              <a:rPr lang="en-US" sz="2400" dirty="0"/>
              <a:t>the development </a:t>
            </a:r>
            <a:r>
              <a:rPr lang="en-US" sz="2400" dirty="0" smtClean="0"/>
              <a:t>of </a:t>
            </a:r>
            <a:r>
              <a:rPr lang="en-US" sz="2400" dirty="0"/>
              <a:t>algorithms </a:t>
            </a:r>
            <a:r>
              <a:rPr lang="en-US" sz="2400" dirty="0" smtClean="0"/>
              <a:t>for momentum </a:t>
            </a:r>
            <a:r>
              <a:rPr lang="en-US" sz="2400" dirty="0"/>
              <a:t>corrections</a:t>
            </a:r>
            <a:r>
              <a:rPr lang="en-US" sz="2400" dirty="0" smtClean="0"/>
              <a:t>, </a:t>
            </a:r>
            <a:r>
              <a:rPr lang="en-US" sz="2400" dirty="0"/>
              <a:t>PID</a:t>
            </a:r>
            <a:r>
              <a:rPr lang="en-US" sz="2400" dirty="0" smtClean="0"/>
              <a:t>, </a:t>
            </a:r>
            <a:r>
              <a:rPr lang="en-US" sz="2400" dirty="0"/>
              <a:t>background subtraction</a:t>
            </a:r>
            <a:r>
              <a:rPr lang="en-US" sz="2400" dirty="0" smtClean="0"/>
              <a:t>, fiducial cuts and other </a:t>
            </a:r>
            <a:r>
              <a:rPr lang="en-US" sz="2400" dirty="0"/>
              <a:t>corrections</a:t>
            </a:r>
            <a:r>
              <a:rPr lang="en-US" sz="2400" dirty="0" smtClean="0"/>
              <a:t>, exploiting the </a:t>
            </a:r>
            <a:r>
              <a:rPr lang="en-US" sz="2400" dirty="0"/>
              <a:t>expertise </a:t>
            </a:r>
            <a:r>
              <a:rPr lang="en-US" sz="2400" dirty="0" smtClean="0"/>
              <a:t>accumulated with analysis of CLAS </a:t>
            </a:r>
            <a:r>
              <a:rPr lang="en-US" sz="2400" dirty="0"/>
              <a:t>data</a:t>
            </a:r>
            <a:r>
              <a:rPr lang="en-US" sz="24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Recommendations </a:t>
            </a:r>
            <a:r>
              <a:rPr lang="en-US" sz="2400" dirty="0" smtClean="0"/>
              <a:t>to standardize </a:t>
            </a:r>
            <a:r>
              <a:rPr lang="en-US" sz="2400" dirty="0"/>
              <a:t>user </a:t>
            </a:r>
            <a:r>
              <a:rPr lang="en-US" sz="2400" dirty="0" smtClean="0"/>
              <a:t>software.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Study approaches </a:t>
            </a:r>
            <a:r>
              <a:rPr lang="en-US" sz="2400" dirty="0"/>
              <a:t>for higher-level algorithms like radiative corrections and PWA</a:t>
            </a:r>
            <a:r>
              <a:rPr lang="en-US" sz="24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Started in January, 2017.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</a:t>
            </a:r>
            <a:r>
              <a:rPr lang="en-US" sz="2400" dirty="0" smtClean="0"/>
              <a:t>ore than twenty meetings since then.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Detailed report now available includes recommendations for standard analysis, outline of analysis note,…</a:t>
            </a:r>
          </a:p>
          <a:p>
            <a:endParaRPr lang="en-US" sz="2400" dirty="0"/>
          </a:p>
          <a:p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909837" y="5485513"/>
            <a:ext cx="7026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https://</a:t>
            </a:r>
            <a:r>
              <a:rPr lang="en-US" dirty="0" err="1" smtClean="0">
                <a:hlinkClick r:id="rId2"/>
              </a:rPr>
              <a:t>clasweb.jlab.org</a:t>
            </a:r>
            <a:r>
              <a:rPr lang="en-US" dirty="0" smtClean="0">
                <a:hlinkClick r:id="rId2"/>
              </a:rPr>
              <a:t>/wiki/</a:t>
            </a:r>
            <a:r>
              <a:rPr lang="en-US" dirty="0" err="1" smtClean="0">
                <a:hlinkClick r:id="rId2"/>
              </a:rPr>
              <a:t>index.php</a:t>
            </a:r>
            <a:r>
              <a:rPr lang="en-US" dirty="0" smtClean="0">
                <a:hlinkClick r:id="rId2"/>
              </a:rPr>
              <a:t>/</a:t>
            </a:r>
            <a:r>
              <a:rPr lang="en-US" dirty="0" err="1" smtClean="0">
                <a:hlinkClick r:id="rId2"/>
              </a:rPr>
              <a:t>Analysis_Committee_of_Experts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884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6925" y="3118896"/>
            <a:ext cx="808736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First Experiment Review Committee</a:t>
            </a:r>
            <a:r>
              <a:rPr lang="en-US" sz="2800" b="1" dirty="0" smtClean="0"/>
              <a:t>:</a:t>
            </a:r>
            <a:endParaRPr lang="en-US" sz="1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Focus on the testing and validation of the CLAS12 calibration, reconstruction, and analysis common to all the experiments.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review will begin now so that as the sections of the draft analysis note become available, the committee can assess them and speed the entire process.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As the work progresses we can add members to the committee whose expertise is appropriate</a:t>
            </a:r>
            <a:r>
              <a:rPr lang="en-US" sz="20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Changed past procedure to reduce time to publication.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Work just beginning.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5700" y="813917"/>
            <a:ext cx="801858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First Experiment (Run Group A):</a:t>
            </a:r>
            <a:endParaRPr lang="en-US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Holding regular weekly meetings every Wednesday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CLAS12 Workshops had  attendance of 40-50 at six meetings in the last two years.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Software Tutorials held at last two Collaboration meetings to train users to use CLAS12 software (</a:t>
            </a:r>
            <a:r>
              <a:rPr lang="en-US" sz="2000" dirty="0" err="1" smtClean="0"/>
              <a:t>gemc</a:t>
            </a:r>
            <a:r>
              <a:rPr lang="en-US" sz="2000" dirty="0" smtClean="0"/>
              <a:t>/</a:t>
            </a:r>
            <a:r>
              <a:rPr lang="en-US" sz="2000" dirty="0" err="1" smtClean="0"/>
              <a:t>coatjava</a:t>
            </a:r>
            <a:r>
              <a:rPr lang="en-US" sz="2000" dirty="0" smtClean="0"/>
              <a:t>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15671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9920" y="1239520"/>
            <a:ext cx="851408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Summary and Conclusions:</a:t>
            </a:r>
          </a:p>
          <a:p>
            <a:endParaRPr lang="en-US" sz="2400" b="1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Collaboration review procedures adapted to 12 GeV operations to focus full Collaboration.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Main set of committees and groups in place for calibrations, reconstruction, analysis, and reviews.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Leadership positions filled.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ACE formed to transmit CLAS6 expertise to CLAS12 running.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Organization tested successfully on KPP run and after.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First Experiment Review committee formed to speed process to first publications.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53446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3760" y="2265680"/>
            <a:ext cx="7731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Additional Slides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063723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</TotalTime>
  <Words>919</Words>
  <Application>Microsoft Office PowerPoint</Application>
  <PresentationFormat>On-screen Show (4:3)</PresentationFormat>
  <Paragraphs>100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DejaVu Sans</vt:lpstr>
      <vt:lpstr>Minion Pro</vt:lpstr>
      <vt:lpstr>StarSymbol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Gilfoyle, Jerry</dc:creator>
  <cp:lastModifiedBy>Gilfoyle, Jerry</cp:lastModifiedBy>
  <cp:revision>32</cp:revision>
  <dcterms:modified xsi:type="dcterms:W3CDTF">2017-09-23T21:37:50Z</dcterms:modified>
</cp:coreProperties>
</file>