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1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0B02DE7-665C-4D40-B471-1063EF787AF5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37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0A7DA1B-D77A-4304-82C3-C752A37D37C9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80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>
                <a:latin typeface="Arial"/>
              </a:rPr>
              <a:t>CHECK COLORS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195D514-7CA1-4E66-A39D-AB0802970EDF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45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8CB726A-7F68-4D20-898D-C0B6B18BCAD7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46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194760"/>
            <a:ext cx="8229240" cy="184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94760"/>
            <a:ext cx="8229240" cy="184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200" strike="noStrike">
                <a:solidFill>
                  <a:srgbClr val="000000"/>
                </a:solidFill>
                <a:latin typeface="Minion Pro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3505320" y="63943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FFFFFF"/>
                </a:solidFill>
                <a:latin typeface="Minion Pro"/>
              </a:rPr>
              <a:t>1/4/17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3505320" y="6645600"/>
            <a:ext cx="2133360" cy="189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485C3C59-4753-44C1-8D99-7147CB3110A8}" type="slidenum">
              <a:rPr lang="en-US" sz="1000" strike="noStrike">
                <a:solidFill>
                  <a:srgbClr val="FFFFFF"/>
                </a:solidFill>
                <a:latin typeface="Minion Pro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Minion Pro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Minion Pro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Minion Pro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Minion Pro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Minion Pro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Minion Pro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Minion Pro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200" strike="noStrike">
                <a:solidFill>
                  <a:srgbClr val="000000"/>
                </a:solidFill>
                <a:latin typeface="Minion Pro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Minion Pro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Minion Pro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Minion Pro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Minion Pro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Minion Pro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Minion Pro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Minion Pro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Minion Pro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Minion Pro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 strike="noStrike">
                <a:solidFill>
                  <a:srgbClr val="000000"/>
                </a:solidFill>
                <a:latin typeface="Minion Pro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 strike="noStrike">
                <a:solidFill>
                  <a:srgbClr val="000000"/>
                </a:solidFill>
                <a:latin typeface="Minion Pro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505320" y="63943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FFFFFF"/>
                </a:solidFill>
                <a:latin typeface="Minion Pro"/>
              </a:rPr>
              <a:t>JLAB Software Review, 11/10/2016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12800" y="64861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CLAS12 Analysis Readiness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3505320" y="6645600"/>
            <a:ext cx="2133360" cy="189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ED0CDF60-BCE6-4696-8F05-53B6C94A268F}" type="slidenum">
              <a:rPr lang="en-US" sz="1000" strike="noStrike">
                <a:solidFill>
                  <a:srgbClr val="FFFFFF"/>
                </a:solidFill>
                <a:latin typeface="Minion Pro"/>
              </a:rPr>
              <a:t>‹#›</a:t>
            </a:fld>
            <a:endParaRPr/>
          </a:p>
        </p:txBody>
      </p:sp>
      <p:pic>
        <p:nvPicPr>
          <p:cNvPr id="44" name="Picture 6"/>
          <p:cNvPicPr/>
          <p:nvPr/>
        </p:nvPicPr>
        <p:blipFill>
          <a:blip r:embed="rId15"/>
          <a:stretch/>
        </p:blipFill>
        <p:spPr>
          <a:xfrm>
            <a:off x="8170200" y="0"/>
            <a:ext cx="973440" cy="5202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905120" y="-19080"/>
            <a:ext cx="7272720" cy="66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b="1" strike="noStrike" dirty="0">
                <a:solidFill>
                  <a:srgbClr val="FFFFFF"/>
                </a:solidFill>
                <a:latin typeface="Arial"/>
              </a:rPr>
              <a:t>CLAS12 </a:t>
            </a:r>
            <a:r>
              <a:rPr lang="en-US" sz="2000" b="1" strike="noStrike" dirty="0" smtClean="0">
                <a:solidFill>
                  <a:srgbClr val="FFFFFF"/>
                </a:solidFill>
                <a:latin typeface="Arial"/>
              </a:rPr>
              <a:t>Analysis and First Experiment Organization</a:t>
            </a:r>
            <a:endParaRPr sz="2000" dirty="0"/>
          </a:p>
        </p:txBody>
      </p:sp>
      <p:pic>
        <p:nvPicPr>
          <p:cNvPr id="86" name="Picture 2"/>
          <p:cNvPicPr/>
          <p:nvPr/>
        </p:nvPicPr>
        <p:blipFill>
          <a:blip r:embed="rId4"/>
          <a:stretch/>
        </p:blipFill>
        <p:spPr>
          <a:xfrm>
            <a:off x="0" y="647640"/>
            <a:ext cx="9143640" cy="537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11430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200" b="1" strike="noStrike" dirty="0">
                <a:solidFill>
                  <a:srgbClr val="000000"/>
                </a:solidFill>
                <a:latin typeface="Minion Pro"/>
              </a:rPr>
              <a:t>CLAS12 </a:t>
            </a:r>
            <a:r>
              <a:rPr lang="en-US" sz="4200" b="1" strike="noStrike" dirty="0" smtClean="0">
                <a:solidFill>
                  <a:srgbClr val="000000"/>
                </a:solidFill>
                <a:latin typeface="Minion Pro"/>
              </a:rPr>
              <a:t>Analysis and First </a:t>
            </a:r>
            <a:r>
              <a:rPr lang="en-US" sz="4200" b="1" strike="noStrike" dirty="0">
                <a:solidFill>
                  <a:srgbClr val="000000"/>
                </a:solidFill>
                <a:latin typeface="Minion Pro"/>
              </a:rPr>
              <a:t>Experiment Organization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3200" strike="noStrike" dirty="0" err="1">
                <a:solidFill>
                  <a:srgbClr val="000000"/>
                </a:solidFill>
                <a:latin typeface="Minion Pro"/>
              </a:rPr>
              <a:t>Latifa</a:t>
            </a:r>
            <a:r>
              <a:rPr lang="en-US" sz="3200" strike="noStrike" dirty="0">
                <a:solidFill>
                  <a:srgbClr val="000000"/>
                </a:solidFill>
                <a:latin typeface="Minion Pro"/>
              </a:rPr>
              <a:t> &amp; Jerry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Minion Pro"/>
              </a:rPr>
              <a:t>January </a:t>
            </a:r>
            <a:r>
              <a:rPr lang="en-US" sz="3200" strike="noStrike" dirty="0" smtClean="0">
                <a:solidFill>
                  <a:srgbClr val="000000"/>
                </a:solidFill>
                <a:latin typeface="Minion Pro"/>
              </a:rPr>
              <a:t>13, </a:t>
            </a:r>
            <a:r>
              <a:rPr lang="en-US" sz="3200" strike="noStrike" dirty="0">
                <a:solidFill>
                  <a:srgbClr val="000000"/>
                </a:solidFill>
                <a:latin typeface="Minion Pro"/>
              </a:rPr>
              <a:t>2017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10297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b="1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Complete COATJAVA reconstruction and calibration tools.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Extend COATJAVA to include event selection.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Create this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Guide development of analysis algorithms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PID, momentum corrections, background subtraction, </a:t>
            </a:r>
            <a:r>
              <a:rPr lang="en-US" dirty="0" err="1" smtClean="0"/>
              <a:t>fiducial</a:t>
            </a:r>
            <a:r>
              <a:rPr lang="en-US" dirty="0" smtClean="0"/>
              <a:t> cuts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level analysis – kinematic fitting, PWA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 the algorithms and software.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first experiment analysis review committee before the fall run to begin assessing the techniques used in the previous bullet.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ready for the fall run: develop and run simulations for the experiments in Run Group A, define optimal running conditions, complete development of necessary tools, and define infrastructure to manage the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Documentation and dissemination.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99299" y="202250"/>
            <a:ext cx="7676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Recommendations of Common Tools Committee</a:t>
            </a:r>
          </a:p>
        </p:txBody>
      </p:sp>
    </p:spTree>
    <p:extLst>
      <p:ext uri="{BB962C8B-B14F-4D97-AF65-F5344CB8AC3E}">
        <p14:creationId xmlns:p14="http://schemas.microsoft.com/office/powerpoint/2010/main" val="5762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194760"/>
            <a:ext cx="8229240" cy="397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dirty="0">
                <a:solidFill>
                  <a:srgbClr val="000000"/>
                </a:solidFill>
                <a:latin typeface="Minion Pro"/>
              </a:rPr>
              <a:t>CLAS12 Data Analysis Scheme</a:t>
            </a:r>
            <a:endParaRPr dirty="0"/>
          </a:p>
        </p:txBody>
      </p:sp>
      <p:sp>
        <p:nvSpPr>
          <p:cNvPr id="89" name="CustomShape 2"/>
          <p:cNvSpPr/>
          <p:nvPr/>
        </p:nvSpPr>
        <p:spPr>
          <a:xfrm>
            <a:off x="832320" y="1299240"/>
            <a:ext cx="1951200" cy="8434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RAW DATA</a:t>
            </a: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5113440" y="885240"/>
            <a:ext cx="1288440" cy="62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CCDB</a:t>
            </a:r>
            <a:endParaRPr/>
          </a:p>
        </p:txBody>
      </p:sp>
      <p:sp>
        <p:nvSpPr>
          <p:cNvPr id="91" name="CustomShape 4"/>
          <p:cNvSpPr/>
          <p:nvPr/>
        </p:nvSpPr>
        <p:spPr>
          <a:xfrm>
            <a:off x="3584160" y="2828160"/>
            <a:ext cx="1926360" cy="548640"/>
          </a:xfrm>
          <a:prstGeom prst="roundRect">
            <a:avLst>
              <a:gd name="adj" fmla="val 21484"/>
            </a:avLst>
          </a:prstGeom>
          <a:solidFill>
            <a:schemeClr val="accent6"/>
          </a:solidFill>
          <a:ln>
            <a:solidFill>
              <a:srgbClr val="FF66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Reconstruction</a:t>
            </a:r>
            <a:endParaRPr/>
          </a:p>
        </p:txBody>
      </p:sp>
      <p:sp>
        <p:nvSpPr>
          <p:cNvPr id="92" name="CustomShape 5"/>
          <p:cNvSpPr/>
          <p:nvPr/>
        </p:nvSpPr>
        <p:spPr>
          <a:xfrm>
            <a:off x="752220" y="2684765"/>
            <a:ext cx="2222280" cy="76356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RECONSTRUCTED DATA</a:t>
            </a:r>
            <a:endParaRPr/>
          </a:p>
        </p:txBody>
      </p:sp>
      <p:sp>
        <p:nvSpPr>
          <p:cNvPr id="93" name="CustomShape 6"/>
          <p:cNvSpPr/>
          <p:nvPr/>
        </p:nvSpPr>
        <p:spPr>
          <a:xfrm>
            <a:off x="3584160" y="1869480"/>
            <a:ext cx="1926360" cy="548640"/>
          </a:xfrm>
          <a:prstGeom prst="roundRect">
            <a:avLst>
              <a:gd name="adj" fmla="val 21484"/>
            </a:avLst>
          </a:prstGeom>
          <a:solidFill>
            <a:schemeClr val="accent6"/>
          </a:solidFill>
          <a:ln>
            <a:solidFill>
              <a:srgbClr val="FF66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Calibration</a:t>
            </a:r>
            <a:endParaRPr/>
          </a:p>
        </p:txBody>
      </p:sp>
      <p:sp>
        <p:nvSpPr>
          <p:cNvPr id="94" name="CustomShape 7"/>
          <p:cNvSpPr/>
          <p:nvPr/>
        </p:nvSpPr>
        <p:spPr>
          <a:xfrm>
            <a:off x="2783880" y="1721160"/>
            <a:ext cx="799920" cy="42264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595959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CustomShape 8"/>
          <p:cNvSpPr/>
          <p:nvPr/>
        </p:nvSpPr>
        <p:spPr>
          <a:xfrm rot="10800000" flipV="1">
            <a:off x="4546800" y="1321784"/>
            <a:ext cx="565560" cy="545040"/>
          </a:xfrm>
          <a:prstGeom prst="bentConnector2">
            <a:avLst/>
          </a:prstGeom>
          <a:noFill/>
          <a:ln w="28575">
            <a:solidFill>
              <a:srgbClr val="595959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CustomShape 9"/>
          <p:cNvSpPr/>
          <p:nvPr/>
        </p:nvSpPr>
        <p:spPr>
          <a:xfrm>
            <a:off x="3584160" y="5017320"/>
            <a:ext cx="1926360" cy="548640"/>
          </a:xfrm>
          <a:prstGeom prst="roundRect">
            <a:avLst>
              <a:gd name="adj" fmla="val 21484"/>
            </a:avLst>
          </a:prstGeom>
          <a:solidFill>
            <a:srgbClr val="B10F05"/>
          </a:solidFill>
          <a:ln>
            <a:solidFill>
              <a:srgbClr val="BE4B4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Physics analysis</a:t>
            </a:r>
            <a:endParaRPr/>
          </a:p>
        </p:txBody>
      </p:sp>
      <p:sp>
        <p:nvSpPr>
          <p:cNvPr id="98" name="CustomShape 11"/>
          <p:cNvSpPr/>
          <p:nvPr/>
        </p:nvSpPr>
        <p:spPr>
          <a:xfrm>
            <a:off x="830880" y="3833640"/>
            <a:ext cx="1926360" cy="5716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DSTs</a:t>
            </a:r>
            <a:endParaRPr/>
          </a:p>
        </p:txBody>
      </p:sp>
      <p:sp>
        <p:nvSpPr>
          <p:cNvPr id="100" name="CustomShape 13"/>
          <p:cNvSpPr/>
          <p:nvPr/>
        </p:nvSpPr>
        <p:spPr>
          <a:xfrm>
            <a:off x="3584160" y="3786840"/>
            <a:ext cx="1926360" cy="548640"/>
          </a:xfrm>
          <a:prstGeom prst="roundRect">
            <a:avLst>
              <a:gd name="adj" fmla="val 21484"/>
            </a:avLst>
          </a:prstGeom>
          <a:solidFill>
            <a:schemeClr val="accent6"/>
          </a:solidFill>
          <a:ln>
            <a:solidFill>
              <a:srgbClr val="FF66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Event selection</a:t>
            </a:r>
            <a:endParaRPr/>
          </a:p>
        </p:txBody>
      </p:sp>
      <p:sp>
        <p:nvSpPr>
          <p:cNvPr id="101" name="CustomShape 14"/>
          <p:cNvSpPr/>
          <p:nvPr/>
        </p:nvSpPr>
        <p:spPr>
          <a:xfrm>
            <a:off x="6404040" y="2555640"/>
            <a:ext cx="1926360" cy="621360"/>
          </a:xfrm>
          <a:prstGeom prst="roundRect">
            <a:avLst>
              <a:gd name="adj" fmla="val 16667"/>
            </a:avLst>
          </a:prstGeom>
          <a:solidFill>
            <a:srgbClr val="A361AB"/>
          </a:solidFill>
          <a:ln>
            <a:solidFill>
              <a:srgbClr val="8F16A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MC DATA</a:t>
            </a:r>
            <a:endParaRPr/>
          </a:p>
        </p:txBody>
      </p:sp>
      <p:sp>
        <p:nvSpPr>
          <p:cNvPr id="102" name="CustomShape 15"/>
          <p:cNvSpPr/>
          <p:nvPr/>
        </p:nvSpPr>
        <p:spPr>
          <a:xfrm>
            <a:off x="3263400" y="5841360"/>
            <a:ext cx="2588040" cy="482760"/>
          </a:xfrm>
          <a:prstGeom prst="roundRect">
            <a:avLst>
              <a:gd name="adj" fmla="val 16667"/>
            </a:avLst>
          </a:prstGeom>
          <a:solidFill>
            <a:srgbClr val="B10F05"/>
          </a:solidFill>
          <a:ln>
            <a:solidFill>
              <a:srgbClr val="BE4B4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PHYSICS OBSERVABLE</a:t>
            </a:r>
            <a:endParaRPr/>
          </a:p>
        </p:txBody>
      </p:sp>
      <p:sp>
        <p:nvSpPr>
          <p:cNvPr id="103" name="CustomShape 16"/>
          <p:cNvSpPr/>
          <p:nvPr/>
        </p:nvSpPr>
        <p:spPr>
          <a:xfrm>
            <a:off x="6402240" y="1195920"/>
            <a:ext cx="964800" cy="315000"/>
          </a:xfrm>
          <a:prstGeom prst="bentConnector2">
            <a:avLst/>
          </a:prstGeom>
          <a:noFill/>
          <a:ln w="28575">
            <a:solidFill>
              <a:srgbClr val="595959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4" name="CustomShape 17"/>
          <p:cNvSpPr/>
          <p:nvPr/>
        </p:nvSpPr>
        <p:spPr>
          <a:xfrm rot="5400000" flipH="1">
            <a:off x="2835000" y="1116000"/>
            <a:ext cx="684720" cy="2738880"/>
          </a:xfrm>
          <a:prstGeom prst="bentConnector3">
            <a:avLst>
              <a:gd name="adj1" fmla="val 36616"/>
            </a:avLst>
          </a:prstGeom>
          <a:noFill/>
          <a:ln w="28575">
            <a:solidFill>
              <a:schemeClr val="tx1"/>
            </a:solidFill>
            <a:rou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5" name="CustomShape 18"/>
          <p:cNvSpPr/>
          <p:nvPr/>
        </p:nvSpPr>
        <p:spPr>
          <a:xfrm>
            <a:off x="3401640" y="1740960"/>
            <a:ext cx="2291400" cy="305064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6600"/>
            </a:solidFill>
            <a:custDash>
              <a:ds d="400000" sp="3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6" name="CustomShape 19"/>
          <p:cNvSpPr/>
          <p:nvPr/>
        </p:nvSpPr>
        <p:spPr>
          <a:xfrm>
            <a:off x="3649320" y="4437000"/>
            <a:ext cx="1801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6600"/>
                </a:solidFill>
                <a:latin typeface="Calibri"/>
              </a:rPr>
              <a:t>COATJAVA/CLARA</a:t>
            </a:r>
            <a:endParaRPr/>
          </a:p>
        </p:txBody>
      </p:sp>
      <p:sp>
        <p:nvSpPr>
          <p:cNvPr id="107" name="CustomShape 20"/>
          <p:cNvSpPr/>
          <p:nvPr/>
        </p:nvSpPr>
        <p:spPr>
          <a:xfrm>
            <a:off x="6404040" y="1511280"/>
            <a:ext cx="1926360" cy="548640"/>
          </a:xfrm>
          <a:prstGeom prst="roundRect">
            <a:avLst>
              <a:gd name="adj" fmla="val 21484"/>
            </a:avLst>
          </a:prstGeom>
          <a:solidFill>
            <a:srgbClr val="A361AB"/>
          </a:solidFill>
          <a:ln>
            <a:solidFill>
              <a:srgbClr val="8F16A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Simulation</a:t>
            </a:r>
            <a:endParaRPr/>
          </a:p>
        </p:txBody>
      </p:sp>
      <p:sp>
        <p:nvSpPr>
          <p:cNvPr id="108" name="CustomShape 21"/>
          <p:cNvSpPr/>
          <p:nvPr/>
        </p:nvSpPr>
        <p:spPr>
          <a:xfrm rot="10800000" flipV="1">
            <a:off x="5529517" y="2851740"/>
            <a:ext cx="893160" cy="235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595959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9" name="CustomShape 22"/>
          <p:cNvSpPr/>
          <p:nvPr/>
        </p:nvSpPr>
        <p:spPr>
          <a:xfrm>
            <a:off x="6463080" y="3770640"/>
            <a:ext cx="1918440" cy="579600"/>
          </a:xfrm>
          <a:prstGeom prst="roundRect">
            <a:avLst>
              <a:gd name="adj" fmla="val 16667"/>
            </a:avLst>
          </a:prstGeom>
          <a:solidFill>
            <a:srgbClr val="A361AB"/>
          </a:solidFill>
          <a:ln>
            <a:solidFill>
              <a:srgbClr val="8F16A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DSTs</a:t>
            </a:r>
            <a:endParaRPr/>
          </a:p>
        </p:txBody>
      </p:sp>
      <p:sp>
        <p:nvSpPr>
          <p:cNvPr id="110" name="CustomShape 23"/>
          <p:cNvSpPr/>
          <p:nvPr/>
        </p:nvSpPr>
        <p:spPr>
          <a:xfrm>
            <a:off x="7367400" y="2060280"/>
            <a:ext cx="360" cy="495000"/>
          </a:xfrm>
          <a:prstGeom prst="straightConnector1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1" name="CustomShape 24"/>
          <p:cNvSpPr/>
          <p:nvPr/>
        </p:nvSpPr>
        <p:spPr>
          <a:xfrm flipH="1" flipV="1">
            <a:off x="2974680" y="3098880"/>
            <a:ext cx="609120" cy="3600"/>
          </a:xfrm>
          <a:prstGeom prst="straightConnector1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2" name="CustomShape 25"/>
          <p:cNvSpPr/>
          <p:nvPr/>
        </p:nvSpPr>
        <p:spPr>
          <a:xfrm flipH="1">
            <a:off x="2756880" y="4111200"/>
            <a:ext cx="840600" cy="828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" name="CustomShape 26"/>
          <p:cNvSpPr/>
          <p:nvPr/>
        </p:nvSpPr>
        <p:spPr>
          <a:xfrm flipV="1">
            <a:off x="5510520" y="1506240"/>
            <a:ext cx="246960" cy="637200"/>
          </a:xfrm>
          <a:prstGeom prst="bentConnector2">
            <a:avLst/>
          </a:prstGeom>
          <a:noFill/>
          <a:ln w="28575">
            <a:solidFill>
              <a:srgbClr val="595959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CustomShape 27"/>
          <p:cNvSpPr/>
          <p:nvPr/>
        </p:nvSpPr>
        <p:spPr>
          <a:xfrm flipH="1">
            <a:off x="4546800" y="3386160"/>
            <a:ext cx="3960" cy="400680"/>
          </a:xfrm>
          <a:prstGeom prst="straightConnector1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CustomShape 28"/>
          <p:cNvSpPr/>
          <p:nvPr/>
        </p:nvSpPr>
        <p:spPr>
          <a:xfrm flipV="1">
            <a:off x="5510520" y="4060440"/>
            <a:ext cx="952200" cy="720"/>
          </a:xfrm>
          <a:prstGeom prst="straightConnector1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6" name="CustomShape 29"/>
          <p:cNvSpPr/>
          <p:nvPr/>
        </p:nvSpPr>
        <p:spPr>
          <a:xfrm rot="5400000">
            <a:off x="5996160" y="3864600"/>
            <a:ext cx="940680" cy="1911600"/>
          </a:xfrm>
          <a:prstGeom prst="bentConnector2">
            <a:avLst/>
          </a:prstGeom>
          <a:noFill/>
          <a:ln w="28575">
            <a:solidFill>
              <a:srgbClr val="595959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7" name="CustomShape 30"/>
          <p:cNvSpPr/>
          <p:nvPr/>
        </p:nvSpPr>
        <p:spPr>
          <a:xfrm>
            <a:off x="4547520" y="5565960"/>
            <a:ext cx="10080" cy="275400"/>
          </a:xfrm>
          <a:prstGeom prst="straightConnector1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cxnSp>
        <p:nvCxnSpPr>
          <p:cNvPr id="9" name="Straight Arrow Connector 8"/>
          <p:cNvCxnSpPr/>
          <p:nvPr/>
        </p:nvCxnSpPr>
        <p:spPr>
          <a:xfrm flipH="1">
            <a:off x="1794060" y="5290740"/>
            <a:ext cx="178290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07920" y="4435830"/>
            <a:ext cx="0" cy="85374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3" idx="2"/>
          </p:cNvCxnSpPr>
          <p:nvPr/>
        </p:nvCxnSpPr>
        <p:spPr>
          <a:xfrm flipH="1">
            <a:off x="4546800" y="2418120"/>
            <a:ext cx="540" cy="4096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863360" y="3586500"/>
            <a:ext cx="2683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92" idx="2"/>
          </p:cNvCxnSpPr>
          <p:nvPr/>
        </p:nvCxnSpPr>
        <p:spPr>
          <a:xfrm flipV="1">
            <a:off x="1863360" y="3448325"/>
            <a:ext cx="0" cy="138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-76320" y="228600"/>
            <a:ext cx="8381520" cy="397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>
                <a:solidFill>
                  <a:srgbClr val="000000"/>
                </a:solidFill>
                <a:latin typeface="Minion Pro"/>
              </a:rPr>
              <a:t>CLAS12 First Experiment Organization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2344680" y="1144800"/>
            <a:ext cx="2269440" cy="6818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CLAS Coordinating Committee </a:t>
            </a:r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4775760" y="1144800"/>
            <a:ext cx="2269440" cy="6818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Physics Working Groups</a:t>
            </a:r>
            <a:endParaRPr/>
          </a:p>
        </p:txBody>
      </p:sp>
      <p:sp>
        <p:nvSpPr>
          <p:cNvPr id="121" name="CustomShape 4"/>
          <p:cNvSpPr/>
          <p:nvPr/>
        </p:nvSpPr>
        <p:spPr>
          <a:xfrm>
            <a:off x="6019920" y="2514600"/>
            <a:ext cx="2514240" cy="3504960"/>
          </a:xfrm>
          <a:prstGeom prst="roundRect">
            <a:avLst>
              <a:gd name="adj" fmla="val 16667"/>
            </a:avLst>
          </a:prstGeom>
          <a:noFill/>
          <a:ln w="28440">
            <a:solidFill>
              <a:schemeClr val="tx2"/>
            </a:solidFill>
            <a:custDash>
              <a:ds d="400000" sp="3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2" name="CustomShape 5"/>
          <p:cNvSpPr/>
          <p:nvPr/>
        </p:nvSpPr>
        <p:spPr>
          <a:xfrm>
            <a:off x="2133720" y="990720"/>
            <a:ext cx="5181120" cy="12949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77933C"/>
            </a:solidFill>
            <a:custDash>
              <a:ds d="400000" sp="3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3" name="CustomShape 6"/>
          <p:cNvSpPr/>
          <p:nvPr/>
        </p:nvSpPr>
        <p:spPr>
          <a:xfrm>
            <a:off x="2477160" y="1905120"/>
            <a:ext cx="2322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77933C"/>
                </a:solidFill>
                <a:latin typeface="Calibri"/>
              </a:rPr>
              <a:t>Collaboration Governance</a:t>
            </a:r>
            <a:endParaRPr/>
          </a:p>
        </p:txBody>
      </p:sp>
      <p:sp>
        <p:nvSpPr>
          <p:cNvPr id="124" name="CustomShape 7"/>
          <p:cNvSpPr/>
          <p:nvPr/>
        </p:nvSpPr>
        <p:spPr>
          <a:xfrm>
            <a:off x="3508920" y="2955960"/>
            <a:ext cx="2343240" cy="1874160"/>
          </a:xfrm>
          <a:prstGeom prst="leftRightUpArrow">
            <a:avLst>
              <a:gd name="adj1" fmla="val 10319"/>
              <a:gd name="adj2" fmla="val 15824"/>
              <a:gd name="adj3" fmla="val 1949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5" name="CustomShape 8"/>
          <p:cNvSpPr/>
          <p:nvPr/>
        </p:nvSpPr>
        <p:spPr>
          <a:xfrm>
            <a:off x="6302880" y="3657600"/>
            <a:ext cx="1926360" cy="539640"/>
          </a:xfrm>
          <a:prstGeom prst="roundRect">
            <a:avLst>
              <a:gd name="adj" fmla="val 21484"/>
            </a:avLst>
          </a:prstGeom>
          <a:solidFill>
            <a:srgbClr val="558ED5"/>
          </a:solidFill>
          <a:ln>
            <a:solidFill>
              <a:schemeClr val="tx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Analysis Coordinator</a:t>
            </a:r>
            <a:endParaRPr/>
          </a:p>
        </p:txBody>
      </p:sp>
      <p:sp>
        <p:nvSpPr>
          <p:cNvPr id="126" name="CustomShape 9"/>
          <p:cNvSpPr/>
          <p:nvPr/>
        </p:nvSpPr>
        <p:spPr>
          <a:xfrm>
            <a:off x="6324480" y="4336920"/>
            <a:ext cx="1926360" cy="539640"/>
          </a:xfrm>
          <a:prstGeom prst="roundRect">
            <a:avLst>
              <a:gd name="adj" fmla="val 21484"/>
            </a:avLst>
          </a:prstGeom>
          <a:solidFill>
            <a:srgbClr val="558ED5"/>
          </a:solidFill>
          <a:ln>
            <a:solidFill>
              <a:schemeClr val="tx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Calibration Team</a:t>
            </a:r>
            <a:endParaRPr/>
          </a:p>
        </p:txBody>
      </p:sp>
      <p:sp>
        <p:nvSpPr>
          <p:cNvPr id="127" name="CustomShape 10"/>
          <p:cNvSpPr/>
          <p:nvPr/>
        </p:nvSpPr>
        <p:spPr>
          <a:xfrm>
            <a:off x="6324480" y="5022720"/>
            <a:ext cx="1926360" cy="539640"/>
          </a:xfrm>
          <a:prstGeom prst="roundRect">
            <a:avLst>
              <a:gd name="adj" fmla="val 21484"/>
            </a:avLst>
          </a:prstGeom>
          <a:solidFill>
            <a:srgbClr val="558ED5"/>
          </a:solidFill>
          <a:ln>
            <a:solidFill>
              <a:schemeClr val="tx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Analysis Team</a:t>
            </a:r>
            <a:endParaRPr/>
          </a:p>
        </p:txBody>
      </p:sp>
      <p:sp>
        <p:nvSpPr>
          <p:cNvPr id="128" name="CustomShape 11"/>
          <p:cNvSpPr/>
          <p:nvPr/>
        </p:nvSpPr>
        <p:spPr>
          <a:xfrm>
            <a:off x="6576480" y="5562720"/>
            <a:ext cx="1523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1F497D"/>
                </a:solidFill>
                <a:latin typeface="Calibri"/>
              </a:rPr>
              <a:t>First Experiment</a:t>
            </a:r>
            <a:endParaRPr/>
          </a:p>
        </p:txBody>
      </p:sp>
      <p:sp>
        <p:nvSpPr>
          <p:cNvPr id="129" name="CustomShape 12"/>
          <p:cNvSpPr/>
          <p:nvPr/>
        </p:nvSpPr>
        <p:spPr>
          <a:xfrm>
            <a:off x="6248520" y="2666880"/>
            <a:ext cx="2057040" cy="914040"/>
          </a:xfrm>
          <a:prstGeom prst="roundRect">
            <a:avLst>
              <a:gd name="adj" fmla="val 21484"/>
            </a:avLst>
          </a:prstGeom>
          <a:solidFill>
            <a:srgbClr val="558ED5"/>
          </a:solidFill>
          <a:ln>
            <a:solidFill>
              <a:schemeClr val="tx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First Experiment Coordinator &amp; Contact Person</a:t>
            </a:r>
            <a:endParaRPr/>
          </a:p>
        </p:txBody>
      </p:sp>
      <p:sp>
        <p:nvSpPr>
          <p:cNvPr id="130" name="CustomShape 13"/>
          <p:cNvSpPr/>
          <p:nvPr/>
        </p:nvSpPr>
        <p:spPr>
          <a:xfrm>
            <a:off x="1066680" y="4713840"/>
            <a:ext cx="1926360" cy="848160"/>
          </a:xfrm>
          <a:prstGeom prst="roundRect">
            <a:avLst>
              <a:gd name="adj" fmla="val 21484"/>
            </a:avLst>
          </a:prstGeom>
          <a:solidFill>
            <a:schemeClr val="accent6"/>
          </a:solidFill>
          <a:ln>
            <a:solidFill>
              <a:srgbClr val="FF66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</a:rPr>
              <a:t>Software &amp; </a:t>
            </a:r>
            <a:r>
              <a:rPr lang="en-US" strike="noStrike" dirty="0" smtClean="0">
                <a:solidFill>
                  <a:srgbClr val="FFFFFF"/>
                </a:solidFill>
                <a:latin typeface="Calibri"/>
              </a:rPr>
              <a:t>Reconstruction</a:t>
            </a:r>
          </a:p>
          <a:p>
            <a:pPr algn="ctr">
              <a:lnSpc>
                <a:spcPct val="100000"/>
              </a:lnSpc>
            </a:pPr>
            <a:r>
              <a:rPr lang="en-US" strike="noStrike" dirty="0" smtClean="0">
                <a:solidFill>
                  <a:srgbClr val="FFFFFF"/>
                </a:solidFill>
                <a:latin typeface="Calibri"/>
              </a:rPr>
              <a:t>Group</a:t>
            </a:r>
            <a:endParaRPr dirty="0"/>
          </a:p>
        </p:txBody>
      </p:sp>
      <p:sp>
        <p:nvSpPr>
          <p:cNvPr id="131" name="CustomShape 14"/>
          <p:cNvSpPr/>
          <p:nvPr/>
        </p:nvSpPr>
        <p:spPr>
          <a:xfrm>
            <a:off x="1045080" y="3657600"/>
            <a:ext cx="1926360" cy="851040"/>
          </a:xfrm>
          <a:prstGeom prst="roundRect">
            <a:avLst>
              <a:gd name="adj" fmla="val 21484"/>
            </a:avLst>
          </a:prstGeom>
          <a:solidFill>
            <a:schemeClr val="accent6"/>
          </a:solidFill>
          <a:ln>
            <a:solidFill>
              <a:srgbClr val="FF66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Calibration &amp; Commissioning Group</a:t>
            </a:r>
            <a:endParaRPr/>
          </a:p>
        </p:txBody>
      </p:sp>
      <p:sp>
        <p:nvSpPr>
          <p:cNvPr id="132" name="CustomShape 15"/>
          <p:cNvSpPr/>
          <p:nvPr/>
        </p:nvSpPr>
        <p:spPr>
          <a:xfrm>
            <a:off x="838080" y="2514600"/>
            <a:ext cx="2514240" cy="342864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6600"/>
            </a:solidFill>
            <a:custDash>
              <a:ds d="400000" sp="3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" name="CustomShape 16"/>
          <p:cNvSpPr/>
          <p:nvPr/>
        </p:nvSpPr>
        <p:spPr>
          <a:xfrm>
            <a:off x="1614600" y="5605200"/>
            <a:ext cx="7938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6600"/>
                </a:solidFill>
                <a:latin typeface="Calibri"/>
              </a:rPr>
              <a:t>Experts</a:t>
            </a:r>
            <a:endParaRPr/>
          </a:p>
        </p:txBody>
      </p:sp>
      <p:sp>
        <p:nvSpPr>
          <p:cNvPr id="134" name="CustomShape 17"/>
          <p:cNvSpPr/>
          <p:nvPr/>
        </p:nvSpPr>
        <p:spPr>
          <a:xfrm>
            <a:off x="1066680" y="2666880"/>
            <a:ext cx="1980720" cy="837720"/>
          </a:xfrm>
          <a:prstGeom prst="roundRect">
            <a:avLst>
              <a:gd name="adj" fmla="val 21484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Expert Analysis Review Committee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16754" y="1062103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b="1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Ken Hicks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Dave Ireland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Sebastian Kuhn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Silvia </a:t>
            </a:r>
            <a:r>
              <a:rPr lang="en-US" dirty="0" err="1" smtClean="0"/>
              <a:t>Niccolai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Eugene </a:t>
            </a:r>
            <a:r>
              <a:rPr lang="en-US" dirty="0" err="1" smtClean="0"/>
              <a:t>Pasyuk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Larry Weinstein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0488" y="137907"/>
            <a:ext cx="712466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Expert Analysis Group Membership</a:t>
            </a:r>
          </a:p>
        </p:txBody>
      </p:sp>
    </p:spTree>
    <p:extLst>
      <p:ext uri="{BB962C8B-B14F-4D97-AF65-F5344CB8AC3E}">
        <p14:creationId xmlns:p14="http://schemas.microsoft.com/office/powerpoint/2010/main" val="21953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11430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b="1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Organizational items.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elect a chair.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a day to have regular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 to Collaboration Chair every couple of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to do first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a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Read/assess recent reviews (SR, ERR, 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to do next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Divide workload by software/hardware subsystems.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Assess software preparations for calibration and analysis for CLAS12.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Results from KPP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Advice on setting up first experiment analysis review.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Interaction with first experiment analysis review.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25114" y="120751"/>
            <a:ext cx="696493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To</a:t>
            </a:r>
            <a:r>
              <a:rPr lang="en-US" sz="3200" b="1" dirty="0"/>
              <a:t>-Do List for Today (The Agenda)</a:t>
            </a:r>
          </a:p>
        </p:txBody>
      </p:sp>
    </p:spTree>
    <p:extLst>
      <p:ext uri="{BB962C8B-B14F-4D97-AF65-F5344CB8AC3E}">
        <p14:creationId xmlns:p14="http://schemas.microsoft.com/office/powerpoint/2010/main" val="15586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303</Words>
  <Application>Microsoft Office PowerPoint</Application>
  <PresentationFormat>On-screen Show (4:3)</PresentationFormat>
  <Paragraphs>73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DejaVu Sans</vt:lpstr>
      <vt:lpstr>Minion Pro</vt:lpstr>
      <vt:lpstr>StarSymbol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gilfoyle</cp:lastModifiedBy>
  <cp:revision>13</cp:revision>
  <dcterms:modified xsi:type="dcterms:W3CDTF">2017-01-13T15:33:56Z</dcterms:modified>
</cp:coreProperties>
</file>