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xls" ContentType="application/vnd.ms-exce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56" r:id="rId2"/>
    <p:sldId id="265" r:id="rId3"/>
    <p:sldId id="266" r:id="rId4"/>
    <p:sldId id="299" r:id="rId5"/>
    <p:sldId id="270" r:id="rId6"/>
    <p:sldId id="271" r:id="rId7"/>
    <p:sldId id="272" r:id="rId8"/>
    <p:sldId id="273" r:id="rId9"/>
    <p:sldId id="274" r:id="rId10"/>
    <p:sldId id="275" r:id="rId11"/>
    <p:sldId id="276" r:id="rId12"/>
    <p:sldId id="277" r:id="rId13"/>
    <p:sldId id="278" r:id="rId14"/>
    <p:sldId id="279" r:id="rId15"/>
    <p:sldId id="280" r:id="rId16"/>
    <p:sldId id="300" r:id="rId17"/>
    <p:sldId id="282" r:id="rId18"/>
    <p:sldId id="283" r:id="rId19"/>
    <p:sldId id="284" r:id="rId20"/>
    <p:sldId id="301" r:id="rId21"/>
    <p:sldId id="286" r:id="rId22"/>
    <p:sldId id="287" r:id="rId23"/>
    <p:sldId id="288" r:id="rId24"/>
    <p:sldId id="291" r:id="rId25"/>
    <p:sldId id="292" r:id="rId26"/>
    <p:sldId id="293" r:id="rId27"/>
    <p:sldId id="294" r:id="rId28"/>
    <p:sldId id="295" r:id="rId29"/>
    <p:sldId id="296" r:id="rId30"/>
    <p:sldId id="297" r:id="rId31"/>
    <p:sldId id="298" r:id="rId32"/>
    <p:sldId id="302"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84" autoAdjust="0"/>
  </p:normalViewPr>
  <p:slideViewPr>
    <p:cSldViewPr>
      <p:cViewPr varScale="1">
        <p:scale>
          <a:sx n="71" d="100"/>
          <a:sy n="71" d="100"/>
        </p:scale>
        <p:origin x="-105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FE8DAD-8B2F-444D-AFB7-9F60CD7AC67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EF98B7F3-8064-48AF-9153-BB819F6DDD73}">
      <dgm:prSet phldrT="[Text]"/>
      <dgm:spPr/>
      <dgm:t>
        <a:bodyPr/>
        <a:lstStyle/>
        <a:p>
          <a:r>
            <a:rPr lang="en-US" dirty="0" smtClean="0"/>
            <a:t>Individual differences in conformity</a:t>
          </a:r>
          <a:endParaRPr lang="en-US" dirty="0"/>
        </a:p>
      </dgm:t>
    </dgm:pt>
    <dgm:pt modelId="{72EECAD3-1907-48DD-A460-DCADC61A8CDF}" type="parTrans" cxnId="{75EBC558-139C-40F4-A348-C8CF71213B71}">
      <dgm:prSet/>
      <dgm:spPr/>
      <dgm:t>
        <a:bodyPr/>
        <a:lstStyle/>
        <a:p>
          <a:endParaRPr lang="en-US"/>
        </a:p>
      </dgm:t>
    </dgm:pt>
    <dgm:pt modelId="{2DF346D4-1679-43F9-A487-B06D507B6B88}" type="sibTrans" cxnId="{75EBC558-139C-40F4-A348-C8CF71213B71}">
      <dgm:prSet/>
      <dgm:spPr/>
      <dgm:t>
        <a:bodyPr/>
        <a:lstStyle/>
        <a:p>
          <a:endParaRPr lang="en-US"/>
        </a:p>
      </dgm:t>
    </dgm:pt>
    <dgm:pt modelId="{D7EC0BCC-09E4-4F6F-964F-26150668ADA1}">
      <dgm:prSet phldrT="[Text]"/>
      <dgm:spPr/>
      <dgm:t>
        <a:bodyPr/>
        <a:lstStyle/>
        <a:p>
          <a:pPr>
            <a:spcAft>
              <a:spcPts val="800"/>
            </a:spcAft>
          </a:pPr>
          <a:r>
            <a:rPr lang="en-US" dirty="0" smtClean="0">
              <a:solidFill>
                <a:schemeClr val="tx1"/>
              </a:solidFill>
              <a:latin typeface="Georgia" pitchFamily="18" charset="0"/>
            </a:rPr>
            <a:t>Conformists,  counter-conformists, independents</a:t>
          </a:r>
          <a:endParaRPr lang="en-US" dirty="0">
            <a:solidFill>
              <a:schemeClr val="tx1"/>
            </a:solidFill>
            <a:latin typeface="Georgia" pitchFamily="18" charset="0"/>
          </a:endParaRPr>
        </a:p>
      </dgm:t>
    </dgm:pt>
    <dgm:pt modelId="{D5611C14-D2FF-4A88-A18F-ADDA8C65404D}" type="parTrans" cxnId="{D63538F4-F17D-44BE-808F-A7966686DE35}">
      <dgm:prSet/>
      <dgm:spPr/>
      <dgm:t>
        <a:bodyPr/>
        <a:lstStyle/>
        <a:p>
          <a:endParaRPr lang="en-US"/>
        </a:p>
      </dgm:t>
    </dgm:pt>
    <dgm:pt modelId="{1DD323D1-2E9D-461E-87FF-1DA0FD364A1E}" type="sibTrans" cxnId="{D63538F4-F17D-44BE-808F-A7966686DE35}">
      <dgm:prSet/>
      <dgm:spPr/>
      <dgm:t>
        <a:bodyPr/>
        <a:lstStyle/>
        <a:p>
          <a:endParaRPr lang="en-US"/>
        </a:p>
      </dgm:t>
    </dgm:pt>
    <dgm:pt modelId="{1009E57D-DF65-48F5-A3B6-6F378A08CF24}">
      <dgm:prSet phldrT="[Text]"/>
      <dgm:spPr/>
      <dgm:t>
        <a:bodyPr/>
        <a:lstStyle/>
        <a:p>
          <a:r>
            <a:rPr lang="en-US" dirty="0" smtClean="0"/>
            <a:t>Situational factors and conformity</a:t>
          </a:r>
          <a:endParaRPr lang="en-US" dirty="0"/>
        </a:p>
      </dgm:t>
    </dgm:pt>
    <dgm:pt modelId="{FA3A1E4F-AD77-4F2B-BE65-6DB1B66DFE6C}" type="parTrans" cxnId="{BA29FB2E-727D-4834-B4B3-AEEAFFEB7075}">
      <dgm:prSet/>
      <dgm:spPr/>
      <dgm:t>
        <a:bodyPr/>
        <a:lstStyle/>
        <a:p>
          <a:endParaRPr lang="en-US"/>
        </a:p>
      </dgm:t>
    </dgm:pt>
    <dgm:pt modelId="{62529A22-49B2-4A5A-9629-BE66780205D2}" type="sibTrans" cxnId="{BA29FB2E-727D-4834-B4B3-AEEAFFEB7075}">
      <dgm:prSet/>
      <dgm:spPr/>
      <dgm:t>
        <a:bodyPr/>
        <a:lstStyle/>
        <a:p>
          <a:endParaRPr lang="en-US"/>
        </a:p>
      </dgm:t>
    </dgm:pt>
    <dgm:pt modelId="{09EB1BF0-F941-49B2-92CD-B492ED7E787B}">
      <dgm:prSet phldrT="[Text]"/>
      <dgm:spPr/>
      <dgm:t>
        <a:bodyPr/>
        <a:lstStyle/>
        <a:p>
          <a:pPr>
            <a:spcAft>
              <a:spcPts val="800"/>
            </a:spcAft>
          </a:pPr>
          <a:r>
            <a:rPr lang="en-US" dirty="0" smtClean="0"/>
            <a:t>Accuracy needs</a:t>
          </a:r>
          <a:endParaRPr lang="en-US" dirty="0"/>
        </a:p>
      </dgm:t>
    </dgm:pt>
    <dgm:pt modelId="{B598AFBF-E04D-4DA5-AC9D-E553FC2006B0}" type="parTrans" cxnId="{5A9501F0-5743-4F3F-97A6-8B715E3563F9}">
      <dgm:prSet/>
      <dgm:spPr/>
      <dgm:t>
        <a:bodyPr/>
        <a:lstStyle/>
        <a:p>
          <a:endParaRPr lang="en-US"/>
        </a:p>
      </dgm:t>
    </dgm:pt>
    <dgm:pt modelId="{84A133BE-62FA-4934-A629-C0839EF8E194}" type="sibTrans" cxnId="{5A9501F0-5743-4F3F-97A6-8B715E3563F9}">
      <dgm:prSet/>
      <dgm:spPr/>
      <dgm:t>
        <a:bodyPr/>
        <a:lstStyle/>
        <a:p>
          <a:endParaRPr lang="en-US"/>
        </a:p>
      </dgm:t>
    </dgm:pt>
    <dgm:pt modelId="{24D736CF-33B0-48F3-9741-67CB95CF8755}">
      <dgm:prSet/>
      <dgm:spPr/>
      <dgm:t>
        <a:bodyPr/>
        <a:lstStyle/>
        <a:p>
          <a:pPr>
            <a:spcAft>
              <a:spcPts val="800"/>
            </a:spcAft>
          </a:pPr>
          <a:r>
            <a:rPr lang="en-US" dirty="0" smtClean="0">
              <a:solidFill>
                <a:schemeClr val="tx1"/>
              </a:solidFill>
              <a:latin typeface="Georgia" pitchFamily="18" charset="0"/>
            </a:rPr>
            <a:t>Cultural effects</a:t>
          </a:r>
          <a:endParaRPr lang="en-US" dirty="0">
            <a:solidFill>
              <a:schemeClr val="tx1"/>
            </a:solidFill>
            <a:latin typeface="Georgia" pitchFamily="18" charset="0"/>
          </a:endParaRPr>
        </a:p>
      </dgm:t>
    </dgm:pt>
    <dgm:pt modelId="{256E4503-93CC-4260-B41A-864AFE3DF3D3}" type="parTrans" cxnId="{705D7281-27F1-4B68-8A17-C7CE6ABDD954}">
      <dgm:prSet/>
      <dgm:spPr/>
      <dgm:t>
        <a:bodyPr/>
        <a:lstStyle/>
        <a:p>
          <a:endParaRPr lang="en-US"/>
        </a:p>
      </dgm:t>
    </dgm:pt>
    <dgm:pt modelId="{EC879CCD-B867-4D23-AFD9-C9BB8D2D5F33}" type="sibTrans" cxnId="{705D7281-27F1-4B68-8A17-C7CE6ABDD954}">
      <dgm:prSet/>
      <dgm:spPr/>
      <dgm:t>
        <a:bodyPr/>
        <a:lstStyle/>
        <a:p>
          <a:endParaRPr lang="en-US"/>
        </a:p>
      </dgm:t>
    </dgm:pt>
    <dgm:pt modelId="{91D6417B-9154-4449-91EA-77E43075C262}">
      <dgm:prSet/>
      <dgm:spPr/>
      <dgm:t>
        <a:bodyPr/>
        <a:lstStyle/>
        <a:p>
          <a:pPr>
            <a:spcAft>
              <a:spcPts val="800"/>
            </a:spcAft>
          </a:pPr>
          <a:r>
            <a:rPr lang="en-US" dirty="0" smtClean="0">
              <a:solidFill>
                <a:schemeClr val="tx1"/>
              </a:solidFill>
              <a:latin typeface="Georgia" pitchFamily="18" charset="0"/>
            </a:rPr>
            <a:t>Cohorts</a:t>
          </a:r>
          <a:endParaRPr lang="en-US" dirty="0">
            <a:solidFill>
              <a:schemeClr val="tx1"/>
            </a:solidFill>
            <a:latin typeface="Georgia" pitchFamily="18" charset="0"/>
          </a:endParaRPr>
        </a:p>
      </dgm:t>
    </dgm:pt>
    <dgm:pt modelId="{075E3EBC-F7D6-45A0-8928-7820F1DB8FDB}" type="parTrans" cxnId="{9C87A75F-04E8-411D-A9B5-B205762B83F3}">
      <dgm:prSet/>
      <dgm:spPr/>
      <dgm:t>
        <a:bodyPr/>
        <a:lstStyle/>
        <a:p>
          <a:endParaRPr lang="en-US"/>
        </a:p>
      </dgm:t>
    </dgm:pt>
    <dgm:pt modelId="{175C8523-834C-45DC-B58A-C391F7F59FB5}" type="sibTrans" cxnId="{9C87A75F-04E8-411D-A9B5-B205762B83F3}">
      <dgm:prSet/>
      <dgm:spPr/>
      <dgm:t>
        <a:bodyPr/>
        <a:lstStyle/>
        <a:p>
          <a:endParaRPr lang="en-US"/>
        </a:p>
      </dgm:t>
    </dgm:pt>
    <dgm:pt modelId="{6BD73759-E5F0-4511-A8BF-AF26CA6F027A}">
      <dgm:prSet/>
      <dgm:spPr/>
      <dgm:t>
        <a:bodyPr/>
        <a:lstStyle/>
        <a:p>
          <a:pPr>
            <a:spcAft>
              <a:spcPts val="800"/>
            </a:spcAft>
          </a:pPr>
          <a:r>
            <a:rPr lang="en-US" dirty="0" smtClean="0">
              <a:solidFill>
                <a:schemeClr val="tx1"/>
              </a:solidFill>
              <a:latin typeface="Georgia" pitchFamily="18" charset="0"/>
            </a:rPr>
            <a:t>Sex difference</a:t>
          </a:r>
          <a:endParaRPr lang="en-US" dirty="0">
            <a:solidFill>
              <a:schemeClr val="tx1"/>
            </a:solidFill>
            <a:latin typeface="Georgia" pitchFamily="18" charset="0"/>
          </a:endParaRPr>
        </a:p>
      </dgm:t>
    </dgm:pt>
    <dgm:pt modelId="{B9454A48-D979-4FD2-9443-A28927C1DC99}" type="parTrans" cxnId="{3BCEEEFC-A420-4FDD-9539-DD568816B21B}">
      <dgm:prSet/>
      <dgm:spPr/>
      <dgm:t>
        <a:bodyPr/>
        <a:lstStyle/>
        <a:p>
          <a:endParaRPr lang="en-US"/>
        </a:p>
      </dgm:t>
    </dgm:pt>
    <dgm:pt modelId="{FEDEBE39-A645-4EA1-A6D0-FB0747E9CCB1}" type="sibTrans" cxnId="{3BCEEEFC-A420-4FDD-9539-DD568816B21B}">
      <dgm:prSet/>
      <dgm:spPr/>
      <dgm:t>
        <a:bodyPr/>
        <a:lstStyle/>
        <a:p>
          <a:endParaRPr lang="en-US"/>
        </a:p>
      </dgm:t>
    </dgm:pt>
    <dgm:pt modelId="{9F0177D1-2CBB-4B89-88FB-D4B6631D355F}">
      <dgm:prSet phldrT="[Text]"/>
      <dgm:spPr/>
      <dgm:t>
        <a:bodyPr/>
        <a:lstStyle/>
        <a:p>
          <a:pPr>
            <a:spcAft>
              <a:spcPts val="800"/>
            </a:spcAft>
          </a:pPr>
          <a:r>
            <a:rPr lang="en-US" dirty="0" smtClean="0"/>
            <a:t>Anonymity (Crutchfield)</a:t>
          </a:r>
          <a:endParaRPr lang="en-US" dirty="0"/>
        </a:p>
      </dgm:t>
    </dgm:pt>
    <dgm:pt modelId="{B1B462DA-1317-4EF8-8A5C-A3F8AE7C2E27}" type="parTrans" cxnId="{85A12780-5CC3-4F65-8559-3A03E9B2098E}">
      <dgm:prSet/>
      <dgm:spPr/>
      <dgm:t>
        <a:bodyPr/>
        <a:lstStyle/>
        <a:p>
          <a:endParaRPr lang="en-US"/>
        </a:p>
      </dgm:t>
    </dgm:pt>
    <dgm:pt modelId="{158BAD03-6A9D-4093-88EA-A19264264AD8}" type="sibTrans" cxnId="{85A12780-5CC3-4F65-8559-3A03E9B2098E}">
      <dgm:prSet/>
      <dgm:spPr/>
      <dgm:t>
        <a:bodyPr/>
        <a:lstStyle/>
        <a:p>
          <a:endParaRPr lang="en-US"/>
        </a:p>
      </dgm:t>
    </dgm:pt>
    <dgm:pt modelId="{CFA4A1FD-B607-4C24-AD13-43A4960302D5}">
      <dgm:prSet phldrT="[Text]"/>
      <dgm:spPr/>
      <dgm:t>
        <a:bodyPr/>
        <a:lstStyle/>
        <a:p>
          <a:pPr>
            <a:spcAft>
              <a:spcPts val="800"/>
            </a:spcAft>
          </a:pPr>
          <a:r>
            <a:rPr lang="en-US" dirty="0" smtClean="0"/>
            <a:t>Cohesion</a:t>
          </a:r>
          <a:endParaRPr lang="en-US" dirty="0"/>
        </a:p>
      </dgm:t>
    </dgm:pt>
    <dgm:pt modelId="{56E4018B-03C7-48E2-ABE3-E452B648FC7B}" type="parTrans" cxnId="{1DBF443F-F63A-4A3F-AD7F-DEBD8081BDE3}">
      <dgm:prSet/>
      <dgm:spPr/>
      <dgm:t>
        <a:bodyPr/>
        <a:lstStyle/>
        <a:p>
          <a:endParaRPr lang="en-US"/>
        </a:p>
      </dgm:t>
    </dgm:pt>
    <dgm:pt modelId="{835A5B7A-1591-4126-8680-1FFEE4EAA2F5}" type="sibTrans" cxnId="{1DBF443F-F63A-4A3F-AD7F-DEBD8081BDE3}">
      <dgm:prSet/>
      <dgm:spPr/>
      <dgm:t>
        <a:bodyPr/>
        <a:lstStyle/>
        <a:p>
          <a:endParaRPr lang="en-US"/>
        </a:p>
      </dgm:t>
    </dgm:pt>
    <dgm:pt modelId="{EF793539-8B84-481E-8C18-006B723EFCF6}">
      <dgm:prSet phldrT="[Text]"/>
      <dgm:spPr/>
      <dgm:t>
        <a:bodyPr/>
        <a:lstStyle/>
        <a:p>
          <a:pPr>
            <a:spcAft>
              <a:spcPts val="800"/>
            </a:spcAft>
          </a:pPr>
          <a:r>
            <a:rPr lang="en-US" dirty="0" smtClean="0"/>
            <a:t>Task difficulty</a:t>
          </a:r>
          <a:endParaRPr lang="en-US" dirty="0"/>
        </a:p>
      </dgm:t>
    </dgm:pt>
    <dgm:pt modelId="{511B8E90-1010-4164-BF81-05814E7F3430}" type="parTrans" cxnId="{A690139E-A982-411D-B487-D52F30B61543}">
      <dgm:prSet/>
      <dgm:spPr/>
      <dgm:t>
        <a:bodyPr/>
        <a:lstStyle/>
        <a:p>
          <a:endParaRPr lang="en-US"/>
        </a:p>
      </dgm:t>
    </dgm:pt>
    <dgm:pt modelId="{6738EC12-1070-403B-962D-D744F6D81BA1}" type="sibTrans" cxnId="{A690139E-A982-411D-B487-D52F30B61543}">
      <dgm:prSet/>
      <dgm:spPr/>
      <dgm:t>
        <a:bodyPr/>
        <a:lstStyle/>
        <a:p>
          <a:endParaRPr lang="en-US"/>
        </a:p>
      </dgm:t>
    </dgm:pt>
    <dgm:pt modelId="{CB746056-3999-4C78-A8B2-098D4508E16E}">
      <dgm:prSet phldrT="[Text]"/>
      <dgm:spPr/>
      <dgm:t>
        <a:bodyPr/>
        <a:lstStyle/>
        <a:p>
          <a:pPr>
            <a:spcAft>
              <a:spcPts val="800"/>
            </a:spcAft>
          </a:pPr>
          <a:r>
            <a:rPr lang="en-US" dirty="0" smtClean="0"/>
            <a:t>Status of other members</a:t>
          </a:r>
          <a:endParaRPr lang="en-US" dirty="0"/>
        </a:p>
      </dgm:t>
    </dgm:pt>
    <dgm:pt modelId="{C36F67FF-D390-4314-A6C3-4E6690DE5720}" type="parTrans" cxnId="{9E3B5B9E-83CF-4C40-BF2E-52848889C685}">
      <dgm:prSet/>
      <dgm:spPr/>
      <dgm:t>
        <a:bodyPr/>
        <a:lstStyle/>
        <a:p>
          <a:endParaRPr lang="en-US"/>
        </a:p>
      </dgm:t>
    </dgm:pt>
    <dgm:pt modelId="{C0026810-2217-470E-896C-5C08E7B6AEC7}" type="sibTrans" cxnId="{9E3B5B9E-83CF-4C40-BF2E-52848889C685}">
      <dgm:prSet/>
      <dgm:spPr/>
      <dgm:t>
        <a:bodyPr/>
        <a:lstStyle/>
        <a:p>
          <a:endParaRPr lang="en-US"/>
        </a:p>
      </dgm:t>
    </dgm:pt>
    <dgm:pt modelId="{E84BE218-E80A-4F9A-A02B-47661D28F429}" type="pres">
      <dgm:prSet presAssocID="{49FE8DAD-8B2F-444D-AFB7-9F60CD7AC677}" presName="Name0" presStyleCnt="0">
        <dgm:presLayoutVars>
          <dgm:dir/>
          <dgm:animLvl val="lvl"/>
          <dgm:resizeHandles val="exact"/>
        </dgm:presLayoutVars>
      </dgm:prSet>
      <dgm:spPr/>
      <dgm:t>
        <a:bodyPr/>
        <a:lstStyle/>
        <a:p>
          <a:endParaRPr lang="en-US"/>
        </a:p>
      </dgm:t>
    </dgm:pt>
    <dgm:pt modelId="{EDE570E2-1761-46D2-BB34-C623CCEE198A}" type="pres">
      <dgm:prSet presAssocID="{EF98B7F3-8064-48AF-9153-BB819F6DDD73}" presName="composite" presStyleCnt="0"/>
      <dgm:spPr/>
    </dgm:pt>
    <dgm:pt modelId="{E7D99FAF-F0BC-4769-B826-B7C03B135711}" type="pres">
      <dgm:prSet presAssocID="{EF98B7F3-8064-48AF-9153-BB819F6DDD73}" presName="parTx" presStyleLbl="alignNode1" presStyleIdx="0" presStyleCnt="2" custScaleX="108429">
        <dgm:presLayoutVars>
          <dgm:chMax val="0"/>
          <dgm:chPref val="0"/>
          <dgm:bulletEnabled val="1"/>
        </dgm:presLayoutVars>
      </dgm:prSet>
      <dgm:spPr/>
      <dgm:t>
        <a:bodyPr/>
        <a:lstStyle/>
        <a:p>
          <a:endParaRPr lang="en-US"/>
        </a:p>
      </dgm:t>
    </dgm:pt>
    <dgm:pt modelId="{666DC233-5DEC-4A1F-8981-9F7F0CD2CBBC}" type="pres">
      <dgm:prSet presAssocID="{EF98B7F3-8064-48AF-9153-BB819F6DDD73}" presName="desTx" presStyleLbl="alignAccFollowNode1" presStyleIdx="0" presStyleCnt="2" custScaleX="108650">
        <dgm:presLayoutVars>
          <dgm:bulletEnabled val="1"/>
        </dgm:presLayoutVars>
      </dgm:prSet>
      <dgm:spPr/>
      <dgm:t>
        <a:bodyPr/>
        <a:lstStyle/>
        <a:p>
          <a:endParaRPr lang="en-US"/>
        </a:p>
      </dgm:t>
    </dgm:pt>
    <dgm:pt modelId="{3B4EBEC4-B2EE-44B2-9D3D-676A40DD6116}" type="pres">
      <dgm:prSet presAssocID="{2DF346D4-1679-43F9-A487-B06D507B6B88}" presName="space" presStyleCnt="0"/>
      <dgm:spPr/>
    </dgm:pt>
    <dgm:pt modelId="{5B2AB18C-4BDC-4FDC-8348-87180E60F245}" type="pres">
      <dgm:prSet presAssocID="{1009E57D-DF65-48F5-A3B6-6F378A08CF24}" presName="composite" presStyleCnt="0"/>
      <dgm:spPr/>
    </dgm:pt>
    <dgm:pt modelId="{107BFAA0-4320-433D-8567-4DDFC6FE78D7}" type="pres">
      <dgm:prSet presAssocID="{1009E57D-DF65-48F5-A3B6-6F378A08CF24}" presName="parTx" presStyleLbl="alignNode1" presStyleIdx="1" presStyleCnt="2">
        <dgm:presLayoutVars>
          <dgm:chMax val="0"/>
          <dgm:chPref val="0"/>
          <dgm:bulletEnabled val="1"/>
        </dgm:presLayoutVars>
      </dgm:prSet>
      <dgm:spPr/>
      <dgm:t>
        <a:bodyPr/>
        <a:lstStyle/>
        <a:p>
          <a:endParaRPr lang="en-US"/>
        </a:p>
      </dgm:t>
    </dgm:pt>
    <dgm:pt modelId="{66EA6C61-C819-438E-9510-F0CBE4155FF0}" type="pres">
      <dgm:prSet presAssocID="{1009E57D-DF65-48F5-A3B6-6F378A08CF24}" presName="desTx" presStyleLbl="alignAccFollowNode1" presStyleIdx="1" presStyleCnt="2" custLinFactNeighborX="2603" custLinFactNeighborY="1757">
        <dgm:presLayoutVars>
          <dgm:bulletEnabled val="1"/>
        </dgm:presLayoutVars>
      </dgm:prSet>
      <dgm:spPr/>
      <dgm:t>
        <a:bodyPr/>
        <a:lstStyle/>
        <a:p>
          <a:endParaRPr lang="en-US"/>
        </a:p>
      </dgm:t>
    </dgm:pt>
  </dgm:ptLst>
  <dgm:cxnLst>
    <dgm:cxn modelId="{75EBC558-139C-40F4-A348-C8CF71213B71}" srcId="{49FE8DAD-8B2F-444D-AFB7-9F60CD7AC677}" destId="{EF98B7F3-8064-48AF-9153-BB819F6DDD73}" srcOrd="0" destOrd="0" parTransId="{72EECAD3-1907-48DD-A460-DCADC61A8CDF}" sibTransId="{2DF346D4-1679-43F9-A487-B06D507B6B88}"/>
    <dgm:cxn modelId="{9C87A75F-04E8-411D-A9B5-B205762B83F3}" srcId="{EF98B7F3-8064-48AF-9153-BB819F6DDD73}" destId="{91D6417B-9154-4449-91EA-77E43075C262}" srcOrd="2" destOrd="0" parTransId="{075E3EBC-F7D6-45A0-8928-7820F1DB8FDB}" sibTransId="{175C8523-834C-45DC-B58A-C391F7F59FB5}"/>
    <dgm:cxn modelId="{85A12780-5CC3-4F65-8559-3A03E9B2098E}" srcId="{1009E57D-DF65-48F5-A3B6-6F378A08CF24}" destId="{9F0177D1-2CBB-4B89-88FB-D4B6631D355F}" srcOrd="1" destOrd="0" parTransId="{B1B462DA-1317-4EF8-8A5C-A3F8AE7C2E27}" sibTransId="{158BAD03-6A9D-4093-88EA-A19264264AD8}"/>
    <dgm:cxn modelId="{357A69DF-2705-46CC-AA78-E3E51337B907}" type="presOf" srcId="{EF98B7F3-8064-48AF-9153-BB819F6DDD73}" destId="{E7D99FAF-F0BC-4769-B826-B7C03B135711}" srcOrd="0" destOrd="0" presId="urn:microsoft.com/office/officeart/2005/8/layout/hList1"/>
    <dgm:cxn modelId="{1DBF443F-F63A-4A3F-AD7F-DEBD8081BDE3}" srcId="{1009E57D-DF65-48F5-A3B6-6F378A08CF24}" destId="{CFA4A1FD-B607-4C24-AD13-43A4960302D5}" srcOrd="2" destOrd="0" parTransId="{56E4018B-03C7-48E2-ABE3-E452B648FC7B}" sibTransId="{835A5B7A-1591-4126-8680-1FFEE4EAA2F5}"/>
    <dgm:cxn modelId="{D63538F4-F17D-44BE-808F-A7966686DE35}" srcId="{EF98B7F3-8064-48AF-9153-BB819F6DDD73}" destId="{D7EC0BCC-09E4-4F6F-964F-26150668ADA1}" srcOrd="0" destOrd="0" parTransId="{D5611C14-D2FF-4A88-A18F-ADDA8C65404D}" sibTransId="{1DD323D1-2E9D-461E-87FF-1DA0FD364A1E}"/>
    <dgm:cxn modelId="{26BE3A54-FC77-443B-995F-D0F547C9003F}" type="presOf" srcId="{EF793539-8B84-481E-8C18-006B723EFCF6}" destId="{66EA6C61-C819-438E-9510-F0CBE4155FF0}" srcOrd="0" destOrd="3" presId="urn:microsoft.com/office/officeart/2005/8/layout/hList1"/>
    <dgm:cxn modelId="{5EF6CE3F-C3AD-4B90-8298-96889BA69798}" type="presOf" srcId="{24D736CF-33B0-48F3-9741-67CB95CF8755}" destId="{666DC233-5DEC-4A1F-8981-9F7F0CD2CBBC}" srcOrd="0" destOrd="1" presId="urn:microsoft.com/office/officeart/2005/8/layout/hList1"/>
    <dgm:cxn modelId="{705D7281-27F1-4B68-8A17-C7CE6ABDD954}" srcId="{EF98B7F3-8064-48AF-9153-BB819F6DDD73}" destId="{24D736CF-33B0-48F3-9741-67CB95CF8755}" srcOrd="1" destOrd="0" parTransId="{256E4503-93CC-4260-B41A-864AFE3DF3D3}" sibTransId="{EC879CCD-B867-4D23-AFD9-C9BB8D2D5F33}"/>
    <dgm:cxn modelId="{A690139E-A982-411D-B487-D52F30B61543}" srcId="{1009E57D-DF65-48F5-A3B6-6F378A08CF24}" destId="{EF793539-8B84-481E-8C18-006B723EFCF6}" srcOrd="3" destOrd="0" parTransId="{511B8E90-1010-4164-BF81-05814E7F3430}" sibTransId="{6738EC12-1070-403B-962D-D744F6D81BA1}"/>
    <dgm:cxn modelId="{22920527-BE41-425F-97AA-9C58A6F88FDB}" type="presOf" srcId="{CFA4A1FD-B607-4C24-AD13-43A4960302D5}" destId="{66EA6C61-C819-438E-9510-F0CBE4155FF0}" srcOrd="0" destOrd="2" presId="urn:microsoft.com/office/officeart/2005/8/layout/hList1"/>
    <dgm:cxn modelId="{9E3B5B9E-83CF-4C40-BF2E-52848889C685}" srcId="{1009E57D-DF65-48F5-A3B6-6F378A08CF24}" destId="{CB746056-3999-4C78-A8B2-098D4508E16E}" srcOrd="4" destOrd="0" parTransId="{C36F67FF-D390-4314-A6C3-4E6690DE5720}" sibTransId="{C0026810-2217-470E-896C-5C08E7B6AEC7}"/>
    <dgm:cxn modelId="{20FDC33D-6CBD-4589-B97F-75B36F2AD082}" type="presOf" srcId="{D7EC0BCC-09E4-4F6F-964F-26150668ADA1}" destId="{666DC233-5DEC-4A1F-8981-9F7F0CD2CBBC}" srcOrd="0" destOrd="0" presId="urn:microsoft.com/office/officeart/2005/8/layout/hList1"/>
    <dgm:cxn modelId="{588E89E2-E6DA-41D3-9528-DB1136774295}" type="presOf" srcId="{49FE8DAD-8B2F-444D-AFB7-9F60CD7AC677}" destId="{E84BE218-E80A-4F9A-A02B-47661D28F429}" srcOrd="0" destOrd="0" presId="urn:microsoft.com/office/officeart/2005/8/layout/hList1"/>
    <dgm:cxn modelId="{0965CB0B-45F5-4ECD-9A36-50369D1951D9}" type="presOf" srcId="{09EB1BF0-F941-49B2-92CD-B492ED7E787B}" destId="{66EA6C61-C819-438E-9510-F0CBE4155FF0}" srcOrd="0" destOrd="0" presId="urn:microsoft.com/office/officeart/2005/8/layout/hList1"/>
    <dgm:cxn modelId="{5A9501F0-5743-4F3F-97A6-8B715E3563F9}" srcId="{1009E57D-DF65-48F5-A3B6-6F378A08CF24}" destId="{09EB1BF0-F941-49B2-92CD-B492ED7E787B}" srcOrd="0" destOrd="0" parTransId="{B598AFBF-E04D-4DA5-AC9D-E553FC2006B0}" sibTransId="{84A133BE-62FA-4934-A629-C0839EF8E194}"/>
    <dgm:cxn modelId="{3BCEEEFC-A420-4FDD-9539-DD568816B21B}" srcId="{EF98B7F3-8064-48AF-9153-BB819F6DDD73}" destId="{6BD73759-E5F0-4511-A8BF-AF26CA6F027A}" srcOrd="3" destOrd="0" parTransId="{B9454A48-D979-4FD2-9443-A28927C1DC99}" sibTransId="{FEDEBE39-A645-4EA1-A6D0-FB0747E9CCB1}"/>
    <dgm:cxn modelId="{B20B4239-EF47-4A25-9E16-7D6C42F84B4B}" type="presOf" srcId="{CB746056-3999-4C78-A8B2-098D4508E16E}" destId="{66EA6C61-C819-438E-9510-F0CBE4155FF0}" srcOrd="0" destOrd="4" presId="urn:microsoft.com/office/officeart/2005/8/layout/hList1"/>
    <dgm:cxn modelId="{9407C4AA-216B-42C8-BBE8-FEF53B1409B4}" type="presOf" srcId="{9F0177D1-2CBB-4B89-88FB-D4B6631D355F}" destId="{66EA6C61-C819-438E-9510-F0CBE4155FF0}" srcOrd="0" destOrd="1" presId="urn:microsoft.com/office/officeart/2005/8/layout/hList1"/>
    <dgm:cxn modelId="{E97E566D-CDFF-4B41-BD2C-79B9B49A4D3A}" type="presOf" srcId="{6BD73759-E5F0-4511-A8BF-AF26CA6F027A}" destId="{666DC233-5DEC-4A1F-8981-9F7F0CD2CBBC}" srcOrd="0" destOrd="3" presId="urn:microsoft.com/office/officeart/2005/8/layout/hList1"/>
    <dgm:cxn modelId="{BCE0D414-EF43-430C-852E-B8E59A14A3F3}" type="presOf" srcId="{91D6417B-9154-4449-91EA-77E43075C262}" destId="{666DC233-5DEC-4A1F-8981-9F7F0CD2CBBC}" srcOrd="0" destOrd="2" presId="urn:microsoft.com/office/officeart/2005/8/layout/hList1"/>
    <dgm:cxn modelId="{84B5984C-53BC-4FC0-9BD7-B35EAC31D624}" type="presOf" srcId="{1009E57D-DF65-48F5-A3B6-6F378A08CF24}" destId="{107BFAA0-4320-433D-8567-4DDFC6FE78D7}" srcOrd="0" destOrd="0" presId="urn:microsoft.com/office/officeart/2005/8/layout/hList1"/>
    <dgm:cxn modelId="{BA29FB2E-727D-4834-B4B3-AEEAFFEB7075}" srcId="{49FE8DAD-8B2F-444D-AFB7-9F60CD7AC677}" destId="{1009E57D-DF65-48F5-A3B6-6F378A08CF24}" srcOrd="1" destOrd="0" parTransId="{FA3A1E4F-AD77-4F2B-BE65-6DB1B66DFE6C}" sibTransId="{62529A22-49B2-4A5A-9629-BE66780205D2}"/>
    <dgm:cxn modelId="{9C913FF2-A1DE-4332-AB7A-627F55BE6D63}" type="presParOf" srcId="{E84BE218-E80A-4F9A-A02B-47661D28F429}" destId="{EDE570E2-1761-46D2-BB34-C623CCEE198A}" srcOrd="0" destOrd="0" presId="urn:microsoft.com/office/officeart/2005/8/layout/hList1"/>
    <dgm:cxn modelId="{CC2E1AE3-A38E-44B4-A75A-D51BF1662065}" type="presParOf" srcId="{EDE570E2-1761-46D2-BB34-C623CCEE198A}" destId="{E7D99FAF-F0BC-4769-B826-B7C03B135711}" srcOrd="0" destOrd="0" presId="urn:microsoft.com/office/officeart/2005/8/layout/hList1"/>
    <dgm:cxn modelId="{108184CF-3505-4CAF-A4AB-9E4586F561FE}" type="presParOf" srcId="{EDE570E2-1761-46D2-BB34-C623CCEE198A}" destId="{666DC233-5DEC-4A1F-8981-9F7F0CD2CBBC}" srcOrd="1" destOrd="0" presId="urn:microsoft.com/office/officeart/2005/8/layout/hList1"/>
    <dgm:cxn modelId="{EB574861-54F9-4B88-96F9-F7AF7B78A1D7}" type="presParOf" srcId="{E84BE218-E80A-4F9A-A02B-47661D28F429}" destId="{3B4EBEC4-B2EE-44B2-9D3D-676A40DD6116}" srcOrd="1" destOrd="0" presId="urn:microsoft.com/office/officeart/2005/8/layout/hList1"/>
    <dgm:cxn modelId="{AC0893A6-0E3A-4467-8877-ED7FF555068F}" type="presParOf" srcId="{E84BE218-E80A-4F9A-A02B-47661D28F429}" destId="{5B2AB18C-4BDC-4FDC-8348-87180E60F245}" srcOrd="2" destOrd="0" presId="urn:microsoft.com/office/officeart/2005/8/layout/hList1"/>
    <dgm:cxn modelId="{5FC5C19E-73B3-4963-93FC-DBF59A2FD732}" type="presParOf" srcId="{5B2AB18C-4BDC-4FDC-8348-87180E60F245}" destId="{107BFAA0-4320-433D-8567-4DDFC6FE78D7}" srcOrd="0" destOrd="0" presId="urn:microsoft.com/office/officeart/2005/8/layout/hList1"/>
    <dgm:cxn modelId="{3712F314-FE5E-4866-84A8-44F4C0443A47}" type="presParOf" srcId="{5B2AB18C-4BDC-4FDC-8348-87180E60F245}" destId="{66EA6C61-C819-438E-9510-F0CBE4155FF0}" srcOrd="1" destOrd="0" presId="urn:microsoft.com/office/officeart/2005/8/layout/hList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7D99FAF-F0BC-4769-B826-B7C03B135711}">
      <dsp:nvSpPr>
        <dsp:cNvPr id="0" name=""/>
        <dsp:cNvSpPr/>
      </dsp:nvSpPr>
      <dsp:spPr>
        <a:xfrm>
          <a:off x="5770" y="62548"/>
          <a:ext cx="2966032" cy="1094184"/>
        </a:xfrm>
        <a:prstGeom prst="rect">
          <a:avLst/>
        </a:prstGeom>
        <a:solidFill>
          <a:schemeClr val="accent1">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en-US" sz="2300" kern="1200" dirty="0" smtClean="0"/>
            <a:t>Individual differences in conformity</a:t>
          </a:r>
          <a:endParaRPr lang="en-US" sz="2300" kern="1200" dirty="0"/>
        </a:p>
      </dsp:txBody>
      <dsp:txXfrm>
        <a:off x="5770" y="62548"/>
        <a:ext cx="2966032" cy="1094184"/>
      </dsp:txXfrm>
    </dsp:sp>
    <dsp:sp modelId="{666DC233-5DEC-4A1F-8981-9F7F0CD2CBBC}">
      <dsp:nvSpPr>
        <dsp:cNvPr id="0" name=""/>
        <dsp:cNvSpPr/>
      </dsp:nvSpPr>
      <dsp:spPr>
        <a:xfrm>
          <a:off x="2748" y="1156732"/>
          <a:ext cx="2972078" cy="2844718"/>
        </a:xfrm>
        <a:prstGeom prst="rect">
          <a:avLst/>
        </a:prstGeom>
        <a:solidFill>
          <a:schemeClr val="accent1">
            <a:alpha val="90000"/>
            <a:tint val="40000"/>
            <a:hueOff val="0"/>
            <a:satOff val="0"/>
            <a:lumOff val="0"/>
            <a:alphaOff val="0"/>
          </a:schemeClr>
        </a:solidFill>
        <a:ln w="11429" cap="flat" cmpd="sng" algn="ctr">
          <a:solidFill>
            <a:schemeClr val="accent1">
              <a:alpha val="90000"/>
              <a:tint val="4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ts val="800"/>
            </a:spcAft>
            <a:buChar char="••"/>
          </a:pPr>
          <a:r>
            <a:rPr lang="en-US" sz="2300" kern="1200" dirty="0" smtClean="0">
              <a:solidFill>
                <a:schemeClr val="tx1"/>
              </a:solidFill>
              <a:latin typeface="Georgia" pitchFamily="18" charset="0"/>
            </a:rPr>
            <a:t>Conformists,  counter-conformists, independents</a:t>
          </a:r>
          <a:endParaRPr lang="en-US" sz="2300" kern="1200" dirty="0">
            <a:solidFill>
              <a:schemeClr val="tx1"/>
            </a:solidFill>
            <a:latin typeface="Georgia" pitchFamily="18" charset="0"/>
          </a:endParaRPr>
        </a:p>
        <a:p>
          <a:pPr marL="228600" lvl="1" indent="-228600" algn="l" defTabSz="1022350">
            <a:lnSpc>
              <a:spcPct val="90000"/>
            </a:lnSpc>
            <a:spcBef>
              <a:spcPct val="0"/>
            </a:spcBef>
            <a:spcAft>
              <a:spcPts val="800"/>
            </a:spcAft>
            <a:buChar char="••"/>
          </a:pPr>
          <a:r>
            <a:rPr lang="en-US" sz="2300" kern="1200" dirty="0" smtClean="0">
              <a:solidFill>
                <a:schemeClr val="tx1"/>
              </a:solidFill>
              <a:latin typeface="Georgia" pitchFamily="18" charset="0"/>
            </a:rPr>
            <a:t>Cultural effects</a:t>
          </a:r>
          <a:endParaRPr lang="en-US" sz="2300" kern="1200" dirty="0">
            <a:solidFill>
              <a:schemeClr val="tx1"/>
            </a:solidFill>
            <a:latin typeface="Georgia" pitchFamily="18" charset="0"/>
          </a:endParaRPr>
        </a:p>
        <a:p>
          <a:pPr marL="228600" lvl="1" indent="-228600" algn="l" defTabSz="1022350">
            <a:lnSpc>
              <a:spcPct val="90000"/>
            </a:lnSpc>
            <a:spcBef>
              <a:spcPct val="0"/>
            </a:spcBef>
            <a:spcAft>
              <a:spcPts val="800"/>
            </a:spcAft>
            <a:buChar char="••"/>
          </a:pPr>
          <a:r>
            <a:rPr lang="en-US" sz="2300" kern="1200" dirty="0" smtClean="0">
              <a:solidFill>
                <a:schemeClr val="tx1"/>
              </a:solidFill>
              <a:latin typeface="Georgia" pitchFamily="18" charset="0"/>
            </a:rPr>
            <a:t>Cohorts</a:t>
          </a:r>
          <a:endParaRPr lang="en-US" sz="2300" kern="1200" dirty="0">
            <a:solidFill>
              <a:schemeClr val="tx1"/>
            </a:solidFill>
            <a:latin typeface="Georgia" pitchFamily="18" charset="0"/>
          </a:endParaRPr>
        </a:p>
        <a:p>
          <a:pPr marL="228600" lvl="1" indent="-228600" algn="l" defTabSz="1022350">
            <a:lnSpc>
              <a:spcPct val="90000"/>
            </a:lnSpc>
            <a:spcBef>
              <a:spcPct val="0"/>
            </a:spcBef>
            <a:spcAft>
              <a:spcPts val="800"/>
            </a:spcAft>
            <a:buChar char="••"/>
          </a:pPr>
          <a:r>
            <a:rPr lang="en-US" sz="2300" kern="1200" dirty="0" smtClean="0">
              <a:solidFill>
                <a:schemeClr val="tx1"/>
              </a:solidFill>
              <a:latin typeface="Georgia" pitchFamily="18" charset="0"/>
            </a:rPr>
            <a:t>Sex difference</a:t>
          </a:r>
          <a:endParaRPr lang="en-US" sz="2300" kern="1200" dirty="0">
            <a:solidFill>
              <a:schemeClr val="tx1"/>
            </a:solidFill>
            <a:latin typeface="Georgia" pitchFamily="18" charset="0"/>
          </a:endParaRPr>
        </a:p>
      </dsp:txBody>
      <dsp:txXfrm>
        <a:off x="2748" y="1156732"/>
        <a:ext cx="2972078" cy="2844718"/>
      </dsp:txXfrm>
    </dsp:sp>
    <dsp:sp modelId="{107BFAA0-4320-433D-8567-4DDFC6FE78D7}">
      <dsp:nvSpPr>
        <dsp:cNvPr id="0" name=""/>
        <dsp:cNvSpPr/>
      </dsp:nvSpPr>
      <dsp:spPr>
        <a:xfrm>
          <a:off x="3357790" y="62548"/>
          <a:ext cx="2735460" cy="1094184"/>
        </a:xfrm>
        <a:prstGeom prst="rect">
          <a:avLst/>
        </a:prstGeom>
        <a:solidFill>
          <a:schemeClr val="accent1">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en-US" sz="2300" kern="1200" dirty="0" smtClean="0"/>
            <a:t>Situational factors and conformity</a:t>
          </a:r>
          <a:endParaRPr lang="en-US" sz="2300" kern="1200" dirty="0"/>
        </a:p>
      </dsp:txBody>
      <dsp:txXfrm>
        <a:off x="3357790" y="62548"/>
        <a:ext cx="2735460" cy="1094184"/>
      </dsp:txXfrm>
    </dsp:sp>
    <dsp:sp modelId="{66EA6C61-C819-438E-9510-F0CBE4155FF0}">
      <dsp:nvSpPr>
        <dsp:cNvPr id="0" name=""/>
        <dsp:cNvSpPr/>
      </dsp:nvSpPr>
      <dsp:spPr>
        <a:xfrm>
          <a:off x="3360539" y="1206714"/>
          <a:ext cx="2735460" cy="2844718"/>
        </a:xfrm>
        <a:prstGeom prst="rect">
          <a:avLst/>
        </a:prstGeom>
        <a:solidFill>
          <a:schemeClr val="accent1">
            <a:alpha val="90000"/>
            <a:tint val="40000"/>
            <a:hueOff val="0"/>
            <a:satOff val="0"/>
            <a:lumOff val="0"/>
            <a:alphaOff val="0"/>
          </a:schemeClr>
        </a:solidFill>
        <a:ln w="11429" cap="flat" cmpd="sng" algn="ctr">
          <a:solidFill>
            <a:schemeClr val="accent1">
              <a:alpha val="90000"/>
              <a:tint val="4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ts val="800"/>
            </a:spcAft>
            <a:buChar char="••"/>
          </a:pPr>
          <a:r>
            <a:rPr lang="en-US" sz="2300" kern="1200" dirty="0" smtClean="0"/>
            <a:t>Accuracy needs</a:t>
          </a:r>
          <a:endParaRPr lang="en-US" sz="2300" kern="1200" dirty="0"/>
        </a:p>
        <a:p>
          <a:pPr marL="228600" lvl="1" indent="-228600" algn="l" defTabSz="1022350">
            <a:lnSpc>
              <a:spcPct val="90000"/>
            </a:lnSpc>
            <a:spcBef>
              <a:spcPct val="0"/>
            </a:spcBef>
            <a:spcAft>
              <a:spcPts val="800"/>
            </a:spcAft>
            <a:buChar char="••"/>
          </a:pPr>
          <a:r>
            <a:rPr lang="en-US" sz="2300" kern="1200" dirty="0" smtClean="0"/>
            <a:t>Anonymity (Crutchfield)</a:t>
          </a:r>
          <a:endParaRPr lang="en-US" sz="2300" kern="1200" dirty="0"/>
        </a:p>
        <a:p>
          <a:pPr marL="228600" lvl="1" indent="-228600" algn="l" defTabSz="1022350">
            <a:lnSpc>
              <a:spcPct val="90000"/>
            </a:lnSpc>
            <a:spcBef>
              <a:spcPct val="0"/>
            </a:spcBef>
            <a:spcAft>
              <a:spcPts val="800"/>
            </a:spcAft>
            <a:buChar char="••"/>
          </a:pPr>
          <a:r>
            <a:rPr lang="en-US" sz="2300" kern="1200" dirty="0" smtClean="0"/>
            <a:t>Cohesion</a:t>
          </a:r>
          <a:endParaRPr lang="en-US" sz="2300" kern="1200" dirty="0"/>
        </a:p>
        <a:p>
          <a:pPr marL="228600" lvl="1" indent="-228600" algn="l" defTabSz="1022350">
            <a:lnSpc>
              <a:spcPct val="90000"/>
            </a:lnSpc>
            <a:spcBef>
              <a:spcPct val="0"/>
            </a:spcBef>
            <a:spcAft>
              <a:spcPts val="800"/>
            </a:spcAft>
            <a:buChar char="••"/>
          </a:pPr>
          <a:r>
            <a:rPr lang="en-US" sz="2300" kern="1200" dirty="0" smtClean="0"/>
            <a:t>Task difficulty</a:t>
          </a:r>
          <a:endParaRPr lang="en-US" sz="2300" kern="1200" dirty="0"/>
        </a:p>
        <a:p>
          <a:pPr marL="228600" lvl="1" indent="-228600" algn="l" defTabSz="1022350">
            <a:lnSpc>
              <a:spcPct val="90000"/>
            </a:lnSpc>
            <a:spcBef>
              <a:spcPct val="0"/>
            </a:spcBef>
            <a:spcAft>
              <a:spcPts val="800"/>
            </a:spcAft>
            <a:buChar char="••"/>
          </a:pPr>
          <a:r>
            <a:rPr lang="en-US" sz="2300" kern="1200" dirty="0" smtClean="0"/>
            <a:t>Status of other members</a:t>
          </a:r>
          <a:endParaRPr lang="en-US" sz="2300" kern="1200" dirty="0"/>
        </a:p>
      </dsp:txBody>
      <dsp:txXfrm>
        <a:off x="3360539" y="1206714"/>
        <a:ext cx="2735460" cy="2844718"/>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image" Target="../media/image13.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26963E-2D61-4DC8-BB26-9D347ADE2114}" type="datetimeFigureOut">
              <a:rPr lang="en-US" smtClean="0"/>
              <a:pPr/>
              <a:t>7/24/2010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296949-5E43-4DF2-A1F7-13D4E74022F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296949-5E43-4DF2-A1F7-13D4E74022FF}"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296949-5E43-4DF2-A1F7-13D4E74022FF}"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296949-5E43-4DF2-A1F7-13D4E74022FF}"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296949-5E43-4DF2-A1F7-13D4E74022FF}"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296949-5E43-4DF2-A1F7-13D4E74022FF}"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296949-5E43-4DF2-A1F7-13D4E74022FF}"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296949-5E43-4DF2-A1F7-13D4E74022FF}"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1347A0-649E-4754-983B-791120065917}" type="slidenum">
              <a:rPr lang="en-US"/>
              <a:pPr/>
              <a:t>16</a:t>
            </a:fld>
            <a:endParaRPr lang="en-US"/>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296949-5E43-4DF2-A1F7-13D4E74022FF}"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296949-5E43-4DF2-A1F7-13D4E74022FF}"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296949-5E43-4DF2-A1F7-13D4E74022FF}"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1347A0-649E-4754-983B-791120065917}" type="slidenum">
              <a:rPr lang="en-US"/>
              <a:pPr/>
              <a:t>2</a:t>
            </a:fld>
            <a:endParaRPr lang="en-US"/>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296949-5E43-4DF2-A1F7-13D4E74022FF}"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296949-5E43-4DF2-A1F7-13D4E74022FF}"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296949-5E43-4DF2-A1F7-13D4E74022FF}"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296949-5E43-4DF2-A1F7-13D4E74022FF}"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296949-5E43-4DF2-A1F7-13D4E74022FF}"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296949-5E43-4DF2-A1F7-13D4E74022FF}"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296949-5E43-4DF2-A1F7-13D4E74022FF}"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74A4A036-D9D0-45F2-BCAD-ED80D048D4AB}" type="slidenum">
              <a:rPr lang="en-US" smtClean="0"/>
              <a:pPr/>
              <a:t>27</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32FCA15E-A339-4725-93C1-77F9F8D7EC5B}" type="slidenum">
              <a:rPr lang="en-US" smtClean="0"/>
              <a:pPr/>
              <a:t>28</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296949-5E43-4DF2-A1F7-13D4E74022FF}"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296949-5E43-4DF2-A1F7-13D4E74022FF}"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296949-5E43-4DF2-A1F7-13D4E74022FF}"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296949-5E43-4DF2-A1F7-13D4E74022FF}"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1347A0-649E-4754-983B-791120065917}" type="slidenum">
              <a:rPr lang="en-US"/>
              <a:pPr/>
              <a:t>32</a:t>
            </a:fld>
            <a:endParaRPr lang="en-US"/>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296949-5E43-4DF2-A1F7-13D4E74022FF}"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296949-5E43-4DF2-A1F7-13D4E74022FF}"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296949-5E43-4DF2-A1F7-13D4E74022FF}"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296949-5E43-4DF2-A1F7-13D4E74022FF}"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296949-5E43-4DF2-A1F7-13D4E74022FF}"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296949-5E43-4DF2-A1F7-13D4E74022FF}"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sp>
        <p:nvSpPr>
          <p:cNvPr id="28" name="Date Placeholder 27"/>
          <p:cNvSpPr>
            <a:spLocks noGrp="1"/>
          </p:cNvSpPr>
          <p:nvPr>
            <p:ph type="dt" sz="half" idx="10"/>
          </p:nvPr>
        </p:nvSpPr>
        <p:spPr/>
        <p:txBody>
          <a:bodyPr/>
          <a:lstStyle/>
          <a:p>
            <a:fld id="{67196D94-6EF6-4FEB-A20D-1BF173CF7EBA}" type="datetimeFigureOut">
              <a:rPr lang="en-US" smtClean="0"/>
              <a:pPr/>
              <a:t>7/24/2010</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E4A8D892-E17E-4BF7-81ED-AAB8FC0C4B3D}"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bg2">
                    <a:lumMod val="25000"/>
                  </a:schemeClr>
                </a:solidFill>
              </a:defRPr>
            </a:lvl1pPr>
          </a:lstStyle>
          <a:p>
            <a:r>
              <a:rPr kumimoji="0" lang="en-US" dirty="0" smtClean="0"/>
              <a:t>Click to edit Master title style</a:t>
            </a:r>
            <a:endParaRPr kumimoji="0"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7196D94-6EF6-4FEB-A20D-1BF173CF7EBA}" type="datetimeFigureOut">
              <a:rPr lang="en-US" smtClean="0"/>
              <a:pPr/>
              <a:t>7/24/2010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A8D892-E17E-4BF7-81ED-AAB8FC0C4B3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E4A8D892-E17E-4BF7-81ED-AAB8FC0C4B3D}"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7196D94-6EF6-4FEB-A20D-1BF173CF7EBA}" type="datetimeFigureOut">
              <a:rPr lang="en-US" smtClean="0"/>
              <a:pPr/>
              <a:t>7/24/2010</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67196D94-6EF6-4FEB-A20D-1BF173CF7EBA}" type="datetimeFigureOut">
              <a:rPr lang="en-US" smtClean="0"/>
              <a:pPr/>
              <a:t>7/24/2010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E4A8D892-E17E-4BF7-81ED-AAB8FC0C4B3D}"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tx2">
              <a:lumMod val="75000"/>
            </a:schemeClr>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67196D94-6EF6-4FEB-A20D-1BF173CF7EBA}" type="datetimeFigureOut">
              <a:rPr lang="en-US" smtClean="0"/>
              <a:pPr/>
              <a:t>7/24/2010</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E4A8D892-E17E-4BF7-81ED-AAB8FC0C4B3D}"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dirty="0" smtClean="0"/>
              <a:t>Click to edit Master title style</a:t>
            </a:r>
            <a:endParaRPr kumimoji="0"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67196D94-6EF6-4FEB-A20D-1BF173CF7EBA}" type="datetimeFigureOut">
              <a:rPr lang="en-US" smtClean="0"/>
              <a:pPr/>
              <a:t>7/24/2010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A8D892-E17E-4BF7-81ED-AAB8FC0C4B3D}"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tx2">
              <a:lumMod val="75000"/>
            </a:schemeClr>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solidFill>
            <a:schemeClr val="tx2">
              <a:lumMod val="75000"/>
            </a:schemeClr>
          </a:solid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smtClean="0"/>
              <a:t>Click to edit Master text styles</a:t>
            </a:r>
          </a:p>
        </p:txBody>
      </p:sp>
      <p:sp>
        <p:nvSpPr>
          <p:cNvPr id="4" name="Text Placeholder 3"/>
          <p:cNvSpPr>
            <a:spLocks noGrp="1"/>
          </p:cNvSpPr>
          <p:nvPr>
            <p:ph type="body" sz="half" idx="3"/>
          </p:nvPr>
        </p:nvSpPr>
        <p:spPr>
          <a:xfrm>
            <a:off x="4791330" y="1524000"/>
            <a:ext cx="4041775" cy="731520"/>
          </a:xfrm>
          <a:solidFill>
            <a:schemeClr val="tx2">
              <a:lumMod val="75000"/>
            </a:schemeClr>
          </a:solid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dirty="0" smtClean="0"/>
              <a:t>Click to edit Master text styles</a:t>
            </a:r>
          </a:p>
        </p:txBody>
      </p:sp>
      <p:sp>
        <p:nvSpPr>
          <p:cNvPr id="7" name="Date Placeholder 6"/>
          <p:cNvSpPr>
            <a:spLocks noGrp="1"/>
          </p:cNvSpPr>
          <p:nvPr>
            <p:ph type="dt" sz="half" idx="10"/>
          </p:nvPr>
        </p:nvSpPr>
        <p:spPr/>
        <p:txBody>
          <a:bodyPr/>
          <a:lstStyle/>
          <a:p>
            <a:fld id="{67196D94-6EF6-4FEB-A20D-1BF173CF7EBA}" type="datetimeFigureOut">
              <a:rPr lang="en-US" smtClean="0"/>
              <a:pPr/>
              <a:t>7/24/2010</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lvl1pPr>
              <a:defRPr>
                <a:solidFill>
                  <a:schemeClr val="bg2">
                    <a:lumMod val="25000"/>
                  </a:schemeClr>
                </a:solidFill>
              </a:defRPr>
            </a:lvl1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E4A8D892-E17E-4BF7-81ED-AAB8FC0C4B3D}"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7196D94-6EF6-4FEB-A20D-1BF173CF7EBA}" type="datetimeFigureOut">
              <a:rPr lang="en-US" smtClean="0"/>
              <a:pPr/>
              <a:t>7/24/2010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E4A8D892-E17E-4BF7-81ED-AAB8FC0C4B3D}"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67196D94-6EF6-4FEB-A20D-1BF173CF7EBA}" type="datetimeFigureOut">
              <a:rPr lang="en-US" smtClean="0"/>
              <a:pPr/>
              <a:t>7/24/2010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E4A8D892-E17E-4BF7-81ED-AAB8FC0C4B3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dirty="0"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E4A8D892-E17E-4BF7-81ED-AAB8FC0C4B3D}"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67196D94-6EF6-4FEB-A20D-1BF173CF7EBA}" type="datetimeFigureOut">
              <a:rPr lang="en-US" smtClean="0"/>
              <a:pPr/>
              <a:t>7/24/2010</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tx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E4A8D892-E17E-4BF7-81ED-AAB8FC0C4B3D}"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67196D94-6EF6-4FEB-A20D-1BF173CF7EBA}" type="datetimeFigureOut">
              <a:rPr lang="en-US" smtClean="0"/>
              <a:pPr/>
              <a:t>7/24/2010</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67196D94-6EF6-4FEB-A20D-1BF173CF7EBA}" type="datetimeFigureOut">
              <a:rPr lang="en-US" smtClean="0"/>
              <a:pPr/>
              <a:t>7/24/2010</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E4A8D892-E17E-4BF7-81ED-AAB8FC0C4B3D}"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oleObject" Target="../embeddings/Microsoft_Office_Excel_97-2003_Worksheet1.xls"/></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oleObject5.bin"/></Relationships>
</file>

<file path=ppt/slides/_rels/slide1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6.png"/><Relationship Id="rId7" Type="http://schemas.openxmlformats.org/officeDocument/2006/relationships/diagramColors" Target="../diagrams/colors1.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oleObject6.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oleObject" Target="../embeddings/oleObject7.bin"/></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oleObject" Target="../embeddings/oleObject8.bin"/></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0808" y="263856"/>
            <a:ext cx="7696200" cy="1412544"/>
          </a:xfrm>
        </p:spPr>
        <p:txBody>
          <a:bodyPr>
            <a:normAutofit/>
          </a:bodyPr>
          <a:lstStyle/>
          <a:p>
            <a:r>
              <a:rPr lang="en-US" sz="2000" dirty="0" smtClean="0"/>
              <a:t>Chapter </a:t>
            </a:r>
            <a:br>
              <a:rPr lang="en-US" sz="2000" dirty="0" smtClean="0"/>
            </a:br>
            <a:r>
              <a:rPr lang="en-US" sz="2000" dirty="0" smtClean="0"/>
              <a:t>7</a:t>
            </a:r>
            <a:r>
              <a:rPr lang="en-US" dirty="0" smtClean="0"/>
              <a:t/>
            </a:r>
            <a:br>
              <a:rPr lang="en-US" dirty="0" smtClean="0"/>
            </a:br>
            <a:r>
              <a:rPr lang="en-US" dirty="0" smtClean="0"/>
              <a:t>Influence</a:t>
            </a:r>
            <a:endParaRPr lang="en-US" b="1" dirty="0"/>
          </a:p>
        </p:txBody>
      </p:sp>
      <p:sp>
        <p:nvSpPr>
          <p:cNvPr id="6" name="TextBox 5"/>
          <p:cNvSpPr txBox="1"/>
          <p:nvPr/>
        </p:nvSpPr>
        <p:spPr>
          <a:xfrm>
            <a:off x="168640" y="2592050"/>
            <a:ext cx="4114800" cy="3785652"/>
          </a:xfrm>
          <a:prstGeom prst="rect">
            <a:avLst/>
          </a:prstGeom>
          <a:noFill/>
        </p:spPr>
        <p:txBody>
          <a:bodyPr wrap="square" rtlCol="0">
            <a:spAutoFit/>
          </a:bodyPr>
          <a:lstStyle/>
          <a:p>
            <a:r>
              <a:rPr lang="en-US" sz="2000" dirty="0" smtClean="0">
                <a:solidFill>
                  <a:schemeClr val="bg2">
                    <a:lumMod val="25000"/>
                  </a:schemeClr>
                </a:solidFill>
              </a:rPr>
              <a:t>An interpersonal undercurrent flows beneath the surface of most groups that pushes group members together, toward greater consensus, uniformity, homogeneity, or conformity. But other forces push members in divergent directions, promoting dissension, uniqueness, heterogeneity, and independence. Groups require both conformity and rebellion if they are to endure.</a:t>
            </a:r>
            <a:endParaRPr lang="en-US" sz="2000" dirty="0">
              <a:solidFill>
                <a:schemeClr val="bg2">
                  <a:lumMod val="25000"/>
                </a:schemeClr>
              </a:solidFill>
            </a:endParaRPr>
          </a:p>
        </p:txBody>
      </p:sp>
      <p:sp>
        <p:nvSpPr>
          <p:cNvPr id="7" name="TextBox 6"/>
          <p:cNvSpPr txBox="1"/>
          <p:nvPr/>
        </p:nvSpPr>
        <p:spPr>
          <a:xfrm>
            <a:off x="4648200" y="2667000"/>
            <a:ext cx="4343400" cy="3508653"/>
          </a:xfrm>
          <a:prstGeom prst="rect">
            <a:avLst/>
          </a:prstGeom>
          <a:noFill/>
        </p:spPr>
        <p:txBody>
          <a:bodyPr wrap="square" rtlCol="0">
            <a:spAutoFit/>
          </a:bodyPr>
          <a:lstStyle/>
          <a:p>
            <a:pPr lvl="0">
              <a:spcAft>
                <a:spcPts val="1200"/>
              </a:spcAft>
              <a:buFont typeface="Wingdings" pitchFamily="2" charset="2"/>
              <a:buChar char="v"/>
            </a:pPr>
            <a:r>
              <a:rPr lang="en-US" sz="2400" dirty="0" smtClean="0"/>
              <a:t>When do people conform in groups?</a:t>
            </a:r>
          </a:p>
          <a:p>
            <a:pPr lvl="0">
              <a:spcAft>
                <a:spcPts val="1200"/>
              </a:spcAft>
              <a:buFont typeface="Wingdings" pitchFamily="2" charset="2"/>
              <a:buChar char="v"/>
            </a:pPr>
            <a:r>
              <a:rPr lang="en-US" sz="2400" dirty="0" smtClean="0"/>
              <a:t>When do people resist the group’s influence and, instead, change the group?</a:t>
            </a:r>
          </a:p>
          <a:p>
            <a:pPr lvl="0">
              <a:spcAft>
                <a:spcPts val="1200"/>
              </a:spcAft>
              <a:buFont typeface="Wingdings" pitchFamily="2" charset="2"/>
              <a:buChar char="v"/>
            </a:pPr>
            <a:r>
              <a:rPr lang="en-US" sz="2400" dirty="0" smtClean="0"/>
              <a:t>Why do people conform?</a:t>
            </a:r>
          </a:p>
          <a:p>
            <a:pPr lvl="0">
              <a:spcAft>
                <a:spcPts val="1200"/>
              </a:spcAft>
              <a:buFont typeface="Wingdings" pitchFamily="2" charset="2"/>
              <a:buChar char="v"/>
            </a:pPr>
            <a:r>
              <a:rPr lang="en-US" sz="2400" dirty="0" smtClean="0"/>
              <a:t>Do social influence processes shape jury verdicts?</a:t>
            </a:r>
            <a:endParaRPr lang="en-US" sz="2400" dirty="0"/>
          </a:p>
        </p:txBody>
      </p:sp>
      <p:pic>
        <p:nvPicPr>
          <p:cNvPr id="33" name="Picture 2"/>
          <p:cNvPicPr>
            <a:picLocks noChangeAspect="1" noChangeArrowheads="1"/>
          </p:cNvPicPr>
          <p:nvPr/>
        </p:nvPicPr>
        <p:blipFill>
          <a:blip r:embed="rId3" cstate="print"/>
          <a:srcRect l="28125" t="9000" r="13750" b="17000"/>
          <a:stretch>
            <a:fillRect/>
          </a:stretch>
        </p:blipFill>
        <p:spPr bwMode="auto">
          <a:xfrm>
            <a:off x="153649" y="153650"/>
            <a:ext cx="2871375" cy="2284750"/>
          </a:xfrm>
          <a:prstGeom prst="rect">
            <a:avLst/>
          </a:prstGeom>
          <a:noFill/>
          <a:ln w="9525">
            <a:noFill/>
            <a:miter lim="800000"/>
            <a:headEnd/>
            <a:tailEnd/>
          </a:ln>
        </p:spPr>
      </p:pic>
      <p:pic>
        <p:nvPicPr>
          <p:cNvPr id="28673" name="Picture 1"/>
          <p:cNvPicPr>
            <a:picLocks noChangeAspect="1" noChangeArrowheads="1"/>
          </p:cNvPicPr>
          <p:nvPr/>
        </p:nvPicPr>
        <p:blipFill>
          <a:blip r:embed="rId4" cstate="print"/>
          <a:srcRect l="42500" t="29000" r="21875" b="26000"/>
          <a:stretch>
            <a:fillRect/>
          </a:stretch>
        </p:blipFill>
        <p:spPr bwMode="auto">
          <a:xfrm>
            <a:off x="6096000" y="164890"/>
            <a:ext cx="2883109" cy="227613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3"/>
          <p:cNvSpPr txBox="1">
            <a:spLocks noChangeArrowheads="1"/>
          </p:cNvSpPr>
          <p:nvPr/>
        </p:nvSpPr>
        <p:spPr bwMode="auto">
          <a:xfrm>
            <a:off x="381000" y="528628"/>
            <a:ext cx="7924800" cy="954107"/>
          </a:xfrm>
          <a:prstGeom prst="rect">
            <a:avLst/>
          </a:prstGeom>
          <a:noFill/>
          <a:ln w="28575">
            <a:noFill/>
            <a:miter lim="800000"/>
            <a:headEnd/>
            <a:tailEnd/>
          </a:ln>
        </p:spPr>
        <p:txBody>
          <a:bodyPr anchor="ctr">
            <a:spAutoFit/>
          </a:bodyPr>
          <a:lstStyle/>
          <a:p>
            <a:pPr algn="ctr" eaLnBrk="0" hangingPunct="0"/>
            <a:r>
              <a:rPr lang="en-US" sz="3200" dirty="0">
                <a:latin typeface="Times New Roman" pitchFamily="18" charset="0"/>
              </a:rPr>
              <a:t>Results: people conform even on this easy task </a:t>
            </a:r>
          </a:p>
          <a:p>
            <a:pPr algn="ctr" eaLnBrk="0" hangingPunct="0"/>
            <a:endParaRPr lang="en-US" sz="2400" dirty="0">
              <a:latin typeface="Times New Roman" pitchFamily="18" charset="0"/>
            </a:endParaRPr>
          </a:p>
        </p:txBody>
      </p:sp>
      <p:graphicFrame>
        <p:nvGraphicFramePr>
          <p:cNvPr id="101380" name="Object 4"/>
          <p:cNvGraphicFramePr>
            <a:graphicFrameLocks noChangeAspect="1"/>
          </p:cNvGraphicFramePr>
          <p:nvPr/>
        </p:nvGraphicFramePr>
        <p:xfrm>
          <a:off x="1295400" y="1524000"/>
          <a:ext cx="6400800" cy="4270375"/>
        </p:xfrm>
        <a:graphic>
          <a:graphicData uri="http://schemas.openxmlformats.org/presentationml/2006/ole">
            <p:oleObj spid="_x0000_s35842" name="Chart" r:id="rId4" imgW="6096000" imgH="4067243" progId="MSGraph.Chart.8">
              <p:embed followColorScheme="full"/>
            </p:oleObj>
          </a:graphicData>
        </a:graphic>
      </p:graphicFrame>
      <p:sp>
        <p:nvSpPr>
          <p:cNvPr id="101381" name="Text Box 5"/>
          <p:cNvSpPr txBox="1">
            <a:spLocks noChangeArrowheads="1"/>
          </p:cNvSpPr>
          <p:nvPr/>
        </p:nvSpPr>
        <p:spPr bwMode="auto">
          <a:xfrm>
            <a:off x="2743200" y="2895600"/>
            <a:ext cx="774700" cy="366713"/>
          </a:xfrm>
          <a:prstGeom prst="rect">
            <a:avLst/>
          </a:prstGeom>
          <a:noFill/>
          <a:ln w="28575">
            <a:noFill/>
            <a:miter lim="800000"/>
            <a:headEnd/>
            <a:tailEnd/>
          </a:ln>
        </p:spPr>
        <p:txBody>
          <a:bodyPr wrap="none" anchor="ctr">
            <a:spAutoFit/>
          </a:bodyPr>
          <a:lstStyle/>
          <a:p>
            <a:pPr algn="ctr" eaLnBrk="0" hangingPunct="0"/>
            <a:r>
              <a:rPr lang="en-US">
                <a:latin typeface="Times New Roman" pitchFamily="18" charset="0"/>
              </a:rPr>
              <a:t>36.8%</a:t>
            </a:r>
          </a:p>
        </p:txBody>
      </p:sp>
      <p:sp>
        <p:nvSpPr>
          <p:cNvPr id="101382" name="Text Box 6"/>
          <p:cNvSpPr txBox="1">
            <a:spLocks noChangeArrowheads="1"/>
          </p:cNvSpPr>
          <p:nvPr/>
        </p:nvSpPr>
        <p:spPr bwMode="auto">
          <a:xfrm>
            <a:off x="4452938" y="3992563"/>
            <a:ext cx="522287" cy="396875"/>
          </a:xfrm>
          <a:prstGeom prst="rect">
            <a:avLst/>
          </a:prstGeom>
          <a:noFill/>
          <a:ln w="28575">
            <a:noFill/>
            <a:miter lim="800000"/>
            <a:headEnd/>
            <a:tailEnd/>
          </a:ln>
        </p:spPr>
        <p:txBody>
          <a:bodyPr wrap="none" anchor="ctr">
            <a:spAutoFit/>
          </a:bodyPr>
          <a:lstStyle/>
          <a:p>
            <a:pPr algn="ctr" eaLnBrk="0" hangingPunct="0"/>
            <a:r>
              <a:rPr lang="en-US" sz="2000">
                <a:latin typeface="Times New Roman" pitchFamily="18" charset="0"/>
              </a:rPr>
              <a:t>5%</a:t>
            </a:r>
          </a:p>
        </p:txBody>
      </p:sp>
      <p:sp>
        <p:nvSpPr>
          <p:cNvPr id="101383" name="Text Box 7"/>
          <p:cNvSpPr txBox="1">
            <a:spLocks noChangeArrowheads="1"/>
          </p:cNvSpPr>
          <p:nvPr/>
        </p:nvSpPr>
        <p:spPr bwMode="auto">
          <a:xfrm>
            <a:off x="5149850" y="1706563"/>
            <a:ext cx="628650" cy="396875"/>
          </a:xfrm>
          <a:prstGeom prst="rect">
            <a:avLst/>
          </a:prstGeom>
          <a:noFill/>
          <a:ln w="28575">
            <a:noFill/>
            <a:miter lim="800000"/>
            <a:headEnd/>
            <a:tailEnd/>
          </a:ln>
        </p:spPr>
        <p:txBody>
          <a:bodyPr wrap="none" anchor="ctr">
            <a:spAutoFit/>
          </a:bodyPr>
          <a:lstStyle/>
          <a:p>
            <a:pPr algn="ctr" eaLnBrk="0" hangingPunct="0"/>
            <a:r>
              <a:rPr lang="en-US" sz="2000">
                <a:latin typeface="Times New Roman" pitchFamily="18" charset="0"/>
              </a:rPr>
              <a:t>76.4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1380">
                                            <p:oleChartEl type="ptInSeries" lvl="1"/>
                                          </p:spTgt>
                                        </p:tgtEl>
                                        <p:attrNameLst>
                                          <p:attrName>style.visibility</p:attrName>
                                        </p:attrNameLst>
                                      </p:cBhvr>
                                      <p:to>
                                        <p:strVal val="visible"/>
                                      </p:to>
                                    </p:set>
                                    <p:animEffect transition="in" filter="wipe(down)">
                                      <p:cBhvr>
                                        <p:cTn id="7" dur="500"/>
                                        <p:tgtEl>
                                          <p:spTgt spid="101380">
                                            <p:oleChartEl type="ptInSeries" lvl="1"/>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1380">
                                            <p:oleChartEl type="ptInSeries" lvl="2"/>
                                          </p:spTgt>
                                        </p:tgtEl>
                                        <p:attrNameLst>
                                          <p:attrName>style.visibility</p:attrName>
                                        </p:attrNameLst>
                                      </p:cBhvr>
                                      <p:to>
                                        <p:strVal val="visible"/>
                                      </p:to>
                                    </p:set>
                                    <p:animEffect transition="in" filter="wipe(down)">
                                      <p:cBhvr>
                                        <p:cTn id="12" dur="500"/>
                                        <p:tgtEl>
                                          <p:spTgt spid="101380">
                                            <p:oleChartEl type="ptInSeries" lvl="2"/>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1380">
                                            <p:oleChartEl type="ptInSeries" lvl="3"/>
                                          </p:spTgt>
                                        </p:tgtEl>
                                        <p:attrNameLst>
                                          <p:attrName>style.visibility</p:attrName>
                                        </p:attrNameLst>
                                      </p:cBhvr>
                                      <p:to>
                                        <p:strVal val="visible"/>
                                      </p:to>
                                    </p:set>
                                    <p:animEffect transition="in" filter="wipe(down)">
                                      <p:cBhvr>
                                        <p:cTn id="17" dur="500"/>
                                        <p:tgtEl>
                                          <p:spTgt spid="101380">
                                            <p:oleChartEl type="ptInSeries" lvl="3"/>
                                          </p:spTgt>
                                        </p:tgtEl>
                                      </p:cBhvr>
                                    </p:animEffect>
                                  </p:childTnLst>
                                </p:cTn>
                              </p:par>
                            </p:childTnLst>
                          </p:cTn>
                        </p:par>
                        <p:par>
                          <p:cTn id="18" fill="hold">
                            <p:stCondLst>
                              <p:cond delay="500"/>
                            </p:stCondLst>
                            <p:childTnLst>
                              <p:par>
                                <p:cTn id="19" presetID="1" presetClass="entr" presetSubtype="0" fill="hold" grpId="0" nodeType="afterEffect">
                                  <p:stCondLst>
                                    <p:cond delay="0"/>
                                  </p:stCondLst>
                                  <p:childTnLst>
                                    <p:set>
                                      <p:cBhvr>
                                        <p:cTn id="20" dur="1" fill="hold">
                                          <p:stCondLst>
                                            <p:cond delay="499"/>
                                          </p:stCondLst>
                                        </p:cTn>
                                        <p:tgtEl>
                                          <p:spTgt spid="101381"/>
                                        </p:tgtEl>
                                        <p:attrNameLst>
                                          <p:attrName>style.visibility</p:attrName>
                                        </p:attrNameLst>
                                      </p:cBhvr>
                                      <p:to>
                                        <p:strVal val="visible"/>
                                      </p:to>
                                    </p:set>
                                  </p:childTnLst>
                                </p:cTn>
                              </p:par>
                            </p:childTnLst>
                          </p:cTn>
                        </p:par>
                        <p:par>
                          <p:cTn id="21" fill="hold">
                            <p:stCondLst>
                              <p:cond delay="1000"/>
                            </p:stCondLst>
                            <p:childTnLst>
                              <p:par>
                                <p:cTn id="22" presetID="1" presetClass="entr" presetSubtype="0" fill="hold" grpId="0" nodeType="afterEffect">
                                  <p:stCondLst>
                                    <p:cond delay="0"/>
                                  </p:stCondLst>
                                  <p:childTnLst>
                                    <p:set>
                                      <p:cBhvr>
                                        <p:cTn id="23" dur="1" fill="hold">
                                          <p:stCondLst>
                                            <p:cond delay="499"/>
                                          </p:stCondLst>
                                        </p:cTn>
                                        <p:tgtEl>
                                          <p:spTgt spid="101382"/>
                                        </p:tgtEl>
                                        <p:attrNameLst>
                                          <p:attrName>style.visibility</p:attrName>
                                        </p:attrNameLst>
                                      </p:cBhvr>
                                      <p:to>
                                        <p:strVal val="visible"/>
                                      </p:to>
                                    </p:set>
                                  </p:childTnLst>
                                </p:cTn>
                              </p:par>
                            </p:childTnLst>
                          </p:cTn>
                        </p:par>
                        <p:par>
                          <p:cTn id="24" fill="hold">
                            <p:stCondLst>
                              <p:cond delay="1500"/>
                            </p:stCondLst>
                            <p:childTnLst>
                              <p:par>
                                <p:cTn id="25" presetID="1" presetClass="entr" presetSubtype="0" fill="hold" grpId="0" nodeType="afterEffect">
                                  <p:stCondLst>
                                    <p:cond delay="0"/>
                                  </p:stCondLst>
                                  <p:childTnLst>
                                    <p:set>
                                      <p:cBhvr>
                                        <p:cTn id="26" dur="1" fill="hold">
                                          <p:stCondLst>
                                            <p:cond delay="499"/>
                                          </p:stCondLst>
                                        </p:cTn>
                                        <p:tgtEl>
                                          <p:spTgt spid="1013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01380" grpId="0" bld="seriesEl" animBg="0"/>
      <p:bldP spid="101381" grpId="0" autoUpdateAnimBg="0"/>
      <p:bldP spid="101382" grpId="0" autoUpdateAnimBg="0"/>
      <p:bldP spid="101383"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3"/>
          <p:cNvSpPr txBox="1">
            <a:spLocks noChangeArrowheads="1"/>
          </p:cNvSpPr>
          <p:nvPr/>
        </p:nvSpPr>
        <p:spPr bwMode="auto">
          <a:xfrm>
            <a:off x="381000" y="215900"/>
            <a:ext cx="6477000" cy="1244600"/>
          </a:xfrm>
          <a:prstGeom prst="rect">
            <a:avLst/>
          </a:prstGeom>
          <a:noFill/>
          <a:ln w="28575">
            <a:noFill/>
            <a:miter lim="800000"/>
            <a:headEnd/>
            <a:tailEnd/>
          </a:ln>
        </p:spPr>
        <p:txBody>
          <a:bodyPr anchor="ctr">
            <a:spAutoFit/>
          </a:bodyPr>
          <a:lstStyle/>
          <a:p>
            <a:pPr eaLnBrk="0" hangingPunct="0">
              <a:lnSpc>
                <a:spcPct val="90000"/>
              </a:lnSpc>
            </a:pPr>
            <a:r>
              <a:rPr lang="en-US" sz="2800" dirty="0">
                <a:latin typeface="Times New Roman" pitchFamily="18" charset="0"/>
              </a:rPr>
              <a:t>Evidence of conversion, compliance, and some independence (nonconformity)</a:t>
            </a:r>
          </a:p>
          <a:p>
            <a:pPr eaLnBrk="0" hangingPunct="0">
              <a:lnSpc>
                <a:spcPct val="90000"/>
              </a:lnSpc>
            </a:pPr>
            <a:endParaRPr lang="en-US" sz="2800" dirty="0">
              <a:latin typeface="Times New Roman" pitchFamily="18" charset="0"/>
            </a:endParaRPr>
          </a:p>
        </p:txBody>
      </p:sp>
      <p:sp>
        <p:nvSpPr>
          <p:cNvPr id="16387" name="Oval 4"/>
          <p:cNvSpPr>
            <a:spLocks noChangeArrowheads="1"/>
          </p:cNvSpPr>
          <p:nvPr/>
        </p:nvSpPr>
        <p:spPr bwMode="auto">
          <a:xfrm>
            <a:off x="1447800" y="3041581"/>
            <a:ext cx="2895600" cy="1168539"/>
          </a:xfrm>
          <a:prstGeom prst="ellipse">
            <a:avLst/>
          </a:prstGeom>
          <a:solidFill>
            <a:schemeClr val="bg1"/>
          </a:solidFill>
          <a:ln w="28575">
            <a:solidFill>
              <a:schemeClr val="tx1"/>
            </a:solidFill>
            <a:round/>
            <a:headEnd/>
            <a:tailEnd/>
          </a:ln>
        </p:spPr>
        <p:txBody>
          <a:bodyPr anchor="ctr">
            <a:spAutoFit/>
          </a:bodyPr>
          <a:lstStyle/>
          <a:p>
            <a:pPr algn="ctr" eaLnBrk="0" hangingPunct="0"/>
            <a:r>
              <a:rPr lang="en-US" sz="2400" dirty="0">
                <a:latin typeface="Times New Roman" pitchFamily="18" charset="0"/>
              </a:rPr>
              <a:t>The </a:t>
            </a:r>
          </a:p>
          <a:p>
            <a:pPr algn="ctr" eaLnBrk="0" hangingPunct="0"/>
            <a:r>
              <a:rPr lang="en-US" sz="2400" dirty="0" smtClean="0">
                <a:latin typeface="Times New Roman" pitchFamily="18" charset="0"/>
              </a:rPr>
              <a:t>Individual</a:t>
            </a:r>
            <a:endParaRPr lang="en-US" sz="2400" dirty="0">
              <a:latin typeface="Times New Roman" pitchFamily="18" charset="0"/>
            </a:endParaRPr>
          </a:p>
        </p:txBody>
      </p:sp>
      <p:grpSp>
        <p:nvGrpSpPr>
          <p:cNvPr id="20" name="Group 19"/>
          <p:cNvGrpSpPr/>
          <p:nvPr/>
        </p:nvGrpSpPr>
        <p:grpSpPr>
          <a:xfrm>
            <a:off x="381000" y="1143000"/>
            <a:ext cx="3929038" cy="2213667"/>
            <a:chOff x="381000" y="854971"/>
            <a:chExt cx="3929038" cy="2213667"/>
          </a:xfrm>
        </p:grpSpPr>
        <p:sp>
          <p:nvSpPr>
            <p:cNvPr id="16388" name="AutoShape 6"/>
            <p:cNvSpPr>
              <a:spLocks noChangeArrowheads="1"/>
            </p:cNvSpPr>
            <p:nvPr/>
          </p:nvSpPr>
          <p:spPr bwMode="auto">
            <a:xfrm rot="1464011">
              <a:off x="2352650" y="854971"/>
              <a:ext cx="1957388" cy="1852613"/>
            </a:xfrm>
            <a:prstGeom prst="curvedDownArrow">
              <a:avLst>
                <a:gd name="adj1" fmla="val 25807"/>
                <a:gd name="adj2" fmla="val 41761"/>
                <a:gd name="adj3" fmla="val 33333"/>
              </a:avLst>
            </a:prstGeom>
            <a:solidFill>
              <a:srgbClr val="FFFF66">
                <a:alpha val="51000"/>
              </a:srgbClr>
            </a:solidFill>
            <a:ln w="28575">
              <a:solidFill>
                <a:srgbClr val="660033"/>
              </a:solidFill>
              <a:miter lim="800000"/>
              <a:headEnd/>
              <a:tailEnd/>
            </a:ln>
          </p:spPr>
          <p:txBody>
            <a:bodyPr anchor="ctr">
              <a:spAutoFit/>
            </a:bodyPr>
            <a:lstStyle/>
            <a:p>
              <a:endParaRPr lang="en-US"/>
            </a:p>
          </p:txBody>
        </p:sp>
        <p:sp>
          <p:nvSpPr>
            <p:cNvPr id="16389" name="AutoShape 7"/>
            <p:cNvSpPr>
              <a:spLocks noChangeArrowheads="1"/>
            </p:cNvSpPr>
            <p:nvPr/>
          </p:nvSpPr>
          <p:spPr bwMode="auto">
            <a:xfrm>
              <a:off x="381000" y="1295400"/>
              <a:ext cx="2892425" cy="1773238"/>
            </a:xfrm>
            <a:prstGeom prst="irregularSeal2">
              <a:avLst/>
            </a:prstGeom>
            <a:solidFill>
              <a:srgbClr val="FFFF66"/>
            </a:solidFill>
            <a:ln w="28575">
              <a:solidFill>
                <a:srgbClr val="800000"/>
              </a:solidFill>
              <a:miter lim="800000"/>
              <a:headEnd/>
              <a:tailEnd/>
            </a:ln>
          </p:spPr>
          <p:txBody>
            <a:bodyPr wrap="none" anchor="ctr">
              <a:spAutoFit/>
            </a:bodyPr>
            <a:lstStyle/>
            <a:p>
              <a:pPr algn="ctr" eaLnBrk="0" hangingPunct="0"/>
              <a:r>
                <a:rPr lang="en-US" sz="2400" dirty="0">
                  <a:latin typeface="Times New Roman" pitchFamily="18" charset="0"/>
                </a:rPr>
                <a:t>Social</a:t>
              </a:r>
            </a:p>
            <a:p>
              <a:pPr algn="ctr" eaLnBrk="0" hangingPunct="0"/>
              <a:r>
                <a:rPr lang="en-US" sz="2400" dirty="0">
                  <a:latin typeface="Times New Roman" pitchFamily="18" charset="0"/>
                </a:rPr>
                <a:t>Influence</a:t>
              </a:r>
            </a:p>
          </p:txBody>
        </p:sp>
      </p:grpSp>
      <p:grpSp>
        <p:nvGrpSpPr>
          <p:cNvPr id="2" name="Group 8"/>
          <p:cNvGrpSpPr>
            <a:grpSpLocks/>
          </p:cNvGrpSpPr>
          <p:nvPr/>
        </p:nvGrpSpPr>
        <p:grpSpPr bwMode="auto">
          <a:xfrm>
            <a:off x="4343400" y="2133600"/>
            <a:ext cx="2444749" cy="1492250"/>
            <a:chOff x="2880" y="2160"/>
            <a:chExt cx="1540" cy="940"/>
          </a:xfrm>
        </p:grpSpPr>
        <p:sp>
          <p:nvSpPr>
            <p:cNvPr id="16400" name="Text Box 9"/>
            <p:cNvSpPr txBox="1">
              <a:spLocks noChangeArrowheads="1"/>
            </p:cNvSpPr>
            <p:nvPr/>
          </p:nvSpPr>
          <p:spPr bwMode="auto">
            <a:xfrm>
              <a:off x="3360" y="2160"/>
              <a:ext cx="1060" cy="306"/>
            </a:xfrm>
            <a:prstGeom prst="rect">
              <a:avLst/>
            </a:prstGeom>
            <a:solidFill>
              <a:schemeClr val="bg1"/>
            </a:solidFill>
            <a:ln w="28575">
              <a:solidFill>
                <a:schemeClr val="tx1"/>
              </a:solidFill>
              <a:miter lim="800000"/>
              <a:headEnd/>
              <a:tailEnd/>
            </a:ln>
          </p:spPr>
          <p:txBody>
            <a:bodyPr wrap="none" anchor="ctr">
              <a:spAutoFit/>
            </a:bodyPr>
            <a:lstStyle/>
            <a:p>
              <a:pPr algn="ctr" eaLnBrk="0" hangingPunct="0"/>
              <a:r>
                <a:rPr lang="en-US" sz="2400" dirty="0">
                  <a:latin typeface="Times New Roman" pitchFamily="18" charset="0"/>
                </a:rPr>
                <a:t>Compliance</a:t>
              </a:r>
            </a:p>
          </p:txBody>
        </p:sp>
        <p:cxnSp>
          <p:nvCxnSpPr>
            <p:cNvPr id="16401" name="AutoShape 10"/>
            <p:cNvCxnSpPr>
              <a:cxnSpLocks noChangeShapeType="1"/>
              <a:stCxn id="16387" idx="6"/>
              <a:endCxn id="16400" idx="1"/>
            </p:cNvCxnSpPr>
            <p:nvPr/>
          </p:nvCxnSpPr>
          <p:spPr bwMode="auto">
            <a:xfrm flipV="1">
              <a:off x="2880" y="2313"/>
              <a:ext cx="480" cy="787"/>
            </a:xfrm>
            <a:prstGeom prst="straightConnector1">
              <a:avLst/>
            </a:prstGeom>
            <a:noFill/>
            <a:ln w="28575">
              <a:solidFill>
                <a:schemeClr val="tx1"/>
              </a:solidFill>
              <a:round/>
              <a:headEnd/>
              <a:tailEnd type="triangle" w="med" len="med"/>
            </a:ln>
          </p:spPr>
        </p:cxnSp>
      </p:grpSp>
      <p:grpSp>
        <p:nvGrpSpPr>
          <p:cNvPr id="3" name="Group 11"/>
          <p:cNvGrpSpPr>
            <a:grpSpLocks/>
          </p:cNvGrpSpPr>
          <p:nvPr/>
        </p:nvGrpSpPr>
        <p:grpSpPr bwMode="auto">
          <a:xfrm>
            <a:off x="4343401" y="2819400"/>
            <a:ext cx="3478213" cy="850900"/>
            <a:chOff x="2880" y="2592"/>
            <a:chExt cx="2191" cy="536"/>
          </a:xfrm>
        </p:grpSpPr>
        <p:sp>
          <p:nvSpPr>
            <p:cNvPr id="16398" name="Text Box 12"/>
            <p:cNvSpPr txBox="1">
              <a:spLocks noChangeArrowheads="1"/>
            </p:cNvSpPr>
            <p:nvPr/>
          </p:nvSpPr>
          <p:spPr bwMode="auto">
            <a:xfrm>
              <a:off x="3360" y="2592"/>
              <a:ext cx="1711" cy="536"/>
            </a:xfrm>
            <a:prstGeom prst="rect">
              <a:avLst/>
            </a:prstGeom>
            <a:solidFill>
              <a:schemeClr val="bg1"/>
            </a:solidFill>
            <a:ln w="28575">
              <a:solidFill>
                <a:schemeClr val="tx1"/>
              </a:solidFill>
              <a:miter lim="800000"/>
              <a:headEnd/>
              <a:tailEnd/>
            </a:ln>
          </p:spPr>
          <p:txBody>
            <a:bodyPr wrap="none" anchor="ctr">
              <a:spAutoFit/>
            </a:bodyPr>
            <a:lstStyle/>
            <a:p>
              <a:pPr eaLnBrk="0" hangingPunct="0"/>
              <a:r>
                <a:rPr lang="en-US" sz="2400">
                  <a:latin typeface="Times New Roman" pitchFamily="18" charset="0"/>
                </a:rPr>
                <a:t>Conversion (private </a:t>
              </a:r>
            </a:p>
            <a:p>
              <a:pPr eaLnBrk="0" hangingPunct="0"/>
              <a:r>
                <a:rPr lang="en-US" sz="2400">
                  <a:latin typeface="Times New Roman" pitchFamily="18" charset="0"/>
                </a:rPr>
                <a:t>acceptance)</a:t>
              </a:r>
            </a:p>
          </p:txBody>
        </p:sp>
        <p:cxnSp>
          <p:nvCxnSpPr>
            <p:cNvPr id="16399" name="AutoShape 13"/>
            <p:cNvCxnSpPr>
              <a:cxnSpLocks noChangeShapeType="1"/>
              <a:stCxn id="16387" idx="6"/>
              <a:endCxn id="16398" idx="1"/>
            </p:cNvCxnSpPr>
            <p:nvPr/>
          </p:nvCxnSpPr>
          <p:spPr bwMode="auto">
            <a:xfrm flipV="1">
              <a:off x="2880" y="2860"/>
              <a:ext cx="480" cy="240"/>
            </a:xfrm>
            <a:prstGeom prst="straightConnector1">
              <a:avLst/>
            </a:prstGeom>
            <a:noFill/>
            <a:ln w="28575">
              <a:solidFill>
                <a:schemeClr val="tx1"/>
              </a:solidFill>
              <a:round/>
              <a:headEnd/>
              <a:tailEnd type="triangle" w="med" len="med"/>
            </a:ln>
          </p:spPr>
        </p:cxnSp>
      </p:grpSp>
      <p:grpSp>
        <p:nvGrpSpPr>
          <p:cNvPr id="4" name="Group 14"/>
          <p:cNvGrpSpPr>
            <a:grpSpLocks/>
          </p:cNvGrpSpPr>
          <p:nvPr/>
        </p:nvGrpSpPr>
        <p:grpSpPr bwMode="auto">
          <a:xfrm>
            <a:off x="4343401" y="3625850"/>
            <a:ext cx="2665413" cy="746125"/>
            <a:chOff x="2880" y="3100"/>
            <a:chExt cx="1679" cy="470"/>
          </a:xfrm>
        </p:grpSpPr>
        <p:sp>
          <p:nvSpPr>
            <p:cNvPr id="16396" name="Text Box 15"/>
            <p:cNvSpPr txBox="1">
              <a:spLocks noChangeArrowheads="1"/>
            </p:cNvSpPr>
            <p:nvPr/>
          </p:nvSpPr>
          <p:spPr bwMode="auto">
            <a:xfrm>
              <a:off x="3360" y="3264"/>
              <a:ext cx="1199" cy="306"/>
            </a:xfrm>
            <a:prstGeom prst="rect">
              <a:avLst/>
            </a:prstGeom>
            <a:solidFill>
              <a:schemeClr val="bg1"/>
            </a:solidFill>
            <a:ln w="28575">
              <a:solidFill>
                <a:schemeClr val="tx1"/>
              </a:solidFill>
              <a:miter lim="800000"/>
              <a:headEnd/>
              <a:tailEnd/>
            </a:ln>
          </p:spPr>
          <p:txBody>
            <a:bodyPr wrap="none" anchor="ctr">
              <a:spAutoFit/>
            </a:bodyPr>
            <a:lstStyle/>
            <a:p>
              <a:pPr algn="ctr" eaLnBrk="0" hangingPunct="0"/>
              <a:r>
                <a:rPr lang="en-US" sz="2400">
                  <a:latin typeface="Times New Roman" pitchFamily="18" charset="0"/>
                </a:rPr>
                <a:t>Independence</a:t>
              </a:r>
            </a:p>
          </p:txBody>
        </p:sp>
        <p:cxnSp>
          <p:nvCxnSpPr>
            <p:cNvPr id="16397" name="AutoShape 16"/>
            <p:cNvCxnSpPr>
              <a:cxnSpLocks noChangeShapeType="1"/>
              <a:stCxn id="16387" idx="6"/>
              <a:endCxn id="16396" idx="1"/>
            </p:cNvCxnSpPr>
            <p:nvPr/>
          </p:nvCxnSpPr>
          <p:spPr bwMode="auto">
            <a:xfrm>
              <a:off x="2880" y="3100"/>
              <a:ext cx="480" cy="317"/>
            </a:xfrm>
            <a:prstGeom prst="straightConnector1">
              <a:avLst/>
            </a:prstGeom>
            <a:noFill/>
            <a:ln w="28575">
              <a:solidFill>
                <a:schemeClr val="tx1"/>
              </a:solidFill>
              <a:round/>
              <a:headEnd/>
              <a:tailEnd type="triangle" w="med" len="med"/>
            </a:ln>
          </p:spPr>
        </p:cxnSp>
      </p:grpSp>
      <p:grpSp>
        <p:nvGrpSpPr>
          <p:cNvPr id="5" name="Group 17"/>
          <p:cNvGrpSpPr>
            <a:grpSpLocks/>
          </p:cNvGrpSpPr>
          <p:nvPr/>
        </p:nvGrpSpPr>
        <p:grpSpPr bwMode="auto">
          <a:xfrm>
            <a:off x="4343400" y="3625852"/>
            <a:ext cx="3428999" cy="1573213"/>
            <a:chOff x="2880" y="3100"/>
            <a:chExt cx="2160" cy="991"/>
          </a:xfrm>
        </p:grpSpPr>
        <p:sp>
          <p:nvSpPr>
            <p:cNvPr id="16394" name="Text Box 18"/>
            <p:cNvSpPr txBox="1">
              <a:spLocks noChangeArrowheads="1"/>
            </p:cNvSpPr>
            <p:nvPr/>
          </p:nvSpPr>
          <p:spPr bwMode="auto">
            <a:xfrm>
              <a:off x="3360" y="3800"/>
              <a:ext cx="1680" cy="291"/>
            </a:xfrm>
            <a:prstGeom prst="rect">
              <a:avLst/>
            </a:prstGeom>
            <a:solidFill>
              <a:schemeClr val="bg1"/>
            </a:solidFill>
            <a:ln w="28575">
              <a:solidFill>
                <a:schemeClr val="tx1"/>
              </a:solidFill>
              <a:miter lim="800000"/>
              <a:headEnd/>
              <a:tailEnd/>
            </a:ln>
          </p:spPr>
          <p:txBody>
            <a:bodyPr anchor="ctr">
              <a:spAutoFit/>
            </a:bodyPr>
            <a:lstStyle/>
            <a:p>
              <a:pPr eaLnBrk="0" hangingPunct="0"/>
              <a:r>
                <a:rPr lang="en-US" sz="2400" dirty="0" err="1" smtClean="0">
                  <a:latin typeface="Times New Roman" pitchFamily="18" charset="0"/>
                </a:rPr>
                <a:t>Anticonformity</a:t>
              </a:r>
              <a:endParaRPr lang="en-US" sz="2400" dirty="0">
                <a:latin typeface="Times New Roman" pitchFamily="18" charset="0"/>
              </a:endParaRPr>
            </a:p>
          </p:txBody>
        </p:sp>
        <p:cxnSp>
          <p:nvCxnSpPr>
            <p:cNvPr id="16395" name="AutoShape 19"/>
            <p:cNvCxnSpPr>
              <a:cxnSpLocks noChangeShapeType="1"/>
              <a:stCxn id="16387" idx="6"/>
              <a:endCxn id="16394" idx="1"/>
            </p:cNvCxnSpPr>
            <p:nvPr/>
          </p:nvCxnSpPr>
          <p:spPr bwMode="auto">
            <a:xfrm>
              <a:off x="2880" y="3100"/>
              <a:ext cx="480" cy="845"/>
            </a:xfrm>
            <a:prstGeom prst="straightConnector1">
              <a:avLst/>
            </a:prstGeom>
            <a:noFill/>
            <a:ln w="28575">
              <a:solidFill>
                <a:schemeClr val="tx1"/>
              </a:solidFill>
              <a:round/>
              <a:headEnd/>
              <a:tailEnd type="triangle" w="med" len="med"/>
            </a:ln>
          </p:spPr>
        </p:cxnSp>
      </p:grpSp>
      <p:sp>
        <p:nvSpPr>
          <p:cNvPr id="18" name="Text Box 9"/>
          <p:cNvSpPr txBox="1">
            <a:spLocks noChangeArrowheads="1"/>
          </p:cNvSpPr>
          <p:nvPr/>
        </p:nvSpPr>
        <p:spPr bwMode="auto">
          <a:xfrm>
            <a:off x="2590800" y="5562600"/>
            <a:ext cx="6093335" cy="461665"/>
          </a:xfrm>
          <a:prstGeom prst="rect">
            <a:avLst/>
          </a:prstGeom>
          <a:solidFill>
            <a:schemeClr val="bg1"/>
          </a:solidFill>
          <a:ln w="28575">
            <a:solidFill>
              <a:schemeClr val="tx1"/>
            </a:solidFill>
            <a:miter lim="800000"/>
            <a:headEnd/>
            <a:tailEnd/>
          </a:ln>
        </p:spPr>
        <p:txBody>
          <a:bodyPr wrap="none" anchor="ctr">
            <a:spAutoFit/>
          </a:bodyPr>
          <a:lstStyle/>
          <a:p>
            <a:pPr algn="ctr" eaLnBrk="0" hangingPunct="0"/>
            <a:r>
              <a:rPr lang="en-US" sz="2400" dirty="0" smtClean="0">
                <a:latin typeface="Times New Roman" pitchFamily="18" charset="0"/>
              </a:rPr>
              <a:t>Congruence—agree, but did so before influence</a:t>
            </a:r>
            <a:endParaRPr lang="en-US" sz="2400" dirty="0">
              <a:latin typeface="Times New Roman" pitchFamily="18" charset="0"/>
            </a:endParaRPr>
          </a:p>
        </p:txBody>
      </p:sp>
      <p:sp>
        <p:nvSpPr>
          <p:cNvPr id="19" name="Freeform 18"/>
          <p:cNvSpPr/>
          <p:nvPr/>
        </p:nvSpPr>
        <p:spPr>
          <a:xfrm>
            <a:off x="3136392" y="4206240"/>
            <a:ext cx="1298448" cy="1344168"/>
          </a:xfrm>
          <a:custGeom>
            <a:avLst/>
            <a:gdLst>
              <a:gd name="connsiteX0" fmla="*/ 0 w 1298448"/>
              <a:gd name="connsiteY0" fmla="*/ 0 h 1344168"/>
              <a:gd name="connsiteX1" fmla="*/ 192024 w 1298448"/>
              <a:gd name="connsiteY1" fmla="*/ 146304 h 1344168"/>
              <a:gd name="connsiteX2" fmla="*/ 100584 w 1298448"/>
              <a:gd name="connsiteY2" fmla="*/ 402336 h 1344168"/>
              <a:gd name="connsiteX3" fmla="*/ 201168 w 1298448"/>
              <a:gd name="connsiteY3" fmla="*/ 640080 h 1344168"/>
              <a:gd name="connsiteX4" fmla="*/ 630936 w 1298448"/>
              <a:gd name="connsiteY4" fmla="*/ 713232 h 1344168"/>
              <a:gd name="connsiteX5" fmla="*/ 667512 w 1298448"/>
              <a:gd name="connsiteY5" fmla="*/ 868680 h 1344168"/>
              <a:gd name="connsiteX6" fmla="*/ 731520 w 1298448"/>
              <a:gd name="connsiteY6" fmla="*/ 1005840 h 1344168"/>
              <a:gd name="connsiteX7" fmla="*/ 1069848 w 1298448"/>
              <a:gd name="connsiteY7" fmla="*/ 1060704 h 1344168"/>
              <a:gd name="connsiteX8" fmla="*/ 1298448 w 1298448"/>
              <a:gd name="connsiteY8" fmla="*/ 1344168 h 1344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8448" h="1344168">
                <a:moveTo>
                  <a:pt x="0" y="0"/>
                </a:moveTo>
                <a:cubicBezTo>
                  <a:pt x="87630" y="39624"/>
                  <a:pt x="175260" y="79248"/>
                  <a:pt x="192024" y="146304"/>
                </a:cubicBezTo>
                <a:cubicBezTo>
                  <a:pt x="208788" y="213360"/>
                  <a:pt x="99060" y="320040"/>
                  <a:pt x="100584" y="402336"/>
                </a:cubicBezTo>
                <a:cubicBezTo>
                  <a:pt x="102108" y="484632"/>
                  <a:pt x="112776" y="588264"/>
                  <a:pt x="201168" y="640080"/>
                </a:cubicBezTo>
                <a:cubicBezTo>
                  <a:pt x="289560" y="691896"/>
                  <a:pt x="553212" y="675132"/>
                  <a:pt x="630936" y="713232"/>
                </a:cubicBezTo>
                <a:cubicBezTo>
                  <a:pt x="708660" y="751332"/>
                  <a:pt x="650748" y="819912"/>
                  <a:pt x="667512" y="868680"/>
                </a:cubicBezTo>
                <a:cubicBezTo>
                  <a:pt x="684276" y="917448"/>
                  <a:pt x="664464" y="973836"/>
                  <a:pt x="731520" y="1005840"/>
                </a:cubicBezTo>
                <a:cubicBezTo>
                  <a:pt x="798576" y="1037844"/>
                  <a:pt x="975360" y="1004316"/>
                  <a:pt x="1069848" y="1060704"/>
                </a:cubicBezTo>
                <a:cubicBezTo>
                  <a:pt x="1164336" y="1117092"/>
                  <a:pt x="1231392" y="1230630"/>
                  <a:pt x="1298448" y="1344168"/>
                </a:cubicBezTo>
              </a:path>
            </a:pathLst>
          </a:cu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2"/>
          <p:cNvSpPr txBox="1">
            <a:spLocks noChangeArrowheads="1"/>
          </p:cNvSpPr>
          <p:nvPr/>
        </p:nvSpPr>
        <p:spPr bwMode="auto">
          <a:xfrm>
            <a:off x="304800" y="270936"/>
            <a:ext cx="8458200" cy="781752"/>
          </a:xfrm>
          <a:prstGeom prst="rect">
            <a:avLst/>
          </a:prstGeom>
          <a:noFill/>
          <a:ln w="28575">
            <a:noFill/>
            <a:miter lim="800000"/>
            <a:headEnd/>
            <a:tailEnd/>
          </a:ln>
        </p:spPr>
        <p:txBody>
          <a:bodyPr wrap="square" anchor="ctr">
            <a:spAutoFit/>
          </a:bodyPr>
          <a:lstStyle/>
          <a:p>
            <a:pPr eaLnBrk="0" hangingPunct="0">
              <a:lnSpc>
                <a:spcPct val="80000"/>
              </a:lnSpc>
            </a:pPr>
            <a:r>
              <a:rPr lang="en-US" sz="2800" dirty="0" smtClean="0">
                <a:latin typeface="Times New Roman" pitchFamily="18" charset="0"/>
              </a:rPr>
              <a:t>Conformity </a:t>
            </a:r>
            <a:r>
              <a:rPr lang="en-US" sz="2800" dirty="0">
                <a:latin typeface="Times New Roman" pitchFamily="18" charset="0"/>
              </a:rPr>
              <a:t>reached peak at group size of 4 (3 stooges +  1 subject)</a:t>
            </a:r>
          </a:p>
        </p:txBody>
      </p:sp>
      <p:sp>
        <p:nvSpPr>
          <p:cNvPr id="2054" name="Text Box 4"/>
          <p:cNvSpPr txBox="1">
            <a:spLocks noChangeArrowheads="1"/>
          </p:cNvSpPr>
          <p:nvPr/>
        </p:nvSpPr>
        <p:spPr bwMode="auto">
          <a:xfrm>
            <a:off x="1828800" y="5334000"/>
            <a:ext cx="4110038" cy="461665"/>
          </a:xfrm>
          <a:prstGeom prst="rect">
            <a:avLst/>
          </a:prstGeom>
          <a:noFill/>
          <a:ln w="28575">
            <a:noFill/>
            <a:miter lim="800000"/>
            <a:headEnd/>
            <a:tailEnd/>
          </a:ln>
        </p:spPr>
        <p:txBody>
          <a:bodyPr wrap="square" anchor="ctr">
            <a:spAutoFit/>
          </a:bodyPr>
          <a:lstStyle/>
          <a:p>
            <a:pPr algn="ctr" eaLnBrk="0" hangingPunct="0"/>
            <a:r>
              <a:rPr lang="en-US" sz="2400" dirty="0">
                <a:solidFill>
                  <a:srgbClr val="FFFF99"/>
                </a:solidFill>
                <a:latin typeface="Times New Roman" pitchFamily="18" charset="0"/>
              </a:rPr>
              <a:t>Number of Sources of Influence</a:t>
            </a:r>
          </a:p>
        </p:txBody>
      </p:sp>
      <p:graphicFrame>
        <p:nvGraphicFramePr>
          <p:cNvPr id="2050" name="Object 5"/>
          <p:cNvGraphicFramePr>
            <a:graphicFrameLocks noChangeAspect="1"/>
          </p:cNvGraphicFramePr>
          <p:nvPr/>
        </p:nvGraphicFramePr>
        <p:xfrm>
          <a:off x="838200" y="1676400"/>
          <a:ext cx="7138988" cy="3657600"/>
        </p:xfrm>
        <a:graphic>
          <a:graphicData uri="http://schemas.openxmlformats.org/presentationml/2006/ole">
            <p:oleObj spid="_x0000_s36866" name="Worksheet" r:id="rId4" imgW="4660560" imgH="2473920" progId="Excel.Sheet.8">
              <p:embed/>
            </p:oleObj>
          </a:graphicData>
        </a:graphic>
      </p:graphicFrame>
      <p:grpSp>
        <p:nvGrpSpPr>
          <p:cNvPr id="3" name="Group 6"/>
          <p:cNvGrpSpPr>
            <a:grpSpLocks/>
          </p:cNvGrpSpPr>
          <p:nvPr/>
        </p:nvGrpSpPr>
        <p:grpSpPr bwMode="auto">
          <a:xfrm>
            <a:off x="4267200" y="2743200"/>
            <a:ext cx="2854325" cy="850900"/>
            <a:chOff x="3120" y="1920"/>
            <a:chExt cx="1798" cy="536"/>
          </a:xfrm>
        </p:grpSpPr>
        <p:sp>
          <p:nvSpPr>
            <p:cNvPr id="2063" name="Text Box 7"/>
            <p:cNvSpPr txBox="1">
              <a:spLocks noChangeArrowheads="1"/>
            </p:cNvSpPr>
            <p:nvPr/>
          </p:nvSpPr>
          <p:spPr bwMode="auto">
            <a:xfrm>
              <a:off x="3120" y="2112"/>
              <a:ext cx="1798" cy="344"/>
            </a:xfrm>
            <a:prstGeom prst="rect">
              <a:avLst/>
            </a:prstGeom>
            <a:solidFill>
              <a:schemeClr val="bg1"/>
            </a:solidFill>
            <a:ln w="28575">
              <a:solidFill>
                <a:schemeClr val="tx1"/>
              </a:solidFill>
              <a:miter lim="800000"/>
              <a:headEnd/>
              <a:tailEnd/>
            </a:ln>
          </p:spPr>
          <p:txBody>
            <a:bodyPr anchor="ctr">
              <a:spAutoFit/>
            </a:bodyPr>
            <a:lstStyle/>
            <a:p>
              <a:pPr algn="ctr" eaLnBrk="0" hangingPunct="0"/>
              <a:r>
                <a:rPr lang="en-US" sz="1400" dirty="0">
                  <a:latin typeface="Times New Roman" pitchFamily="18" charset="0"/>
                </a:rPr>
                <a:t>Adding more sources does not appreciably increase conformity</a:t>
              </a:r>
              <a:endParaRPr lang="en-US" sz="2400" dirty="0">
                <a:latin typeface="Times New Roman" pitchFamily="18" charset="0"/>
              </a:endParaRPr>
            </a:p>
          </p:txBody>
        </p:sp>
        <p:sp>
          <p:nvSpPr>
            <p:cNvPr id="2064" name="AutoShape 8"/>
            <p:cNvSpPr>
              <a:spLocks noChangeArrowheads="1"/>
            </p:cNvSpPr>
            <p:nvPr/>
          </p:nvSpPr>
          <p:spPr bwMode="auto">
            <a:xfrm>
              <a:off x="3552" y="1920"/>
              <a:ext cx="96" cy="192"/>
            </a:xfrm>
            <a:prstGeom prst="upArrow">
              <a:avLst>
                <a:gd name="adj1" fmla="val 50000"/>
                <a:gd name="adj2" fmla="val 50000"/>
              </a:avLst>
            </a:prstGeom>
            <a:solidFill>
              <a:srgbClr val="FFFFFF"/>
            </a:solidFill>
            <a:ln w="28575">
              <a:solidFill>
                <a:schemeClr val="tx1"/>
              </a:solidFill>
              <a:miter lim="800000"/>
              <a:headEnd/>
              <a:tailEnd/>
            </a:ln>
          </p:spPr>
          <p:txBody>
            <a:bodyPr anchor="ctr">
              <a:spAutoFit/>
            </a:bodyPr>
            <a:lstStyle/>
            <a:p>
              <a:endParaRPr lang="en-US"/>
            </a:p>
          </p:txBody>
        </p:sp>
        <p:sp>
          <p:nvSpPr>
            <p:cNvPr id="2065" name="AutoShape 9"/>
            <p:cNvSpPr>
              <a:spLocks noChangeArrowheads="1"/>
            </p:cNvSpPr>
            <p:nvPr/>
          </p:nvSpPr>
          <p:spPr bwMode="auto">
            <a:xfrm>
              <a:off x="3984" y="1920"/>
              <a:ext cx="96" cy="192"/>
            </a:xfrm>
            <a:prstGeom prst="upArrow">
              <a:avLst>
                <a:gd name="adj1" fmla="val 50000"/>
                <a:gd name="adj2" fmla="val 50000"/>
              </a:avLst>
            </a:prstGeom>
            <a:solidFill>
              <a:srgbClr val="FFFFFF"/>
            </a:solidFill>
            <a:ln w="28575">
              <a:solidFill>
                <a:schemeClr val="tx1"/>
              </a:solidFill>
              <a:miter lim="800000"/>
              <a:headEnd/>
              <a:tailEnd/>
            </a:ln>
          </p:spPr>
          <p:txBody>
            <a:bodyPr anchor="ctr">
              <a:spAutoFit/>
            </a:bodyPr>
            <a:lstStyle/>
            <a:p>
              <a:endParaRPr lang="en-US"/>
            </a:p>
          </p:txBody>
        </p:sp>
        <p:sp>
          <p:nvSpPr>
            <p:cNvPr id="2066" name="AutoShape 10"/>
            <p:cNvSpPr>
              <a:spLocks noChangeArrowheads="1"/>
            </p:cNvSpPr>
            <p:nvPr/>
          </p:nvSpPr>
          <p:spPr bwMode="auto">
            <a:xfrm>
              <a:off x="4464" y="1920"/>
              <a:ext cx="96" cy="192"/>
            </a:xfrm>
            <a:prstGeom prst="upArrow">
              <a:avLst>
                <a:gd name="adj1" fmla="val 50000"/>
                <a:gd name="adj2" fmla="val 50000"/>
              </a:avLst>
            </a:prstGeom>
            <a:solidFill>
              <a:srgbClr val="FFFFFF"/>
            </a:solidFill>
            <a:ln w="28575">
              <a:solidFill>
                <a:schemeClr val="tx1"/>
              </a:solidFill>
              <a:miter lim="800000"/>
              <a:headEnd/>
              <a:tailEnd/>
            </a:ln>
          </p:spPr>
          <p:txBody>
            <a:bodyPr anchor="ctr">
              <a:spAutoFit/>
            </a:bodyPr>
            <a:lstStyle/>
            <a:p>
              <a:endParaRPr lang="en-US"/>
            </a:p>
          </p:txBody>
        </p:sp>
        <p:sp>
          <p:nvSpPr>
            <p:cNvPr id="2067" name="AutoShape 11"/>
            <p:cNvSpPr>
              <a:spLocks noChangeArrowheads="1"/>
            </p:cNvSpPr>
            <p:nvPr/>
          </p:nvSpPr>
          <p:spPr bwMode="auto">
            <a:xfrm>
              <a:off x="4800" y="1920"/>
              <a:ext cx="96" cy="192"/>
            </a:xfrm>
            <a:prstGeom prst="upArrow">
              <a:avLst>
                <a:gd name="adj1" fmla="val 50000"/>
                <a:gd name="adj2" fmla="val 50000"/>
              </a:avLst>
            </a:prstGeom>
            <a:solidFill>
              <a:srgbClr val="FFFFFF"/>
            </a:solidFill>
            <a:ln w="28575">
              <a:solidFill>
                <a:schemeClr val="tx1"/>
              </a:solidFill>
              <a:miter lim="800000"/>
              <a:headEnd/>
              <a:tailEnd/>
            </a:ln>
          </p:spPr>
          <p:txBody>
            <a:bodyPr anchor="ctr">
              <a:spAutoFit/>
            </a:bodyPr>
            <a:lstStyle/>
            <a:p>
              <a:endParaRPr lang="en-US"/>
            </a:p>
          </p:txBody>
        </p:sp>
        <p:sp>
          <p:nvSpPr>
            <p:cNvPr id="2068" name="AutoShape 12"/>
            <p:cNvSpPr>
              <a:spLocks noChangeArrowheads="1"/>
            </p:cNvSpPr>
            <p:nvPr/>
          </p:nvSpPr>
          <p:spPr bwMode="auto">
            <a:xfrm>
              <a:off x="3120" y="1920"/>
              <a:ext cx="96" cy="192"/>
            </a:xfrm>
            <a:prstGeom prst="upArrow">
              <a:avLst>
                <a:gd name="adj1" fmla="val 50000"/>
                <a:gd name="adj2" fmla="val 50000"/>
              </a:avLst>
            </a:prstGeom>
            <a:solidFill>
              <a:srgbClr val="FFFFFF"/>
            </a:solidFill>
            <a:ln w="28575">
              <a:solidFill>
                <a:schemeClr val="tx1"/>
              </a:solidFill>
              <a:miter lim="800000"/>
              <a:headEnd/>
              <a:tailEnd/>
            </a:ln>
          </p:spPr>
          <p:txBody>
            <a:bodyPr anchor="ctr">
              <a:spAutoFit/>
            </a:bodyPr>
            <a:lstStyle/>
            <a:p>
              <a:endParaRPr lang="en-US"/>
            </a:p>
          </p:txBody>
        </p:sp>
      </p:grpSp>
      <p:sp>
        <p:nvSpPr>
          <p:cNvPr id="2061" name="AutoShape 14"/>
          <p:cNvSpPr>
            <a:spLocks noChangeArrowheads="1"/>
          </p:cNvSpPr>
          <p:nvPr/>
        </p:nvSpPr>
        <p:spPr bwMode="auto">
          <a:xfrm>
            <a:off x="3657600" y="2667003"/>
            <a:ext cx="240030" cy="1752601"/>
          </a:xfrm>
          <a:prstGeom prst="upArrow">
            <a:avLst>
              <a:gd name="adj1" fmla="val 50000"/>
              <a:gd name="adj2" fmla="val 191667"/>
            </a:avLst>
          </a:prstGeom>
          <a:solidFill>
            <a:srgbClr val="FFFFFF"/>
          </a:solidFill>
          <a:ln w="28575">
            <a:solidFill>
              <a:schemeClr val="tx1"/>
            </a:solidFill>
            <a:miter lim="800000"/>
            <a:headEnd/>
            <a:tailEnd/>
          </a:ln>
        </p:spPr>
        <p:txBody>
          <a:bodyPr wrap="none" anchor="ctr">
            <a:spAutoFit/>
          </a:bodyPr>
          <a:lstStyle/>
          <a:p>
            <a:endParaRPr lang="en-US"/>
          </a:p>
        </p:txBody>
      </p:sp>
      <p:sp>
        <p:nvSpPr>
          <p:cNvPr id="2062" name="Text Box 15"/>
          <p:cNvSpPr txBox="1">
            <a:spLocks noChangeArrowheads="1"/>
          </p:cNvSpPr>
          <p:nvPr/>
        </p:nvSpPr>
        <p:spPr bwMode="auto">
          <a:xfrm>
            <a:off x="3733800" y="3992880"/>
            <a:ext cx="1751889" cy="430213"/>
          </a:xfrm>
          <a:prstGeom prst="rect">
            <a:avLst/>
          </a:prstGeom>
          <a:solidFill>
            <a:schemeClr val="bg1"/>
          </a:solidFill>
          <a:ln w="28575">
            <a:solidFill>
              <a:schemeClr val="tx1"/>
            </a:solidFill>
            <a:miter lim="800000"/>
            <a:headEnd/>
            <a:tailEnd/>
          </a:ln>
        </p:spPr>
        <p:txBody>
          <a:bodyPr wrap="square" lIns="0" tIns="0" rIns="0" bIns="0" anchor="ctr">
            <a:spAutoFit/>
          </a:bodyPr>
          <a:lstStyle/>
          <a:p>
            <a:pPr algn="ctr" eaLnBrk="0" hangingPunct="0"/>
            <a:r>
              <a:rPr lang="en-US" sz="1400" dirty="0">
                <a:latin typeface="Times New Roman" pitchFamily="18" charset="0"/>
              </a:rPr>
              <a:t>Increased conformity </a:t>
            </a:r>
          </a:p>
          <a:p>
            <a:pPr algn="ctr" eaLnBrk="0" hangingPunct="0"/>
            <a:r>
              <a:rPr lang="en-US" sz="1400" dirty="0">
                <a:latin typeface="Times New Roman" pitchFamily="18" charset="0"/>
              </a:rPr>
              <a:t>if 3 sources</a:t>
            </a:r>
            <a:endParaRPr lang="en-US" sz="2400" dirty="0">
              <a:latin typeface="Times New Roman" pitchFamily="18" charset="0"/>
            </a:endParaRPr>
          </a:p>
        </p:txBody>
      </p:sp>
      <p:grpSp>
        <p:nvGrpSpPr>
          <p:cNvPr id="5" name="Group 16"/>
          <p:cNvGrpSpPr>
            <a:grpSpLocks/>
          </p:cNvGrpSpPr>
          <p:nvPr/>
        </p:nvGrpSpPr>
        <p:grpSpPr bwMode="auto">
          <a:xfrm>
            <a:off x="1508760" y="1956816"/>
            <a:ext cx="1566863" cy="2209800"/>
            <a:chOff x="1259" y="1872"/>
            <a:chExt cx="987" cy="1392"/>
          </a:xfrm>
        </p:grpSpPr>
        <p:sp>
          <p:nvSpPr>
            <p:cNvPr id="2058" name="AutoShape 17"/>
            <p:cNvSpPr>
              <a:spLocks noChangeArrowheads="1"/>
            </p:cNvSpPr>
            <p:nvPr/>
          </p:nvSpPr>
          <p:spPr bwMode="auto">
            <a:xfrm>
              <a:off x="1632" y="2208"/>
              <a:ext cx="144" cy="1056"/>
            </a:xfrm>
            <a:prstGeom prst="downArrow">
              <a:avLst>
                <a:gd name="adj1" fmla="val 50000"/>
                <a:gd name="adj2" fmla="val 183333"/>
              </a:avLst>
            </a:prstGeom>
            <a:solidFill>
              <a:srgbClr val="FFFFFF"/>
            </a:solidFill>
            <a:ln w="28575">
              <a:solidFill>
                <a:schemeClr val="tx1"/>
              </a:solidFill>
              <a:miter lim="800000"/>
              <a:headEnd/>
              <a:tailEnd/>
            </a:ln>
          </p:spPr>
          <p:txBody>
            <a:bodyPr wrap="none" anchor="ctr">
              <a:spAutoFit/>
            </a:bodyPr>
            <a:lstStyle/>
            <a:p>
              <a:endParaRPr lang="en-US"/>
            </a:p>
          </p:txBody>
        </p:sp>
        <p:sp>
          <p:nvSpPr>
            <p:cNvPr id="2059" name="Text Box 18"/>
            <p:cNvSpPr txBox="1">
              <a:spLocks noChangeArrowheads="1"/>
            </p:cNvSpPr>
            <p:nvPr/>
          </p:nvSpPr>
          <p:spPr bwMode="auto">
            <a:xfrm>
              <a:off x="1259" y="1872"/>
              <a:ext cx="987" cy="344"/>
            </a:xfrm>
            <a:prstGeom prst="rect">
              <a:avLst/>
            </a:prstGeom>
            <a:solidFill>
              <a:schemeClr val="bg1"/>
            </a:solidFill>
            <a:ln w="28575">
              <a:solidFill>
                <a:schemeClr val="tx1"/>
              </a:solidFill>
              <a:miter lim="800000"/>
              <a:headEnd/>
              <a:tailEnd/>
            </a:ln>
          </p:spPr>
          <p:txBody>
            <a:bodyPr wrap="none" anchor="ctr">
              <a:spAutoFit/>
            </a:bodyPr>
            <a:lstStyle/>
            <a:p>
              <a:pPr algn="ctr" eaLnBrk="0" hangingPunct="0"/>
              <a:r>
                <a:rPr lang="en-US" sz="1400" dirty="0">
                  <a:latin typeface="Times New Roman" pitchFamily="18" charset="0"/>
                </a:rPr>
                <a:t>Conformity low </a:t>
              </a:r>
            </a:p>
            <a:p>
              <a:pPr algn="ctr" eaLnBrk="0" hangingPunct="0"/>
              <a:r>
                <a:rPr lang="en-US" sz="1400" dirty="0">
                  <a:latin typeface="Times New Roman" pitchFamily="18" charset="0"/>
                </a:rPr>
                <a:t>with 1 or 2 sources</a:t>
              </a:r>
              <a:endParaRPr lang="en-US" sz="2400" dirty="0">
                <a:latin typeface="Times New Roman" pitchFamily="18" charset="0"/>
              </a:endParaRPr>
            </a:p>
          </p:txBody>
        </p:sp>
        <p:sp>
          <p:nvSpPr>
            <p:cNvPr id="2060" name="AutoShape 19"/>
            <p:cNvSpPr>
              <a:spLocks noChangeArrowheads="1"/>
            </p:cNvSpPr>
            <p:nvPr/>
          </p:nvSpPr>
          <p:spPr bwMode="auto">
            <a:xfrm>
              <a:off x="2064" y="2208"/>
              <a:ext cx="144" cy="720"/>
            </a:xfrm>
            <a:prstGeom prst="downArrow">
              <a:avLst>
                <a:gd name="adj1" fmla="val 50000"/>
                <a:gd name="adj2" fmla="val 125000"/>
              </a:avLst>
            </a:prstGeom>
            <a:solidFill>
              <a:srgbClr val="FFFFFF"/>
            </a:solidFill>
            <a:ln w="28575">
              <a:solidFill>
                <a:schemeClr val="tx1"/>
              </a:solidFill>
              <a:miter lim="800000"/>
              <a:headEnd/>
              <a:tailEnd/>
            </a:ln>
          </p:spPr>
          <p:txBody>
            <a:bodyPr wrap="none" anchor="ctr">
              <a:spAutoFit/>
            </a:bodyPr>
            <a:lstStyle/>
            <a:p>
              <a:endParaRPr lang="en-US"/>
            </a:p>
          </p:txBody>
        </p:sp>
      </p:grpSp>
      <p:sp>
        <p:nvSpPr>
          <p:cNvPr id="20" name="TextBox 19"/>
          <p:cNvSpPr txBox="1"/>
          <p:nvPr/>
        </p:nvSpPr>
        <p:spPr>
          <a:xfrm>
            <a:off x="6019800" y="5562600"/>
            <a:ext cx="2819400" cy="978729"/>
          </a:xfrm>
          <a:prstGeom prst="rect">
            <a:avLst/>
          </a:prstGeom>
          <a:solidFill>
            <a:schemeClr val="bg2"/>
          </a:solidFill>
        </p:spPr>
        <p:txBody>
          <a:bodyPr wrap="square" rtlCol="0">
            <a:spAutoFit/>
          </a:bodyPr>
          <a:lstStyle/>
          <a:p>
            <a:pPr eaLnBrk="0" hangingPunct="0">
              <a:lnSpc>
                <a:spcPct val="80000"/>
              </a:lnSpc>
            </a:pPr>
            <a:r>
              <a:rPr lang="en-US" sz="2400" dirty="0" smtClean="0">
                <a:latin typeface="Times New Roman" pitchFamily="18" charset="0"/>
              </a:rPr>
              <a:t>Conformity less if </a:t>
            </a:r>
          </a:p>
          <a:p>
            <a:pPr marL="228600" indent="-228600" eaLnBrk="0" hangingPunct="0">
              <a:lnSpc>
                <a:spcPct val="80000"/>
              </a:lnSpc>
              <a:buFont typeface="Arial" pitchFamily="34" charset="0"/>
              <a:buChar char="•"/>
            </a:pPr>
            <a:r>
              <a:rPr lang="en-US" sz="2400" dirty="0" smtClean="0">
                <a:latin typeface="Times New Roman" pitchFamily="18" charset="0"/>
              </a:rPr>
              <a:t>Unanimity was lost</a:t>
            </a:r>
          </a:p>
          <a:p>
            <a:pPr marL="228600" indent="-228600" eaLnBrk="0" hangingPunct="0">
              <a:lnSpc>
                <a:spcPct val="80000"/>
              </a:lnSpc>
              <a:buFont typeface="Arial" pitchFamily="34" charset="0"/>
              <a:buChar char="•"/>
            </a:pPr>
            <a:r>
              <a:rPr lang="en-US" sz="2400" dirty="0" smtClean="0">
                <a:latin typeface="Times New Roman" pitchFamily="18" charset="0"/>
              </a:rPr>
              <a:t>Coalitions formed</a:t>
            </a:r>
            <a:endParaRPr lang="en-US" sz="2400" dirty="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title"/>
          </p:nvPr>
        </p:nvSpPr>
        <p:spPr>
          <a:xfrm>
            <a:off x="6705600" y="2971800"/>
            <a:ext cx="1828800" cy="2209800"/>
          </a:xfrm>
          <a:solidFill>
            <a:schemeClr val="bg1"/>
          </a:solidFill>
        </p:spPr>
        <p:txBody>
          <a:bodyPr/>
          <a:lstStyle/>
          <a:p>
            <a:pPr algn="l" eaLnBrk="1" hangingPunct="1"/>
            <a:r>
              <a:rPr lang="en-US" sz="1800" dirty="0" err="1" smtClean="0">
                <a:solidFill>
                  <a:schemeClr val="tx1"/>
                </a:solidFill>
              </a:rPr>
              <a:t>Latané</a:t>
            </a:r>
            <a:r>
              <a:rPr lang="en-US" sz="1800" dirty="0" smtClean="0">
                <a:solidFill>
                  <a:schemeClr val="tx1"/>
                </a:solidFill>
              </a:rPr>
              <a:t>, B. (1981). The psychology of social impact. American Psychologist, 36, 343-356.</a:t>
            </a:r>
          </a:p>
        </p:txBody>
      </p:sp>
      <p:graphicFrame>
        <p:nvGraphicFramePr>
          <p:cNvPr id="3074" name="Object 4"/>
          <p:cNvGraphicFramePr>
            <a:graphicFrameLocks noChangeAspect="1"/>
          </p:cNvGraphicFramePr>
          <p:nvPr/>
        </p:nvGraphicFramePr>
        <p:xfrm>
          <a:off x="533400" y="533400"/>
          <a:ext cx="5181600" cy="1227138"/>
        </p:xfrm>
        <a:graphic>
          <a:graphicData uri="http://schemas.openxmlformats.org/presentationml/2006/ole">
            <p:oleObj spid="_x0000_s37890" name="Paint Shop Pro Image" r:id="rId4" imgW="2760976" imgH="644077" progId="">
              <p:embed/>
            </p:oleObj>
          </a:graphicData>
        </a:graphic>
      </p:graphicFrame>
      <p:graphicFrame>
        <p:nvGraphicFramePr>
          <p:cNvPr id="3075" name="Object 5"/>
          <p:cNvGraphicFramePr>
            <a:graphicFrameLocks noChangeAspect="1"/>
          </p:cNvGraphicFramePr>
          <p:nvPr/>
        </p:nvGraphicFramePr>
        <p:xfrm>
          <a:off x="1676400" y="2133600"/>
          <a:ext cx="3657600" cy="3328988"/>
        </p:xfrm>
        <a:graphic>
          <a:graphicData uri="http://schemas.openxmlformats.org/presentationml/2006/ole">
            <p:oleObj spid="_x0000_s37891" name="Paint Shop Pro Image" r:id="rId5" imgW="2926829" imgH="2663415" progId="">
              <p:embed/>
            </p:oleObj>
          </a:graphicData>
        </a:graphic>
      </p:graphicFrame>
      <p:sp>
        <p:nvSpPr>
          <p:cNvPr id="3077" name="Rectangle 6"/>
          <p:cNvSpPr>
            <a:spLocks noChangeArrowheads="1"/>
          </p:cNvSpPr>
          <p:nvPr/>
        </p:nvSpPr>
        <p:spPr bwMode="auto">
          <a:xfrm>
            <a:off x="685800" y="5715000"/>
            <a:ext cx="6019800" cy="685800"/>
          </a:xfrm>
          <a:prstGeom prst="rect">
            <a:avLst/>
          </a:prstGeom>
          <a:solidFill>
            <a:srgbClr val="FFFF99"/>
          </a:solidFill>
          <a:ln w="9525">
            <a:noFill/>
            <a:miter lim="800000"/>
            <a:headEnd/>
            <a:tailEnd/>
          </a:ln>
        </p:spPr>
        <p:txBody>
          <a:bodyPr anchor="ctr"/>
          <a:lstStyle/>
          <a:p>
            <a:r>
              <a:rPr lang="en-US" dirty="0" smtClean="0">
                <a:solidFill>
                  <a:schemeClr val="tx2"/>
                </a:solidFill>
                <a:latin typeface="Book Antiqua" pitchFamily="18" charset="0"/>
              </a:rPr>
              <a:t>Social Impact Theory:  Impact </a:t>
            </a:r>
            <a:r>
              <a:rPr lang="en-US" dirty="0">
                <a:solidFill>
                  <a:schemeClr val="tx2"/>
                </a:solidFill>
                <a:latin typeface="Book Antiqua" pitchFamily="18" charset="0"/>
              </a:rPr>
              <a:t>is a function of the Strength of the source(s), their Immediacy, and Number</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4"/>
          <p:cNvGraphicFramePr>
            <a:graphicFrameLocks noChangeAspect="1"/>
          </p:cNvGraphicFramePr>
          <p:nvPr/>
        </p:nvGraphicFramePr>
        <p:xfrm>
          <a:off x="152400" y="1524000"/>
          <a:ext cx="8610600" cy="4775200"/>
        </p:xfrm>
        <a:graphic>
          <a:graphicData uri="http://schemas.openxmlformats.org/presentationml/2006/ole">
            <p:oleObj spid="_x0000_s38914" name="Paint Shop Pro Image" r:id="rId4" imgW="5824390" imgH="3229268" progId="">
              <p:embed/>
            </p:oleObj>
          </a:graphicData>
        </a:graphic>
      </p:graphicFrame>
      <p:sp>
        <p:nvSpPr>
          <p:cNvPr id="4099" name="Text Box 5"/>
          <p:cNvSpPr txBox="1">
            <a:spLocks noChangeArrowheads="1"/>
          </p:cNvSpPr>
          <p:nvPr/>
        </p:nvSpPr>
        <p:spPr bwMode="auto">
          <a:xfrm>
            <a:off x="304800" y="381000"/>
            <a:ext cx="7086600" cy="584775"/>
          </a:xfrm>
          <a:prstGeom prst="rect">
            <a:avLst/>
          </a:prstGeom>
          <a:noFill/>
          <a:ln w="9525">
            <a:noFill/>
            <a:miter lim="800000"/>
            <a:headEnd/>
            <a:tailEnd/>
          </a:ln>
        </p:spPr>
        <p:txBody>
          <a:bodyPr wrap="square">
            <a:spAutoFit/>
          </a:bodyPr>
          <a:lstStyle/>
          <a:p>
            <a:r>
              <a:rPr lang="en-US" sz="3200" dirty="0"/>
              <a:t>What is the shape of influence?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3"/>
          <p:cNvSpPr txBox="1">
            <a:spLocks noChangeArrowheads="1"/>
          </p:cNvSpPr>
          <p:nvPr/>
        </p:nvSpPr>
        <p:spPr bwMode="auto">
          <a:xfrm>
            <a:off x="457200" y="5586839"/>
            <a:ext cx="2743200" cy="830997"/>
          </a:xfrm>
          <a:prstGeom prst="rect">
            <a:avLst/>
          </a:prstGeom>
          <a:noFill/>
          <a:ln w="28575">
            <a:noFill/>
            <a:miter lim="800000"/>
            <a:headEnd/>
            <a:tailEnd/>
          </a:ln>
        </p:spPr>
        <p:txBody>
          <a:bodyPr anchor="ctr">
            <a:spAutoFit/>
          </a:bodyPr>
          <a:lstStyle/>
          <a:p>
            <a:pPr lvl="1" indent="-288925" eaLnBrk="0" hangingPunct="0">
              <a:buFontTx/>
              <a:buChar char="•"/>
            </a:pPr>
            <a:endParaRPr lang="en-US" sz="2400" dirty="0">
              <a:solidFill>
                <a:schemeClr val="bg1"/>
              </a:solidFill>
              <a:latin typeface="Times New Roman" pitchFamily="18" charset="0"/>
            </a:endParaRPr>
          </a:p>
          <a:p>
            <a:pPr lvl="1" indent="-288925" eaLnBrk="0" hangingPunct="0"/>
            <a:endParaRPr lang="en-US" sz="2400" dirty="0">
              <a:solidFill>
                <a:schemeClr val="bg1"/>
              </a:solidFill>
              <a:latin typeface="Times New Roman" pitchFamily="18" charset="0"/>
            </a:endParaRPr>
          </a:p>
        </p:txBody>
      </p:sp>
      <p:sp>
        <p:nvSpPr>
          <p:cNvPr id="17411" name="Text Box 64"/>
          <p:cNvSpPr txBox="1">
            <a:spLocks noChangeArrowheads="1"/>
          </p:cNvSpPr>
          <p:nvPr/>
        </p:nvSpPr>
        <p:spPr bwMode="auto">
          <a:xfrm>
            <a:off x="457200" y="152400"/>
            <a:ext cx="8686800" cy="1077218"/>
          </a:xfrm>
          <a:prstGeom prst="rect">
            <a:avLst/>
          </a:prstGeom>
          <a:noFill/>
          <a:ln w="28575">
            <a:noFill/>
            <a:miter lim="800000"/>
            <a:headEnd/>
            <a:tailEnd/>
          </a:ln>
        </p:spPr>
        <p:txBody>
          <a:bodyPr wrap="square" anchor="ctr">
            <a:spAutoFit/>
          </a:bodyPr>
          <a:lstStyle/>
          <a:p>
            <a:pPr eaLnBrk="0" hangingPunct="0"/>
            <a:r>
              <a:rPr lang="en-US" sz="3200" dirty="0">
                <a:latin typeface="Times New Roman" pitchFamily="18" charset="0"/>
              </a:rPr>
              <a:t>Other studies find variations in rates across </a:t>
            </a:r>
            <a:r>
              <a:rPr lang="en-US" sz="3200" dirty="0" smtClean="0">
                <a:latin typeface="Times New Roman" pitchFamily="18" charset="0"/>
              </a:rPr>
              <a:t>people and situations</a:t>
            </a:r>
            <a:endParaRPr lang="en-US" sz="3200" dirty="0">
              <a:latin typeface="Times New Roman" pitchFamily="18" charset="0"/>
            </a:endParaRPr>
          </a:p>
        </p:txBody>
      </p:sp>
      <p:pic>
        <p:nvPicPr>
          <p:cNvPr id="17412" name="Picture 66"/>
          <p:cNvPicPr>
            <a:picLocks noChangeAspect="1" noChangeArrowheads="1"/>
          </p:cNvPicPr>
          <p:nvPr/>
        </p:nvPicPr>
        <p:blipFill>
          <a:blip r:embed="rId3" cstate="print"/>
          <a:srcRect/>
          <a:stretch>
            <a:fillRect/>
          </a:stretch>
        </p:blipFill>
        <p:spPr bwMode="auto">
          <a:xfrm>
            <a:off x="6629400" y="1600200"/>
            <a:ext cx="2298942" cy="1540304"/>
          </a:xfrm>
          <a:prstGeom prst="rect">
            <a:avLst/>
          </a:prstGeom>
          <a:noFill/>
          <a:ln w="9525">
            <a:noFill/>
            <a:miter lim="800000"/>
            <a:headEnd/>
            <a:tailEnd/>
          </a:ln>
        </p:spPr>
      </p:pic>
      <p:graphicFrame>
        <p:nvGraphicFramePr>
          <p:cNvPr id="6" name="Diagram 5"/>
          <p:cNvGraphicFramePr/>
          <p:nvPr/>
        </p:nvGraphicFramePr>
        <p:xfrm>
          <a:off x="381000" y="167640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5235" name="Object 3"/>
          <p:cNvGraphicFramePr>
            <a:graphicFrameLocks noChangeAspect="1"/>
          </p:cNvGraphicFramePr>
          <p:nvPr/>
        </p:nvGraphicFramePr>
        <p:xfrm>
          <a:off x="685800" y="851940"/>
          <a:ext cx="7772400" cy="5770563"/>
        </p:xfrm>
        <a:graphic>
          <a:graphicData uri="http://schemas.openxmlformats.org/presentationml/2006/ole">
            <p:oleObj spid="_x0000_s40962" name="Organization Chart" r:id="rId4" imgW="6089400" imgH="2603160" progId="OrgPlusWOPX.4">
              <p:embed followColorScheme="full"/>
            </p:oleObj>
          </a:graphicData>
        </a:graphic>
      </p:graphicFrame>
      <p:sp>
        <p:nvSpPr>
          <p:cNvPr id="4" name="Oval 39"/>
          <p:cNvSpPr>
            <a:spLocks noChangeArrowheads="1"/>
          </p:cNvSpPr>
          <p:nvPr/>
        </p:nvSpPr>
        <p:spPr bwMode="auto">
          <a:xfrm>
            <a:off x="838200" y="5029200"/>
            <a:ext cx="1752600" cy="990600"/>
          </a:xfrm>
          <a:prstGeom prst="ellipse">
            <a:avLst/>
          </a:prstGeom>
          <a:solidFill>
            <a:schemeClr val="bg2"/>
          </a:solidFill>
          <a:ln w="9525">
            <a:solidFill>
              <a:schemeClr val="tx1"/>
            </a:solidFill>
            <a:round/>
            <a:headEnd/>
            <a:tailEnd/>
          </a:ln>
        </p:spPr>
        <p:txBody>
          <a:bodyPr wrap="none" anchor="ctr"/>
          <a:lstStyle/>
          <a:p>
            <a:pPr algn="ctr"/>
            <a:r>
              <a:rPr lang="en-US" b="1" dirty="0"/>
              <a:t>Juries</a:t>
            </a:r>
          </a:p>
        </p:txBody>
      </p:sp>
      <p:sp>
        <p:nvSpPr>
          <p:cNvPr id="5" name="Oval 39"/>
          <p:cNvSpPr>
            <a:spLocks noChangeArrowheads="1"/>
          </p:cNvSpPr>
          <p:nvPr/>
        </p:nvSpPr>
        <p:spPr bwMode="auto">
          <a:xfrm>
            <a:off x="3200400" y="4953000"/>
            <a:ext cx="1752600" cy="990600"/>
          </a:xfrm>
          <a:prstGeom prst="ellipse">
            <a:avLst/>
          </a:prstGeom>
          <a:solidFill>
            <a:schemeClr val="bg2"/>
          </a:solidFill>
          <a:ln w="9525">
            <a:solidFill>
              <a:schemeClr val="tx1"/>
            </a:solidFill>
            <a:round/>
            <a:headEnd/>
            <a:tailEnd/>
          </a:ln>
        </p:spPr>
        <p:txBody>
          <a:bodyPr wrap="none" anchor="ctr"/>
          <a:lstStyle/>
          <a:p>
            <a:pPr algn="ctr"/>
            <a:r>
              <a:rPr lang="en-US" sz="1600" b="1" dirty="0"/>
              <a:t>Diffusion</a:t>
            </a:r>
            <a:r>
              <a:rPr lang="en-US" sz="1600" b="1" dirty="0">
                <a:solidFill>
                  <a:srgbClr val="FFFFCC"/>
                </a:solidFill>
              </a:rPr>
              <a:t> </a:t>
            </a:r>
            <a:r>
              <a:rPr lang="en-US" sz="1600" b="1" dirty="0"/>
              <a:t>of</a:t>
            </a:r>
          </a:p>
          <a:p>
            <a:pPr algn="ctr"/>
            <a:r>
              <a:rPr lang="en-US" sz="1600" b="1" dirty="0"/>
              <a:t>Responsibility</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28600" y="381000"/>
            <a:ext cx="8534400" cy="758952"/>
          </a:xfrm>
        </p:spPr>
        <p:txBody>
          <a:bodyPr>
            <a:normAutofit fontScale="90000"/>
          </a:bodyPr>
          <a:lstStyle/>
          <a:p>
            <a:pPr eaLnBrk="1" hangingPunct="1"/>
            <a:r>
              <a:rPr lang="en-US" sz="2800" b="1" dirty="0" smtClean="0">
                <a:solidFill>
                  <a:schemeClr val="tx1"/>
                </a:solidFill>
                <a:cs typeface="Times New Roman" pitchFamily="18" charset="0"/>
              </a:rPr>
              <a:t>When Do People Resist the Group's Influence and Instead Change the Group?</a:t>
            </a:r>
            <a:r>
              <a:rPr lang="en-US" dirty="0" smtClean="0">
                <a:solidFill>
                  <a:schemeClr val="tx1"/>
                </a:solidFill>
              </a:rPr>
              <a:t> </a:t>
            </a:r>
          </a:p>
        </p:txBody>
      </p:sp>
      <p:sp>
        <p:nvSpPr>
          <p:cNvPr id="19459" name="Rectangle 4"/>
          <p:cNvSpPr>
            <a:spLocks noChangeArrowheads="1"/>
          </p:cNvSpPr>
          <p:nvPr/>
        </p:nvSpPr>
        <p:spPr bwMode="auto">
          <a:xfrm>
            <a:off x="2286000" y="1600200"/>
            <a:ext cx="6477000" cy="4876800"/>
          </a:xfrm>
          <a:prstGeom prst="rect">
            <a:avLst/>
          </a:prstGeom>
          <a:solidFill>
            <a:schemeClr val="tx1">
              <a:lumMod val="75000"/>
              <a:lumOff val="25000"/>
            </a:schemeClr>
          </a:solidFill>
          <a:ln w="9525">
            <a:solidFill>
              <a:schemeClr val="tx1"/>
            </a:solidFill>
            <a:miter lim="800000"/>
            <a:headEnd/>
            <a:tailEnd/>
          </a:ln>
        </p:spPr>
        <p:txBody>
          <a:bodyPr wrap="none" anchor="ctr"/>
          <a:lstStyle/>
          <a:p>
            <a:endParaRPr lang="en-US"/>
          </a:p>
        </p:txBody>
      </p:sp>
      <p:sp>
        <p:nvSpPr>
          <p:cNvPr id="68620" name="Arc 12"/>
          <p:cNvSpPr>
            <a:spLocks/>
          </p:cNvSpPr>
          <p:nvPr/>
        </p:nvSpPr>
        <p:spPr bwMode="auto">
          <a:xfrm flipV="1">
            <a:off x="3648075" y="1401763"/>
            <a:ext cx="4222750" cy="2466975"/>
          </a:xfrm>
          <a:custGeom>
            <a:avLst/>
            <a:gdLst>
              <a:gd name="T0" fmla="*/ 0 w 35540"/>
              <a:gd name="T1" fmla="*/ 2147483647 h 21600"/>
              <a:gd name="T2" fmla="*/ 2147483647 w 35540"/>
              <a:gd name="T3" fmla="*/ 2147483647 h 21600"/>
              <a:gd name="T4" fmla="*/ 2147483647 w 35540"/>
              <a:gd name="T5" fmla="*/ 2147483647 h 21600"/>
              <a:gd name="T6" fmla="*/ 0 60000 65536"/>
              <a:gd name="T7" fmla="*/ 0 60000 65536"/>
              <a:gd name="T8" fmla="*/ 0 60000 65536"/>
              <a:gd name="T9" fmla="*/ 0 w 35540"/>
              <a:gd name="T10" fmla="*/ 0 h 21600"/>
              <a:gd name="T11" fmla="*/ 35540 w 35540"/>
              <a:gd name="T12" fmla="*/ 21600 h 21600"/>
            </a:gdLst>
            <a:ahLst/>
            <a:cxnLst>
              <a:cxn ang="T6">
                <a:pos x="T0" y="T1"/>
              </a:cxn>
              <a:cxn ang="T7">
                <a:pos x="T2" y="T3"/>
              </a:cxn>
              <a:cxn ang="T8">
                <a:pos x="T4" y="T5"/>
              </a:cxn>
            </a:cxnLst>
            <a:rect l="T9" t="T10" r="T11" b="T12"/>
            <a:pathLst>
              <a:path w="35540" h="21600" fill="none" extrusionOk="0">
                <a:moveTo>
                  <a:pt x="-1" y="10025"/>
                </a:moveTo>
                <a:cubicBezTo>
                  <a:pt x="3961" y="3782"/>
                  <a:pt x="10842" y="-1"/>
                  <a:pt x="18237" y="0"/>
                </a:cubicBezTo>
                <a:cubicBezTo>
                  <a:pt x="25049" y="0"/>
                  <a:pt x="31461" y="3213"/>
                  <a:pt x="35539" y="8670"/>
                </a:cubicBezTo>
              </a:path>
              <a:path w="35540" h="21600" stroke="0" extrusionOk="0">
                <a:moveTo>
                  <a:pt x="-1" y="10025"/>
                </a:moveTo>
                <a:cubicBezTo>
                  <a:pt x="3961" y="3782"/>
                  <a:pt x="10842" y="-1"/>
                  <a:pt x="18237" y="0"/>
                </a:cubicBezTo>
                <a:cubicBezTo>
                  <a:pt x="25049" y="0"/>
                  <a:pt x="31461" y="3213"/>
                  <a:pt x="35539" y="8670"/>
                </a:cubicBezTo>
                <a:lnTo>
                  <a:pt x="18237" y="21600"/>
                </a:lnTo>
                <a:close/>
              </a:path>
            </a:pathLst>
          </a:custGeom>
          <a:noFill/>
          <a:ln w="47625" cap="rnd">
            <a:solidFill>
              <a:schemeClr val="accent2"/>
            </a:solidFill>
            <a:prstDash val="dash"/>
            <a:round/>
            <a:headEnd type="triangle" w="med" len="med"/>
            <a:tailEnd/>
          </a:ln>
        </p:spPr>
        <p:txBody>
          <a:bodyPr/>
          <a:lstStyle/>
          <a:p>
            <a:endParaRPr lang="en-US"/>
          </a:p>
        </p:txBody>
      </p:sp>
      <p:sp>
        <p:nvSpPr>
          <p:cNvPr id="68621" name="Arc 13"/>
          <p:cNvSpPr>
            <a:spLocks/>
          </p:cNvSpPr>
          <p:nvPr/>
        </p:nvSpPr>
        <p:spPr bwMode="auto">
          <a:xfrm flipV="1">
            <a:off x="5257800" y="1752600"/>
            <a:ext cx="2857500" cy="1781175"/>
          </a:xfrm>
          <a:custGeom>
            <a:avLst/>
            <a:gdLst>
              <a:gd name="T0" fmla="*/ 0 w 36810"/>
              <a:gd name="T1" fmla="*/ 2147483647 h 21600"/>
              <a:gd name="T2" fmla="*/ 2147483647 w 36810"/>
              <a:gd name="T3" fmla="*/ 2147483647 h 21600"/>
              <a:gd name="T4" fmla="*/ 2147483647 w 36810"/>
              <a:gd name="T5" fmla="*/ 2147483647 h 21600"/>
              <a:gd name="T6" fmla="*/ 0 60000 65536"/>
              <a:gd name="T7" fmla="*/ 0 60000 65536"/>
              <a:gd name="T8" fmla="*/ 0 60000 65536"/>
              <a:gd name="T9" fmla="*/ 0 w 36810"/>
              <a:gd name="T10" fmla="*/ 0 h 21600"/>
              <a:gd name="T11" fmla="*/ 36810 w 36810"/>
              <a:gd name="T12" fmla="*/ 21600 h 21600"/>
            </a:gdLst>
            <a:ahLst/>
            <a:cxnLst>
              <a:cxn ang="T6">
                <a:pos x="T0" y="T1"/>
              </a:cxn>
              <a:cxn ang="T7">
                <a:pos x="T2" y="T3"/>
              </a:cxn>
              <a:cxn ang="T8">
                <a:pos x="T4" y="T5"/>
              </a:cxn>
            </a:cxnLst>
            <a:rect l="T9" t="T10" r="T11" b="T12"/>
            <a:pathLst>
              <a:path w="36810" h="21600" fill="none" extrusionOk="0">
                <a:moveTo>
                  <a:pt x="-1" y="6679"/>
                </a:moveTo>
                <a:cubicBezTo>
                  <a:pt x="4075" y="2413"/>
                  <a:pt x="9718" y="-1"/>
                  <a:pt x="15619" y="0"/>
                </a:cubicBezTo>
                <a:cubicBezTo>
                  <a:pt x="25936" y="0"/>
                  <a:pt x="34813" y="7296"/>
                  <a:pt x="36810" y="17418"/>
                </a:cubicBezTo>
              </a:path>
              <a:path w="36810" h="21600" stroke="0" extrusionOk="0">
                <a:moveTo>
                  <a:pt x="-1" y="6679"/>
                </a:moveTo>
                <a:cubicBezTo>
                  <a:pt x="4075" y="2413"/>
                  <a:pt x="9718" y="-1"/>
                  <a:pt x="15619" y="0"/>
                </a:cubicBezTo>
                <a:cubicBezTo>
                  <a:pt x="25936" y="0"/>
                  <a:pt x="34813" y="7296"/>
                  <a:pt x="36810" y="17418"/>
                </a:cubicBezTo>
                <a:lnTo>
                  <a:pt x="15619" y="21600"/>
                </a:lnTo>
                <a:close/>
              </a:path>
            </a:pathLst>
          </a:custGeom>
          <a:noFill/>
          <a:ln w="47625" cap="rnd">
            <a:solidFill>
              <a:schemeClr val="accent2"/>
            </a:solidFill>
            <a:prstDash val="dash"/>
            <a:round/>
            <a:headEnd type="triangle" w="med" len="med"/>
            <a:tailEnd/>
          </a:ln>
        </p:spPr>
        <p:txBody>
          <a:bodyPr/>
          <a:lstStyle/>
          <a:p>
            <a:endParaRPr lang="en-US"/>
          </a:p>
        </p:txBody>
      </p:sp>
      <p:sp>
        <p:nvSpPr>
          <p:cNvPr id="68622" name="Arc 14"/>
          <p:cNvSpPr>
            <a:spLocks/>
          </p:cNvSpPr>
          <p:nvPr/>
        </p:nvSpPr>
        <p:spPr bwMode="auto">
          <a:xfrm flipV="1">
            <a:off x="3817938" y="2224088"/>
            <a:ext cx="4213225" cy="2192337"/>
          </a:xfrm>
          <a:custGeom>
            <a:avLst/>
            <a:gdLst>
              <a:gd name="T0" fmla="*/ 0 w 34383"/>
              <a:gd name="T1" fmla="*/ 2147483647 h 21600"/>
              <a:gd name="T2" fmla="*/ 2147483647 w 34383"/>
              <a:gd name="T3" fmla="*/ 2147483647 h 21600"/>
              <a:gd name="T4" fmla="*/ 2147483647 w 34383"/>
              <a:gd name="T5" fmla="*/ 2147483647 h 21600"/>
              <a:gd name="T6" fmla="*/ 0 60000 65536"/>
              <a:gd name="T7" fmla="*/ 0 60000 65536"/>
              <a:gd name="T8" fmla="*/ 0 60000 65536"/>
              <a:gd name="T9" fmla="*/ 0 w 34383"/>
              <a:gd name="T10" fmla="*/ 0 h 21600"/>
              <a:gd name="T11" fmla="*/ 34383 w 34383"/>
              <a:gd name="T12" fmla="*/ 21600 h 21600"/>
            </a:gdLst>
            <a:ahLst/>
            <a:cxnLst>
              <a:cxn ang="T6">
                <a:pos x="T0" y="T1"/>
              </a:cxn>
              <a:cxn ang="T7">
                <a:pos x="T2" y="T3"/>
              </a:cxn>
              <a:cxn ang="T8">
                <a:pos x="T4" y="T5"/>
              </a:cxn>
            </a:cxnLst>
            <a:rect l="T9" t="T10" r="T11" b="T12"/>
            <a:pathLst>
              <a:path w="34383" h="21600" fill="none" extrusionOk="0">
                <a:moveTo>
                  <a:pt x="-1" y="4188"/>
                </a:moveTo>
                <a:cubicBezTo>
                  <a:pt x="3706" y="1467"/>
                  <a:pt x="8184" y="-1"/>
                  <a:pt x="12783" y="0"/>
                </a:cubicBezTo>
                <a:cubicBezTo>
                  <a:pt x="24712" y="0"/>
                  <a:pt x="34383" y="9670"/>
                  <a:pt x="34383" y="21600"/>
                </a:cubicBezTo>
              </a:path>
              <a:path w="34383" h="21600" stroke="0" extrusionOk="0">
                <a:moveTo>
                  <a:pt x="-1" y="4188"/>
                </a:moveTo>
                <a:cubicBezTo>
                  <a:pt x="3706" y="1467"/>
                  <a:pt x="8184" y="-1"/>
                  <a:pt x="12783" y="0"/>
                </a:cubicBezTo>
                <a:cubicBezTo>
                  <a:pt x="24712" y="0"/>
                  <a:pt x="34383" y="9670"/>
                  <a:pt x="34383" y="21600"/>
                </a:cubicBezTo>
                <a:lnTo>
                  <a:pt x="12783" y="21600"/>
                </a:lnTo>
                <a:close/>
              </a:path>
            </a:pathLst>
          </a:custGeom>
          <a:noFill/>
          <a:ln w="47625" cap="rnd">
            <a:solidFill>
              <a:schemeClr val="accent2"/>
            </a:solidFill>
            <a:prstDash val="dash"/>
            <a:round/>
            <a:headEnd type="triangle" w="med" len="med"/>
            <a:tailEnd/>
          </a:ln>
        </p:spPr>
        <p:txBody>
          <a:bodyPr/>
          <a:lstStyle/>
          <a:p>
            <a:endParaRPr lang="en-US"/>
          </a:p>
        </p:txBody>
      </p:sp>
      <p:sp>
        <p:nvSpPr>
          <p:cNvPr id="68623" name="Arc 15"/>
          <p:cNvSpPr>
            <a:spLocks/>
          </p:cNvSpPr>
          <p:nvPr/>
        </p:nvSpPr>
        <p:spPr bwMode="auto">
          <a:xfrm flipV="1">
            <a:off x="4692650" y="2574925"/>
            <a:ext cx="3309938" cy="3287713"/>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47625" cap="rnd">
            <a:solidFill>
              <a:schemeClr val="accent2"/>
            </a:solidFill>
            <a:prstDash val="dash"/>
            <a:round/>
            <a:headEnd type="triangle" w="med" len="med"/>
            <a:tailEnd/>
          </a:ln>
        </p:spPr>
        <p:txBody>
          <a:bodyPr/>
          <a:lstStyle/>
          <a:p>
            <a:endParaRPr lang="en-US"/>
          </a:p>
        </p:txBody>
      </p:sp>
      <p:sp>
        <p:nvSpPr>
          <p:cNvPr id="68624" name="Arc 16"/>
          <p:cNvSpPr>
            <a:spLocks/>
          </p:cNvSpPr>
          <p:nvPr/>
        </p:nvSpPr>
        <p:spPr bwMode="auto">
          <a:xfrm flipV="1">
            <a:off x="5089525" y="2300288"/>
            <a:ext cx="2927350" cy="2328862"/>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47625" cap="rnd">
            <a:solidFill>
              <a:schemeClr val="accent2"/>
            </a:solidFill>
            <a:prstDash val="dash"/>
            <a:round/>
            <a:headEnd type="triangle" w="med" len="med"/>
            <a:tailEnd/>
          </a:ln>
        </p:spPr>
        <p:txBody>
          <a:bodyPr/>
          <a:lstStyle/>
          <a:p>
            <a:endParaRPr lang="en-US"/>
          </a:p>
        </p:txBody>
      </p:sp>
      <p:sp>
        <p:nvSpPr>
          <p:cNvPr id="68625" name="Arc 17"/>
          <p:cNvSpPr>
            <a:spLocks/>
          </p:cNvSpPr>
          <p:nvPr/>
        </p:nvSpPr>
        <p:spPr bwMode="auto">
          <a:xfrm flipV="1">
            <a:off x="3206750" y="2528888"/>
            <a:ext cx="4795838" cy="2649537"/>
          </a:xfrm>
          <a:custGeom>
            <a:avLst/>
            <a:gdLst>
              <a:gd name="T0" fmla="*/ 0 w 22355"/>
              <a:gd name="T1" fmla="*/ 23999039 h 21600"/>
              <a:gd name="T2" fmla="*/ 2147483647 w 22355"/>
              <a:gd name="T3" fmla="*/ 2147483647 h 21600"/>
              <a:gd name="T4" fmla="*/ 2147483647 w 22355"/>
              <a:gd name="T5" fmla="*/ 2147483647 h 21600"/>
              <a:gd name="T6" fmla="*/ 0 60000 65536"/>
              <a:gd name="T7" fmla="*/ 0 60000 65536"/>
              <a:gd name="T8" fmla="*/ 0 60000 65536"/>
              <a:gd name="T9" fmla="*/ 0 w 22355"/>
              <a:gd name="T10" fmla="*/ 0 h 21600"/>
              <a:gd name="T11" fmla="*/ 22355 w 22355"/>
              <a:gd name="T12" fmla="*/ 21600 h 21600"/>
            </a:gdLst>
            <a:ahLst/>
            <a:cxnLst>
              <a:cxn ang="T6">
                <a:pos x="T0" y="T1"/>
              </a:cxn>
              <a:cxn ang="T7">
                <a:pos x="T2" y="T3"/>
              </a:cxn>
              <a:cxn ang="T8">
                <a:pos x="T4" y="T5"/>
              </a:cxn>
            </a:cxnLst>
            <a:rect l="T9" t="T10" r="T11" b="T12"/>
            <a:pathLst>
              <a:path w="22355" h="21600" fill="none" extrusionOk="0">
                <a:moveTo>
                  <a:pt x="0" y="13"/>
                </a:moveTo>
                <a:cubicBezTo>
                  <a:pt x="251" y="4"/>
                  <a:pt x="503" y="-1"/>
                  <a:pt x="755" y="0"/>
                </a:cubicBezTo>
                <a:cubicBezTo>
                  <a:pt x="12684" y="0"/>
                  <a:pt x="22355" y="9670"/>
                  <a:pt x="22355" y="21600"/>
                </a:cubicBezTo>
              </a:path>
              <a:path w="22355" h="21600" stroke="0" extrusionOk="0">
                <a:moveTo>
                  <a:pt x="0" y="13"/>
                </a:moveTo>
                <a:cubicBezTo>
                  <a:pt x="251" y="4"/>
                  <a:pt x="503" y="-1"/>
                  <a:pt x="755" y="0"/>
                </a:cubicBezTo>
                <a:cubicBezTo>
                  <a:pt x="12684" y="0"/>
                  <a:pt x="22355" y="9670"/>
                  <a:pt x="22355" y="21600"/>
                </a:cubicBezTo>
                <a:lnTo>
                  <a:pt x="755" y="21600"/>
                </a:lnTo>
                <a:close/>
              </a:path>
            </a:pathLst>
          </a:custGeom>
          <a:noFill/>
          <a:ln w="47625" cap="rnd">
            <a:solidFill>
              <a:schemeClr val="accent2"/>
            </a:solidFill>
            <a:prstDash val="dash"/>
            <a:round/>
            <a:headEnd type="triangle" w="med" len="med"/>
            <a:tailEnd/>
          </a:ln>
        </p:spPr>
        <p:txBody>
          <a:bodyPr/>
          <a:lstStyle/>
          <a:p>
            <a:endParaRPr lang="en-US"/>
          </a:p>
        </p:txBody>
      </p:sp>
      <p:sp>
        <p:nvSpPr>
          <p:cNvPr id="19466" name="Oval 18"/>
          <p:cNvSpPr>
            <a:spLocks noChangeArrowheads="1"/>
          </p:cNvSpPr>
          <p:nvPr/>
        </p:nvSpPr>
        <p:spPr bwMode="auto">
          <a:xfrm>
            <a:off x="3105150" y="1752600"/>
            <a:ext cx="925513" cy="958850"/>
          </a:xfrm>
          <a:prstGeom prst="ellipse">
            <a:avLst/>
          </a:prstGeom>
          <a:solidFill>
            <a:srgbClr val="FFFFFF"/>
          </a:solidFill>
          <a:ln w="9525">
            <a:solidFill>
              <a:srgbClr val="000000"/>
            </a:solidFill>
            <a:round/>
            <a:headEnd/>
            <a:tailEnd/>
          </a:ln>
        </p:spPr>
        <p:txBody>
          <a:bodyPr/>
          <a:lstStyle/>
          <a:p>
            <a:endParaRPr lang="en-US"/>
          </a:p>
        </p:txBody>
      </p:sp>
      <p:sp>
        <p:nvSpPr>
          <p:cNvPr id="19467" name="Oval 19"/>
          <p:cNvSpPr>
            <a:spLocks noChangeArrowheads="1"/>
          </p:cNvSpPr>
          <p:nvPr/>
        </p:nvSpPr>
        <p:spPr bwMode="auto">
          <a:xfrm>
            <a:off x="3765550" y="5314950"/>
            <a:ext cx="927100" cy="958850"/>
          </a:xfrm>
          <a:prstGeom prst="ellipse">
            <a:avLst/>
          </a:prstGeom>
          <a:solidFill>
            <a:srgbClr val="FFFFFF"/>
          </a:solidFill>
          <a:ln w="9525">
            <a:solidFill>
              <a:srgbClr val="000000"/>
            </a:solidFill>
            <a:round/>
            <a:headEnd/>
            <a:tailEnd/>
          </a:ln>
        </p:spPr>
        <p:txBody>
          <a:bodyPr/>
          <a:lstStyle/>
          <a:p>
            <a:endParaRPr lang="en-US"/>
          </a:p>
        </p:txBody>
      </p:sp>
      <p:sp>
        <p:nvSpPr>
          <p:cNvPr id="19468" name="Oval 20"/>
          <p:cNvSpPr>
            <a:spLocks noChangeArrowheads="1"/>
          </p:cNvSpPr>
          <p:nvPr/>
        </p:nvSpPr>
        <p:spPr bwMode="auto">
          <a:xfrm>
            <a:off x="7354888" y="1949450"/>
            <a:ext cx="927100" cy="960438"/>
          </a:xfrm>
          <a:prstGeom prst="ellipse">
            <a:avLst/>
          </a:prstGeom>
          <a:solidFill>
            <a:srgbClr val="FFFFFF"/>
          </a:solidFill>
          <a:ln w="9525">
            <a:solidFill>
              <a:srgbClr val="000000"/>
            </a:solidFill>
            <a:round/>
            <a:headEnd/>
            <a:tailEnd/>
          </a:ln>
        </p:spPr>
        <p:txBody>
          <a:bodyPr/>
          <a:lstStyle/>
          <a:p>
            <a:endParaRPr lang="en-US"/>
          </a:p>
        </p:txBody>
      </p:sp>
      <p:sp>
        <p:nvSpPr>
          <p:cNvPr id="19469" name="Oval 21"/>
          <p:cNvSpPr>
            <a:spLocks noChangeArrowheads="1"/>
          </p:cNvSpPr>
          <p:nvPr/>
        </p:nvSpPr>
        <p:spPr bwMode="auto">
          <a:xfrm>
            <a:off x="3089275" y="3122613"/>
            <a:ext cx="927100" cy="958850"/>
          </a:xfrm>
          <a:prstGeom prst="ellipse">
            <a:avLst/>
          </a:prstGeom>
          <a:solidFill>
            <a:srgbClr val="FFFFFF"/>
          </a:solidFill>
          <a:ln w="9525">
            <a:solidFill>
              <a:srgbClr val="000000"/>
            </a:solidFill>
            <a:round/>
            <a:headEnd/>
            <a:tailEnd/>
          </a:ln>
        </p:spPr>
        <p:txBody>
          <a:bodyPr/>
          <a:lstStyle/>
          <a:p>
            <a:endParaRPr lang="en-US"/>
          </a:p>
        </p:txBody>
      </p:sp>
      <p:sp>
        <p:nvSpPr>
          <p:cNvPr id="19470" name="Oval 22"/>
          <p:cNvSpPr>
            <a:spLocks noChangeArrowheads="1"/>
          </p:cNvSpPr>
          <p:nvPr/>
        </p:nvSpPr>
        <p:spPr bwMode="auto">
          <a:xfrm>
            <a:off x="4427538" y="2224088"/>
            <a:ext cx="927100" cy="958850"/>
          </a:xfrm>
          <a:prstGeom prst="ellipse">
            <a:avLst/>
          </a:prstGeom>
          <a:solidFill>
            <a:srgbClr val="FFFFFF"/>
          </a:solidFill>
          <a:ln w="9525">
            <a:solidFill>
              <a:srgbClr val="000000"/>
            </a:solidFill>
            <a:round/>
            <a:headEnd/>
            <a:tailEnd/>
          </a:ln>
        </p:spPr>
        <p:txBody>
          <a:bodyPr/>
          <a:lstStyle/>
          <a:p>
            <a:endParaRPr lang="en-US"/>
          </a:p>
        </p:txBody>
      </p:sp>
      <p:sp>
        <p:nvSpPr>
          <p:cNvPr id="19471" name="Oval 23"/>
          <p:cNvSpPr>
            <a:spLocks noChangeArrowheads="1"/>
          </p:cNvSpPr>
          <p:nvPr/>
        </p:nvSpPr>
        <p:spPr bwMode="auto">
          <a:xfrm>
            <a:off x="4148138" y="4035425"/>
            <a:ext cx="927100" cy="958850"/>
          </a:xfrm>
          <a:prstGeom prst="ellipse">
            <a:avLst/>
          </a:prstGeom>
          <a:solidFill>
            <a:srgbClr val="FFFFFF"/>
          </a:solidFill>
          <a:ln w="9525">
            <a:solidFill>
              <a:srgbClr val="000000"/>
            </a:solidFill>
            <a:round/>
            <a:headEnd/>
            <a:tailEnd/>
          </a:ln>
        </p:spPr>
        <p:txBody>
          <a:bodyPr/>
          <a:lstStyle/>
          <a:p>
            <a:endParaRPr lang="en-US"/>
          </a:p>
        </p:txBody>
      </p:sp>
      <p:sp>
        <p:nvSpPr>
          <p:cNvPr id="19472" name="Oval 24"/>
          <p:cNvSpPr>
            <a:spLocks noChangeArrowheads="1"/>
          </p:cNvSpPr>
          <p:nvPr/>
        </p:nvSpPr>
        <p:spPr bwMode="auto">
          <a:xfrm>
            <a:off x="2354263" y="4400550"/>
            <a:ext cx="927100" cy="960438"/>
          </a:xfrm>
          <a:prstGeom prst="ellipse">
            <a:avLst/>
          </a:prstGeom>
          <a:solidFill>
            <a:srgbClr val="FFFFFF"/>
          </a:solidFill>
          <a:ln w="9525">
            <a:solidFill>
              <a:srgbClr val="000000"/>
            </a:solidFill>
            <a:round/>
            <a:headEnd/>
            <a:tailEnd/>
          </a:ln>
        </p:spPr>
        <p:txBody>
          <a:bodyPr/>
          <a:lstStyle/>
          <a:p>
            <a:endParaRPr lang="en-US"/>
          </a:p>
        </p:txBody>
      </p:sp>
      <p:sp>
        <p:nvSpPr>
          <p:cNvPr id="68633" name="Text Box 25"/>
          <p:cNvSpPr txBox="1">
            <a:spLocks noChangeArrowheads="1"/>
          </p:cNvSpPr>
          <p:nvPr/>
        </p:nvSpPr>
        <p:spPr bwMode="auto">
          <a:xfrm>
            <a:off x="304800" y="1752600"/>
            <a:ext cx="1905000" cy="2657475"/>
          </a:xfrm>
          <a:prstGeom prst="rect">
            <a:avLst/>
          </a:prstGeom>
          <a:solidFill>
            <a:schemeClr val="tx1">
              <a:lumMod val="50000"/>
              <a:lumOff val="50000"/>
            </a:schemeClr>
          </a:solidFill>
          <a:ln w="9525">
            <a:solidFill>
              <a:schemeClr val="bg2"/>
            </a:solidFill>
            <a:miter lim="800000"/>
            <a:headEnd/>
            <a:tailEnd/>
          </a:ln>
        </p:spPr>
        <p:txBody>
          <a:bodyPr>
            <a:spAutoFit/>
          </a:bodyPr>
          <a:lstStyle/>
          <a:p>
            <a:r>
              <a:rPr lang="en-US" sz="2400" dirty="0" err="1">
                <a:solidFill>
                  <a:schemeClr val="bg1"/>
                </a:solidFill>
                <a:latin typeface="Times New Roman" pitchFamily="18" charset="0"/>
              </a:rPr>
              <a:t>Moscovici’s</a:t>
            </a:r>
            <a:r>
              <a:rPr lang="en-US" sz="2400" dirty="0">
                <a:solidFill>
                  <a:schemeClr val="bg1"/>
                </a:solidFill>
                <a:latin typeface="Times New Roman" pitchFamily="18" charset="0"/>
              </a:rPr>
              <a:t> studies of minority influence:</a:t>
            </a:r>
            <a:r>
              <a:rPr lang="en-US" sz="2400" dirty="0">
                <a:solidFill>
                  <a:srgbClr val="FFFF99"/>
                </a:solidFill>
                <a:latin typeface="Times New Roman" pitchFamily="18" charset="0"/>
              </a:rPr>
              <a:t> Pressure of</a:t>
            </a:r>
          </a:p>
          <a:p>
            <a:r>
              <a:rPr lang="en-US" sz="2400" dirty="0">
                <a:solidFill>
                  <a:srgbClr val="FFFF99"/>
                </a:solidFill>
                <a:latin typeface="Times New Roman" pitchFamily="18" charset="0"/>
              </a:rPr>
              <a:t>One against Many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68633"/>
                                        </p:tgtEl>
                                        <p:attrNameLst>
                                          <p:attrName>style.visibility</p:attrName>
                                        </p:attrNameLst>
                                      </p:cBhvr>
                                      <p:to>
                                        <p:strVal val="visible"/>
                                      </p:to>
                                    </p:set>
                                    <p:animEffect transition="in" filter="dissolve">
                                      <p:cBhvr>
                                        <p:cTn id="7" dur="500"/>
                                        <p:tgtEl>
                                          <p:spTgt spid="68633"/>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8620"/>
                                        </p:tgtEl>
                                        <p:attrNameLst>
                                          <p:attrName>style.visibility</p:attrName>
                                        </p:attrNameLst>
                                      </p:cBhvr>
                                      <p:to>
                                        <p:strVal val="visible"/>
                                      </p:to>
                                    </p:set>
                                    <p:animEffect transition="in" filter="wipe(right)">
                                      <p:cBhvr>
                                        <p:cTn id="11" dur="1000"/>
                                        <p:tgtEl>
                                          <p:spTgt spid="68620"/>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68621"/>
                                        </p:tgtEl>
                                        <p:attrNameLst>
                                          <p:attrName>style.visibility</p:attrName>
                                        </p:attrNameLst>
                                      </p:cBhvr>
                                      <p:to>
                                        <p:strVal val="visible"/>
                                      </p:to>
                                    </p:set>
                                    <p:animEffect transition="in" filter="wipe(right)">
                                      <p:cBhvr>
                                        <p:cTn id="15" dur="1000"/>
                                        <p:tgtEl>
                                          <p:spTgt spid="68621"/>
                                        </p:tgtEl>
                                      </p:cBhvr>
                                    </p:animEffect>
                                  </p:childTnLst>
                                </p:cTn>
                              </p:par>
                            </p:childTnLst>
                          </p:cTn>
                        </p:par>
                        <p:par>
                          <p:cTn id="16" fill="hold">
                            <p:stCondLst>
                              <p:cond delay="2500"/>
                            </p:stCondLst>
                            <p:childTnLst>
                              <p:par>
                                <p:cTn id="17" presetID="22" presetClass="entr" presetSubtype="2" fill="hold" grpId="0" nodeType="afterEffect">
                                  <p:stCondLst>
                                    <p:cond delay="0"/>
                                  </p:stCondLst>
                                  <p:childTnLst>
                                    <p:set>
                                      <p:cBhvr>
                                        <p:cTn id="18" dur="1" fill="hold">
                                          <p:stCondLst>
                                            <p:cond delay="0"/>
                                          </p:stCondLst>
                                        </p:cTn>
                                        <p:tgtEl>
                                          <p:spTgt spid="68622"/>
                                        </p:tgtEl>
                                        <p:attrNameLst>
                                          <p:attrName>style.visibility</p:attrName>
                                        </p:attrNameLst>
                                      </p:cBhvr>
                                      <p:to>
                                        <p:strVal val="visible"/>
                                      </p:to>
                                    </p:set>
                                    <p:animEffect transition="in" filter="wipe(right)">
                                      <p:cBhvr>
                                        <p:cTn id="19" dur="1000"/>
                                        <p:tgtEl>
                                          <p:spTgt spid="68622"/>
                                        </p:tgtEl>
                                      </p:cBhvr>
                                    </p:animEffect>
                                  </p:childTnLst>
                                </p:cTn>
                              </p:par>
                            </p:childTnLst>
                          </p:cTn>
                        </p:par>
                        <p:par>
                          <p:cTn id="20" fill="hold">
                            <p:stCondLst>
                              <p:cond delay="3500"/>
                            </p:stCondLst>
                            <p:childTnLst>
                              <p:par>
                                <p:cTn id="21" presetID="22" presetClass="entr" presetSubtype="2" fill="hold" grpId="0" nodeType="afterEffect">
                                  <p:stCondLst>
                                    <p:cond delay="0"/>
                                  </p:stCondLst>
                                  <p:childTnLst>
                                    <p:set>
                                      <p:cBhvr>
                                        <p:cTn id="22" dur="1" fill="hold">
                                          <p:stCondLst>
                                            <p:cond delay="0"/>
                                          </p:stCondLst>
                                        </p:cTn>
                                        <p:tgtEl>
                                          <p:spTgt spid="68623"/>
                                        </p:tgtEl>
                                        <p:attrNameLst>
                                          <p:attrName>style.visibility</p:attrName>
                                        </p:attrNameLst>
                                      </p:cBhvr>
                                      <p:to>
                                        <p:strVal val="visible"/>
                                      </p:to>
                                    </p:set>
                                    <p:animEffect transition="in" filter="wipe(right)">
                                      <p:cBhvr>
                                        <p:cTn id="23" dur="1000"/>
                                        <p:tgtEl>
                                          <p:spTgt spid="68623"/>
                                        </p:tgtEl>
                                      </p:cBhvr>
                                    </p:animEffect>
                                  </p:childTnLst>
                                </p:cTn>
                              </p:par>
                            </p:childTnLst>
                          </p:cTn>
                        </p:par>
                        <p:par>
                          <p:cTn id="24" fill="hold">
                            <p:stCondLst>
                              <p:cond delay="4500"/>
                            </p:stCondLst>
                            <p:childTnLst>
                              <p:par>
                                <p:cTn id="25" presetID="22" presetClass="entr" presetSubtype="2" fill="hold" grpId="0" nodeType="afterEffect">
                                  <p:stCondLst>
                                    <p:cond delay="0"/>
                                  </p:stCondLst>
                                  <p:childTnLst>
                                    <p:set>
                                      <p:cBhvr>
                                        <p:cTn id="26" dur="1" fill="hold">
                                          <p:stCondLst>
                                            <p:cond delay="0"/>
                                          </p:stCondLst>
                                        </p:cTn>
                                        <p:tgtEl>
                                          <p:spTgt spid="68624"/>
                                        </p:tgtEl>
                                        <p:attrNameLst>
                                          <p:attrName>style.visibility</p:attrName>
                                        </p:attrNameLst>
                                      </p:cBhvr>
                                      <p:to>
                                        <p:strVal val="visible"/>
                                      </p:to>
                                    </p:set>
                                    <p:animEffect transition="in" filter="wipe(right)">
                                      <p:cBhvr>
                                        <p:cTn id="27" dur="1000"/>
                                        <p:tgtEl>
                                          <p:spTgt spid="68624"/>
                                        </p:tgtEl>
                                      </p:cBhvr>
                                    </p:animEffect>
                                  </p:childTnLst>
                                </p:cTn>
                              </p:par>
                            </p:childTnLst>
                          </p:cTn>
                        </p:par>
                        <p:par>
                          <p:cTn id="28" fill="hold">
                            <p:stCondLst>
                              <p:cond delay="5500"/>
                            </p:stCondLst>
                            <p:childTnLst>
                              <p:par>
                                <p:cTn id="29" presetID="22" presetClass="entr" presetSubtype="2" fill="hold" grpId="0" nodeType="afterEffect">
                                  <p:stCondLst>
                                    <p:cond delay="0"/>
                                  </p:stCondLst>
                                  <p:childTnLst>
                                    <p:set>
                                      <p:cBhvr>
                                        <p:cTn id="30" dur="1" fill="hold">
                                          <p:stCondLst>
                                            <p:cond delay="0"/>
                                          </p:stCondLst>
                                        </p:cTn>
                                        <p:tgtEl>
                                          <p:spTgt spid="68625"/>
                                        </p:tgtEl>
                                        <p:attrNameLst>
                                          <p:attrName>style.visibility</p:attrName>
                                        </p:attrNameLst>
                                      </p:cBhvr>
                                      <p:to>
                                        <p:strVal val="visible"/>
                                      </p:to>
                                    </p:set>
                                    <p:animEffect transition="in" filter="wipe(right)">
                                      <p:cBhvr>
                                        <p:cTn id="31" dur="1000"/>
                                        <p:tgtEl>
                                          <p:spTgt spid="686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20" grpId="0" animBg="1"/>
      <p:bldP spid="68621" grpId="0" animBg="1"/>
      <p:bldP spid="68622" grpId="0" animBg="1"/>
      <p:bldP spid="68623" grpId="0" animBg="1"/>
      <p:bldP spid="68624" grpId="0" animBg="1"/>
      <p:bldP spid="68625" grpId="0" animBg="1"/>
      <p:bldP spid="6863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body" idx="1"/>
          </p:nvPr>
        </p:nvSpPr>
        <p:spPr>
          <a:xfrm>
            <a:off x="685800" y="1981200"/>
            <a:ext cx="7315200" cy="3657600"/>
          </a:xfrm>
        </p:spPr>
        <p:txBody>
          <a:bodyPr>
            <a:normAutofit fontScale="77500" lnSpcReduction="20000"/>
          </a:bodyPr>
          <a:lstStyle/>
          <a:p>
            <a:pPr>
              <a:lnSpc>
                <a:spcPct val="120000"/>
              </a:lnSpc>
              <a:spcAft>
                <a:spcPts val="1200"/>
              </a:spcAft>
            </a:pPr>
            <a:r>
              <a:rPr lang="en-US" sz="3700" dirty="0" smtClean="0">
                <a:solidFill>
                  <a:schemeClr val="bg1"/>
                </a:solidFill>
                <a:cs typeface="Times New Roman" pitchFamily="18" charset="0"/>
              </a:rPr>
              <a:t>Behaviorally consistent minorities sometimes change the majority</a:t>
            </a:r>
          </a:p>
          <a:p>
            <a:pPr>
              <a:lnSpc>
                <a:spcPct val="90000"/>
              </a:lnSpc>
              <a:spcAft>
                <a:spcPts val="1200"/>
              </a:spcAft>
            </a:pPr>
            <a:r>
              <a:rPr lang="en-US" sz="3700" dirty="0" smtClean="0">
                <a:solidFill>
                  <a:schemeClr val="bg1"/>
                </a:solidFill>
                <a:cs typeface="Times New Roman" pitchFamily="18" charset="0"/>
              </a:rPr>
              <a:t>Expanding minorities are more influential</a:t>
            </a:r>
          </a:p>
          <a:p>
            <a:pPr>
              <a:lnSpc>
                <a:spcPct val="120000"/>
              </a:lnSpc>
              <a:spcAft>
                <a:spcPts val="1200"/>
              </a:spcAft>
            </a:pPr>
            <a:r>
              <a:rPr lang="en-US" sz="3700" dirty="0" smtClean="0">
                <a:solidFill>
                  <a:schemeClr val="bg1"/>
                </a:solidFill>
                <a:cs typeface="Times New Roman" pitchFamily="18" charset="0"/>
              </a:rPr>
              <a:t>Minority influence is more indirect than majority influence, and so is associated with conversion and innovation rather than compliance</a:t>
            </a:r>
          </a:p>
        </p:txBody>
      </p:sp>
      <p:sp>
        <p:nvSpPr>
          <p:cNvPr id="4" name="Rectangle 2"/>
          <p:cNvSpPr>
            <a:spLocks noGrp="1" noChangeArrowheads="1"/>
          </p:cNvSpPr>
          <p:nvPr>
            <p:ph type="title"/>
          </p:nvPr>
        </p:nvSpPr>
        <p:spPr>
          <a:xfrm>
            <a:off x="228600" y="381000"/>
            <a:ext cx="8534400" cy="758952"/>
          </a:xfrm>
        </p:spPr>
        <p:txBody>
          <a:bodyPr>
            <a:normAutofit fontScale="90000"/>
          </a:bodyPr>
          <a:lstStyle/>
          <a:p>
            <a:pPr eaLnBrk="1" hangingPunct="1"/>
            <a:r>
              <a:rPr lang="en-US" sz="2800" b="1" dirty="0" smtClean="0">
                <a:solidFill>
                  <a:schemeClr val="tx1"/>
                </a:solidFill>
                <a:cs typeface="Times New Roman" pitchFamily="18" charset="0"/>
              </a:rPr>
              <a:t>Reversing Asch: </a:t>
            </a:r>
            <a:r>
              <a:rPr lang="en-US" sz="2800" b="1" dirty="0" err="1" smtClean="0">
                <a:solidFill>
                  <a:schemeClr val="tx1"/>
                </a:solidFill>
                <a:cs typeface="Times New Roman" pitchFamily="18" charset="0"/>
              </a:rPr>
              <a:t>Moscovici’s</a:t>
            </a:r>
            <a:r>
              <a:rPr lang="en-US" sz="2800" b="1" dirty="0" smtClean="0">
                <a:solidFill>
                  <a:schemeClr val="tx1"/>
                </a:solidFill>
                <a:cs typeface="Times New Roman" pitchFamily="18" charset="0"/>
              </a:rPr>
              <a:t> study of a consistent minority</a:t>
            </a:r>
            <a:endParaRPr lang="en-US" dirty="0" smtClean="0">
              <a:solidFill>
                <a:schemeClr val="tx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01752" y="228600"/>
            <a:ext cx="8534400" cy="609600"/>
          </a:xfrm>
        </p:spPr>
        <p:txBody>
          <a:bodyPr>
            <a:normAutofit/>
          </a:bodyPr>
          <a:lstStyle/>
          <a:p>
            <a:pPr algn="l" eaLnBrk="1" hangingPunct="1"/>
            <a:r>
              <a:rPr lang="en-US" sz="2800" b="1" dirty="0" smtClean="0">
                <a:solidFill>
                  <a:schemeClr val="tx1"/>
                </a:solidFill>
                <a:cs typeface="Times New Roman" pitchFamily="18" charset="0"/>
              </a:rPr>
              <a:t>Theories of Minority Influence</a:t>
            </a:r>
            <a:endParaRPr lang="en-US" dirty="0" smtClean="0">
              <a:solidFill>
                <a:schemeClr val="tx1"/>
              </a:solidFill>
            </a:endParaRPr>
          </a:p>
        </p:txBody>
      </p:sp>
      <p:sp>
        <p:nvSpPr>
          <p:cNvPr id="21507" name="Rectangle 3"/>
          <p:cNvSpPr>
            <a:spLocks noGrp="1" noChangeArrowheads="1"/>
          </p:cNvSpPr>
          <p:nvPr>
            <p:ph type="body" idx="1"/>
          </p:nvPr>
        </p:nvSpPr>
        <p:spPr>
          <a:xfrm>
            <a:off x="304800" y="1752600"/>
            <a:ext cx="8001000" cy="4724400"/>
          </a:xfrm>
        </p:spPr>
        <p:txBody>
          <a:bodyPr>
            <a:noAutofit/>
          </a:bodyPr>
          <a:lstStyle/>
          <a:p>
            <a:pPr eaLnBrk="1" hangingPunct="1"/>
            <a:r>
              <a:rPr lang="en-US" sz="3200" dirty="0" err="1" smtClean="0">
                <a:cs typeface="Times New Roman" pitchFamily="18" charset="0"/>
              </a:rPr>
              <a:t>Moscovici’s</a:t>
            </a:r>
            <a:r>
              <a:rPr lang="en-US" sz="3200" dirty="0" smtClean="0">
                <a:cs typeface="Times New Roman" pitchFamily="18" charset="0"/>
              </a:rPr>
              <a:t> conversion theory</a:t>
            </a:r>
          </a:p>
          <a:p>
            <a:pPr eaLnBrk="1" hangingPunct="1"/>
            <a:r>
              <a:rPr lang="en-US" sz="3200" dirty="0" smtClean="0">
                <a:cs typeface="Times New Roman" pitchFamily="18" charset="0"/>
              </a:rPr>
              <a:t>Hollander’s idiosyncrasy credits </a:t>
            </a:r>
          </a:p>
          <a:p>
            <a:pPr lvl="1" eaLnBrk="1" hangingPunct="1"/>
            <a:r>
              <a:rPr lang="en-US" sz="2800" dirty="0" smtClean="0">
                <a:solidFill>
                  <a:schemeClr val="bg1"/>
                </a:solidFill>
                <a:cs typeface="Times New Roman" pitchFamily="18" charset="0"/>
              </a:rPr>
              <a:t>High status minorities are more influential (idiosyncrasy credits protect them from sanctions) </a:t>
            </a:r>
          </a:p>
          <a:p>
            <a:pPr eaLnBrk="1" hangingPunct="1"/>
            <a:endParaRPr lang="en-US" sz="2800" dirty="0" smtClean="0">
              <a:cs typeface="Times New Roman" pitchFamily="18" charset="0"/>
            </a:endParaRPr>
          </a:p>
          <a:p>
            <a:pPr eaLnBrk="1" hangingPunct="1"/>
            <a:r>
              <a:rPr lang="en-US" sz="2800" dirty="0" err="1" smtClean="0">
                <a:cs typeface="Times New Roman" pitchFamily="18" charset="0"/>
              </a:rPr>
              <a:t>Latané's</a:t>
            </a:r>
            <a:r>
              <a:rPr lang="en-US" sz="2800" dirty="0" smtClean="0">
                <a:cs typeface="Times New Roman" pitchFamily="18" charset="0"/>
              </a:rPr>
              <a:t> dynamic social impact theory </a:t>
            </a:r>
          </a:p>
          <a:p>
            <a:pPr lvl="1" eaLnBrk="1" hangingPunct="1"/>
            <a:r>
              <a:rPr lang="en-US" sz="2800" dirty="0" smtClean="0">
                <a:solidFill>
                  <a:schemeClr val="bg1"/>
                </a:solidFill>
                <a:cs typeface="Times New Roman" pitchFamily="18" charset="0"/>
              </a:rPr>
              <a:t>consolidation, clustering, correlation, and continuing diversity </a:t>
            </a:r>
          </a:p>
        </p:txBody>
      </p:sp>
      <p:sp>
        <p:nvSpPr>
          <p:cNvPr id="21508" name="Rectangle 4"/>
          <p:cNvSpPr>
            <a:spLocks noChangeArrowheads="1"/>
          </p:cNvSpPr>
          <p:nvPr/>
        </p:nvSpPr>
        <p:spPr bwMode="auto">
          <a:xfrm>
            <a:off x="762000" y="3505200"/>
            <a:ext cx="7391400" cy="3657600"/>
          </a:xfrm>
          <a:prstGeom prst="rect">
            <a:avLst/>
          </a:prstGeom>
          <a:noFill/>
          <a:ln w="9525">
            <a:noFill/>
            <a:miter lim="800000"/>
            <a:headEnd/>
            <a:tailEnd/>
          </a:ln>
        </p:spPr>
        <p:txBody>
          <a:bodyPr/>
          <a:lstStyle/>
          <a:p>
            <a:pPr marL="342900" indent="-342900">
              <a:spcBef>
                <a:spcPct val="20000"/>
              </a:spcBef>
            </a:pPr>
            <a:endParaRPr lang="en-US" sz="3200" b="1">
              <a:solidFill>
                <a:srgbClr val="FFFF99"/>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5235" name="Object 3"/>
          <p:cNvGraphicFramePr>
            <a:graphicFrameLocks noChangeAspect="1"/>
          </p:cNvGraphicFramePr>
          <p:nvPr/>
        </p:nvGraphicFramePr>
        <p:xfrm>
          <a:off x="685800" y="851940"/>
          <a:ext cx="7772400" cy="5770563"/>
        </p:xfrm>
        <a:graphic>
          <a:graphicData uri="http://schemas.openxmlformats.org/presentationml/2006/ole">
            <p:oleObj spid="_x0000_s2050" name="Organization Chart" r:id="rId4" imgW="6089400" imgH="2603160" progId="OrgPlusWOPX.4">
              <p:embed followColorScheme="full"/>
            </p:oleObj>
          </a:graphicData>
        </a:graphic>
      </p:graphicFrame>
      <p:sp>
        <p:nvSpPr>
          <p:cNvPr id="4" name="Oval 39"/>
          <p:cNvSpPr>
            <a:spLocks noChangeArrowheads="1"/>
          </p:cNvSpPr>
          <p:nvPr/>
        </p:nvSpPr>
        <p:spPr bwMode="auto">
          <a:xfrm>
            <a:off x="4267200" y="5029200"/>
            <a:ext cx="1752600" cy="990600"/>
          </a:xfrm>
          <a:prstGeom prst="ellipse">
            <a:avLst/>
          </a:prstGeom>
          <a:solidFill>
            <a:schemeClr val="bg2"/>
          </a:solidFill>
          <a:ln w="9525">
            <a:solidFill>
              <a:schemeClr val="tx1"/>
            </a:solidFill>
            <a:round/>
            <a:headEnd/>
            <a:tailEnd/>
          </a:ln>
        </p:spPr>
        <p:txBody>
          <a:bodyPr wrap="none" anchor="ctr"/>
          <a:lstStyle/>
          <a:p>
            <a:pPr algn="ctr"/>
            <a:r>
              <a:rPr lang="en-US" b="1" dirty="0"/>
              <a:t>Juries</a:t>
            </a:r>
          </a:p>
        </p:txBody>
      </p:sp>
      <p:pic>
        <p:nvPicPr>
          <p:cNvPr id="2051" name="Picture 3"/>
          <p:cNvPicPr>
            <a:picLocks noChangeAspect="1" noChangeArrowheads="1"/>
          </p:cNvPicPr>
          <p:nvPr/>
        </p:nvPicPr>
        <p:blipFill>
          <a:blip r:embed="rId5" cstate="print"/>
          <a:srcRect/>
          <a:stretch>
            <a:fillRect/>
          </a:stretch>
        </p:blipFill>
        <p:spPr bwMode="auto">
          <a:xfrm>
            <a:off x="228600" y="228600"/>
            <a:ext cx="8134350" cy="923925"/>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3" cstate="print"/>
          <a:srcRect l="20952" t="17524" r="20000" b="11619"/>
          <a:stretch>
            <a:fillRect/>
          </a:stretch>
        </p:blipFill>
        <p:spPr bwMode="auto">
          <a:xfrm>
            <a:off x="0" y="0"/>
            <a:ext cx="9144000" cy="6858000"/>
          </a:xfrm>
          <a:prstGeom prst="rect">
            <a:avLst/>
          </a:prstGeom>
          <a:noFill/>
          <a:ln w="9525">
            <a:noFill/>
            <a:miter lim="800000"/>
            <a:headEnd/>
            <a:tailEnd/>
          </a:ln>
        </p:spPr>
      </p:pic>
      <p:pic>
        <p:nvPicPr>
          <p:cNvPr id="3" name="Picture 2"/>
          <p:cNvPicPr>
            <a:picLocks noChangeAspect="1" noChangeArrowheads="1"/>
          </p:cNvPicPr>
          <p:nvPr/>
        </p:nvPicPr>
        <p:blipFill>
          <a:blip r:embed="rId3" cstate="print"/>
          <a:srcRect l="67698" t="38781" r="22460" b="13194"/>
          <a:stretch>
            <a:fillRect/>
          </a:stretch>
        </p:blipFill>
        <p:spPr bwMode="auto">
          <a:xfrm>
            <a:off x="7245096" y="2063496"/>
            <a:ext cx="1524000" cy="4648200"/>
          </a:xfrm>
          <a:prstGeom prst="rect">
            <a:avLst/>
          </a:prstGeom>
          <a:noFill/>
          <a:ln w="9525">
            <a:noFill/>
            <a:miter lim="800000"/>
            <a:headEnd/>
            <a:tailEnd/>
          </a:ln>
        </p:spPr>
      </p:pic>
      <p:sp>
        <p:nvSpPr>
          <p:cNvPr id="4" name="Rectangle 24"/>
          <p:cNvSpPr>
            <a:spLocks noChangeArrowheads="1"/>
          </p:cNvSpPr>
          <p:nvPr/>
        </p:nvSpPr>
        <p:spPr bwMode="auto">
          <a:xfrm>
            <a:off x="304800" y="228600"/>
            <a:ext cx="8077200" cy="609600"/>
          </a:xfrm>
          <a:prstGeom prst="rect">
            <a:avLst/>
          </a:prstGeom>
          <a:noFill/>
          <a:ln w="9525">
            <a:noFill/>
            <a:miter lim="800000"/>
            <a:headEnd/>
            <a:tailEnd/>
          </a:ln>
        </p:spPr>
        <p:txBody>
          <a:bodyPr anchor="ctr"/>
          <a:lstStyle/>
          <a:p>
            <a:r>
              <a:rPr lang="en-US" sz="3200" dirty="0">
                <a:latin typeface="Book Antiqua" pitchFamily="18" charset="0"/>
                <a:cs typeface="Times New Roman" pitchFamily="18" charset="0"/>
              </a:rPr>
              <a:t>How Does Influence Work?</a:t>
            </a:r>
            <a:r>
              <a:rPr lang="en-US" sz="4400" dirty="0">
                <a:latin typeface="Book Antiqua"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58370"/>
                                        </p:tgtEl>
                                      </p:cBhvr>
                                    </p:animEffect>
                                    <p:set>
                                      <p:cBhvr>
                                        <p:cTn id="7" dur="1" fill="hold">
                                          <p:stCondLst>
                                            <p:cond delay="1999"/>
                                          </p:stCondLst>
                                        </p:cTn>
                                        <p:tgtEl>
                                          <p:spTgt spid="5837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5" presetClass="path" presetSubtype="0" accel="50000" decel="50000" fill="hold" nodeType="clickEffect">
                                  <p:stCondLst>
                                    <p:cond delay="0"/>
                                  </p:stCondLst>
                                  <p:childTnLst>
                                    <p:animMotion origin="layout" path="M -4.44444E-6 -4.81481E-6 L -0.37569 -0.08425 " pathEditMode="relative" rAng="0" ptsTypes="AA">
                                      <p:cBhvr>
                                        <p:cTn id="11" dur="2000" fill="hold"/>
                                        <p:tgtEl>
                                          <p:spTgt spid="3"/>
                                        </p:tgtEl>
                                        <p:attrNameLst>
                                          <p:attrName>ppt_x</p:attrName>
                                          <p:attrName>ppt_y</p:attrName>
                                        </p:attrNameLst>
                                      </p:cBhvr>
                                      <p:rCtr x="-188" y="-4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body" idx="1"/>
          </p:nvPr>
        </p:nvSpPr>
        <p:spPr>
          <a:xfrm>
            <a:off x="533400" y="1905000"/>
            <a:ext cx="8077200" cy="5181600"/>
          </a:xfrm>
        </p:spPr>
        <p:txBody>
          <a:bodyPr/>
          <a:lstStyle/>
          <a:p>
            <a:pPr eaLnBrk="1" hangingPunct="1"/>
            <a:r>
              <a:rPr lang="en-US" dirty="0" smtClean="0">
                <a:cs typeface="Times New Roman" pitchFamily="18" charset="0"/>
              </a:rPr>
              <a:t>Three basic forms of influence: informational, normative, and interpersonal</a:t>
            </a:r>
          </a:p>
          <a:p>
            <a:pPr eaLnBrk="1" hangingPunct="1"/>
            <a:endParaRPr lang="en-US" dirty="0" smtClean="0"/>
          </a:p>
          <a:p>
            <a:pPr eaLnBrk="1" hangingPunct="1"/>
            <a:r>
              <a:rPr lang="en-US" dirty="0" smtClean="0">
                <a:cs typeface="Times New Roman" pitchFamily="18" charset="0"/>
              </a:rPr>
              <a:t>Informational influence: group members look to others for information</a:t>
            </a:r>
          </a:p>
          <a:p>
            <a:pPr lvl="1" eaLnBrk="1" hangingPunct="1"/>
            <a:r>
              <a:rPr lang="en-US" dirty="0" smtClean="0">
                <a:solidFill>
                  <a:schemeClr val="bg1"/>
                </a:solidFill>
                <a:cs typeface="Times New Roman" pitchFamily="18" charset="0"/>
              </a:rPr>
              <a:t>Social comparison processes</a:t>
            </a:r>
          </a:p>
          <a:p>
            <a:pPr lvl="1" eaLnBrk="1" hangingPunct="1"/>
            <a:r>
              <a:rPr lang="en-US" dirty="0" smtClean="0">
                <a:solidFill>
                  <a:schemeClr val="bg1"/>
                </a:solidFill>
                <a:cs typeface="Times New Roman" pitchFamily="18" charset="0"/>
              </a:rPr>
              <a:t>Dual process theories of influence  </a:t>
            </a:r>
          </a:p>
          <a:p>
            <a:pPr lvl="2" eaLnBrk="1" hangingPunct="1"/>
            <a:r>
              <a:rPr lang="en-US" dirty="0" smtClean="0">
                <a:solidFill>
                  <a:schemeClr val="bg1"/>
                </a:solidFill>
                <a:cs typeface="Times New Roman" pitchFamily="18" charset="0"/>
              </a:rPr>
              <a:t>Thoughtful analysis</a:t>
            </a:r>
          </a:p>
          <a:p>
            <a:pPr lvl="2" eaLnBrk="1" hangingPunct="1"/>
            <a:r>
              <a:rPr lang="en-US" dirty="0" smtClean="0">
                <a:solidFill>
                  <a:schemeClr val="bg1"/>
                </a:solidFill>
                <a:cs typeface="Times New Roman" pitchFamily="18" charset="0"/>
              </a:rPr>
              <a:t>Mindlessness</a:t>
            </a:r>
          </a:p>
          <a:p>
            <a:pPr lvl="1" eaLnBrk="1" hangingPunct="1"/>
            <a:endParaRPr lang="en-US" dirty="0" smtClean="0">
              <a:solidFill>
                <a:schemeClr val="bg1"/>
              </a:solidFill>
              <a:cs typeface="Times New Roman" pitchFamily="18" charset="0"/>
            </a:endParaRPr>
          </a:p>
        </p:txBody>
      </p:sp>
      <p:sp>
        <p:nvSpPr>
          <p:cNvPr id="3" name="Rectangle 3"/>
          <p:cNvSpPr txBox="1">
            <a:spLocks noChangeArrowheads="1"/>
          </p:cNvSpPr>
          <p:nvPr/>
        </p:nvSpPr>
        <p:spPr>
          <a:xfrm>
            <a:off x="533400" y="228600"/>
            <a:ext cx="8077200" cy="990600"/>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1"/>
              </a:buClr>
              <a:buSzPct val="85000"/>
              <a:tabLst/>
              <a:defRPr/>
            </a:pPr>
            <a:r>
              <a:rPr kumimoji="0" lang="en-US" sz="2700" b="0" i="0" u="none" strike="noStrike" kern="1200" cap="none" spc="0" normalizeH="0" baseline="0" noProof="0" dirty="0" smtClean="0">
                <a:ln>
                  <a:noFill/>
                </a:ln>
                <a:solidFill>
                  <a:schemeClr val="tx1"/>
                </a:solidFill>
                <a:effectLst/>
                <a:uLnTx/>
                <a:uFillTx/>
                <a:latin typeface="+mn-lt"/>
                <a:ea typeface="+mn-ea"/>
                <a:cs typeface="Times New Roman" pitchFamily="18" charset="0"/>
              </a:rPr>
              <a:t>Three basic forms of influence: informational, normative, and interpersonal</a:t>
            </a:r>
            <a:endParaRPr kumimoji="0" lang="en-US" sz="2200" b="0" i="0" u="none" strike="noStrike" kern="1200" cap="none" spc="0" normalizeH="0" baseline="0" noProof="0" dirty="0" smtClean="0">
              <a:ln>
                <a:noFill/>
              </a:ln>
              <a:solidFill>
                <a:schemeClr val="bg1"/>
              </a:solidFill>
              <a:effectLst/>
              <a:uLnTx/>
              <a:uFillTx/>
              <a:latin typeface="+mn-lt"/>
              <a:ea typeface="+mn-ea"/>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5"/>
          <p:cNvSpPr>
            <a:spLocks noChangeArrowheads="1"/>
          </p:cNvSpPr>
          <p:nvPr/>
        </p:nvSpPr>
        <p:spPr bwMode="auto">
          <a:xfrm>
            <a:off x="2133600" y="1676400"/>
            <a:ext cx="5867400" cy="3962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5124" name="Text Box 2"/>
          <p:cNvSpPr txBox="1">
            <a:spLocks noChangeArrowheads="1"/>
          </p:cNvSpPr>
          <p:nvPr/>
        </p:nvSpPr>
        <p:spPr bwMode="auto">
          <a:xfrm>
            <a:off x="533400" y="373063"/>
            <a:ext cx="7467600" cy="1006475"/>
          </a:xfrm>
          <a:prstGeom prst="rect">
            <a:avLst/>
          </a:prstGeom>
          <a:noFill/>
          <a:ln w="28575">
            <a:noFill/>
            <a:miter lim="800000"/>
            <a:headEnd/>
            <a:tailEnd/>
          </a:ln>
        </p:spPr>
        <p:txBody>
          <a:bodyPr anchor="ctr">
            <a:spAutoFit/>
          </a:bodyPr>
          <a:lstStyle/>
          <a:p>
            <a:pPr eaLnBrk="0" hangingPunct="0"/>
            <a:r>
              <a:rPr lang="en-US" sz="3600" dirty="0">
                <a:latin typeface="Times New Roman" pitchFamily="18" charset="0"/>
              </a:rPr>
              <a:t>Langer's study of mindlessness </a:t>
            </a:r>
          </a:p>
          <a:p>
            <a:pPr eaLnBrk="0" hangingPunct="0"/>
            <a:endParaRPr lang="en-US" sz="2400" dirty="0">
              <a:latin typeface="Times New Roman" pitchFamily="18" charset="0"/>
            </a:endParaRPr>
          </a:p>
        </p:txBody>
      </p:sp>
      <p:graphicFrame>
        <p:nvGraphicFramePr>
          <p:cNvPr id="5122" name="Object 3"/>
          <p:cNvGraphicFramePr>
            <a:graphicFrameLocks noChangeAspect="1"/>
          </p:cNvGraphicFramePr>
          <p:nvPr/>
        </p:nvGraphicFramePr>
        <p:xfrm>
          <a:off x="1981200" y="1828800"/>
          <a:ext cx="5567363" cy="3711575"/>
        </p:xfrm>
        <a:graphic>
          <a:graphicData uri="http://schemas.openxmlformats.org/presentationml/2006/ole">
            <p:oleObj spid="_x0000_s39938" name="Chart" r:id="rId4" imgW="6096000" imgH="4067243" progId="MSGraph.Chart.8">
              <p:embed followColorScheme="full"/>
            </p:oleObj>
          </a:graphicData>
        </a:graphic>
      </p:graphicFrame>
      <p:sp>
        <p:nvSpPr>
          <p:cNvPr id="5125" name="Text Box 4"/>
          <p:cNvSpPr txBox="1">
            <a:spLocks noChangeArrowheads="1"/>
          </p:cNvSpPr>
          <p:nvPr/>
        </p:nvSpPr>
        <p:spPr bwMode="auto">
          <a:xfrm>
            <a:off x="1600200" y="5562600"/>
            <a:ext cx="4438650" cy="641350"/>
          </a:xfrm>
          <a:prstGeom prst="rect">
            <a:avLst/>
          </a:prstGeom>
          <a:noFill/>
          <a:ln w="28575">
            <a:noFill/>
            <a:miter lim="800000"/>
            <a:headEnd/>
            <a:tailEnd/>
          </a:ln>
        </p:spPr>
        <p:txBody>
          <a:bodyPr wrap="none" anchor="ctr">
            <a:spAutoFit/>
          </a:bodyPr>
          <a:lstStyle/>
          <a:p>
            <a:pPr algn="ctr" eaLnBrk="0" hangingPunct="0"/>
            <a:r>
              <a:rPr lang="en-US" sz="2800">
                <a:solidFill>
                  <a:srgbClr val="FFFF99"/>
                </a:solidFill>
                <a:latin typeface="Times New Roman" pitchFamily="18" charset="0"/>
              </a:rPr>
              <a:t>If 20 copies little compliance</a:t>
            </a:r>
            <a:r>
              <a:rPr lang="en-US" sz="3600">
                <a:latin typeface="Times New Roman" pitchFamily="18" charset="0"/>
              </a:rPr>
              <a: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body" idx="1"/>
          </p:nvPr>
        </p:nvSpPr>
        <p:spPr>
          <a:xfrm>
            <a:off x="381000" y="228600"/>
            <a:ext cx="8153400" cy="1219200"/>
          </a:xfrm>
        </p:spPr>
        <p:txBody>
          <a:bodyPr/>
          <a:lstStyle/>
          <a:p>
            <a:pPr eaLnBrk="1" hangingPunct="1"/>
            <a:r>
              <a:rPr lang="en-US" dirty="0" smtClean="0">
                <a:cs typeface="Times New Roman" pitchFamily="18" charset="0"/>
              </a:rPr>
              <a:t>Normative influence: acting, feeling, and thinking in ways that are consistent with group standards</a:t>
            </a:r>
            <a:endParaRPr lang="en-US" sz="2800" dirty="0" smtClean="0">
              <a:cs typeface="Times New Roman" pitchFamily="18" charset="0"/>
            </a:endParaRPr>
          </a:p>
        </p:txBody>
      </p:sp>
      <p:sp>
        <p:nvSpPr>
          <p:cNvPr id="3" name="Rectangle 3"/>
          <p:cNvSpPr txBox="1">
            <a:spLocks noChangeArrowheads="1"/>
          </p:cNvSpPr>
          <p:nvPr/>
        </p:nvSpPr>
        <p:spPr>
          <a:xfrm>
            <a:off x="457200" y="1752600"/>
            <a:ext cx="7696200" cy="3962400"/>
          </a:xfrm>
          <a:prstGeom prst="rect">
            <a:avLst/>
          </a:prstGeom>
        </p:spPr>
        <p:txBody>
          <a:bodyPr vert="horz">
            <a:normAutofit/>
          </a:bodyPr>
          <a:lstStyle/>
          <a:p>
            <a:pPr marL="576263" indent="-63500">
              <a:spcBef>
                <a:spcPct val="20000"/>
              </a:spcBef>
              <a:buClr>
                <a:schemeClr val="accent2"/>
              </a:buClr>
              <a:buSzPct val="70000"/>
              <a:buFont typeface="Wingdings" pitchFamily="2" charset="2"/>
              <a:buChar char="Ø"/>
            </a:pPr>
            <a:r>
              <a:rPr kumimoji="0" lang="en-US" sz="3200" b="0" i="0" u="none" strike="noStrike" kern="1200" cap="none" spc="0" normalizeH="0" baseline="0" noProof="0" dirty="0" smtClean="0">
                <a:ln>
                  <a:noFill/>
                </a:ln>
                <a:effectLst/>
                <a:uLnTx/>
                <a:uFillTx/>
                <a:latin typeface="+mn-lt"/>
                <a:ea typeface="+mn-ea"/>
                <a:cs typeface="Times New Roman" pitchFamily="18" charset="0"/>
              </a:rPr>
              <a:t>Remember </a:t>
            </a:r>
            <a:r>
              <a:rPr kumimoji="0" lang="en-US" sz="3200" b="0" i="0" u="none" strike="noStrike" kern="1200" cap="none" spc="0" normalizeH="0" baseline="0" noProof="0" dirty="0" err="1" smtClean="0">
                <a:ln>
                  <a:noFill/>
                </a:ln>
                <a:effectLst/>
                <a:uLnTx/>
                <a:uFillTx/>
                <a:latin typeface="+mn-lt"/>
                <a:ea typeface="+mn-ea"/>
                <a:cs typeface="Times New Roman" pitchFamily="18" charset="0"/>
              </a:rPr>
              <a:t>Sherif</a:t>
            </a:r>
            <a:r>
              <a:rPr kumimoji="0" lang="en-US" sz="3200" b="0" i="0" u="none" strike="noStrike" kern="1200" cap="none" spc="0" normalizeH="0" baseline="0" noProof="0" dirty="0" smtClean="0">
                <a:ln>
                  <a:noFill/>
                </a:ln>
                <a:effectLst/>
                <a:uLnTx/>
                <a:uFillTx/>
                <a:latin typeface="+mn-lt"/>
                <a:ea typeface="+mn-ea"/>
                <a:cs typeface="Times New Roman" pitchFamily="18" charset="0"/>
              </a:rPr>
              <a:t>?</a:t>
            </a:r>
          </a:p>
          <a:p>
            <a:pPr marL="576263" indent="-63500">
              <a:spcBef>
                <a:spcPct val="20000"/>
              </a:spcBef>
              <a:buClr>
                <a:schemeClr val="accent2"/>
              </a:buClr>
              <a:buSzPct val="70000"/>
              <a:buFont typeface="Wingdings" pitchFamily="2" charset="2"/>
              <a:buChar char="Ø"/>
            </a:pPr>
            <a:r>
              <a:rPr kumimoji="0" lang="en-US" sz="3200" b="0" i="0" u="none" strike="noStrike" kern="1200" cap="none" spc="0" normalizeH="0" baseline="0" noProof="0" dirty="0" smtClean="0">
                <a:ln>
                  <a:noFill/>
                </a:ln>
                <a:effectLst/>
                <a:uLnTx/>
                <a:uFillTx/>
                <a:latin typeface="+mn-lt"/>
                <a:ea typeface="+mn-ea"/>
                <a:cs typeface="Times New Roman" pitchFamily="18" charset="0"/>
              </a:rPr>
              <a:t>Norms are not just obeyed, but internalized</a:t>
            </a:r>
          </a:p>
          <a:p>
            <a:pPr marL="576263" indent="-63500">
              <a:spcBef>
                <a:spcPct val="20000"/>
              </a:spcBef>
              <a:buClr>
                <a:schemeClr val="accent2"/>
              </a:buClr>
              <a:buSzPct val="70000"/>
              <a:buFont typeface="Wingdings" pitchFamily="2" charset="2"/>
              <a:buChar char="Ø"/>
            </a:pPr>
            <a:r>
              <a:rPr kumimoji="0" lang="en-US" sz="3200" b="0" i="0" u="none" strike="noStrike" kern="1200" cap="none" spc="0" normalizeH="0" baseline="0" noProof="0" dirty="0" smtClean="0">
                <a:ln>
                  <a:noFill/>
                </a:ln>
                <a:effectLst/>
                <a:uLnTx/>
                <a:uFillTx/>
                <a:latin typeface="+mn-lt"/>
                <a:ea typeface="+mn-ea"/>
                <a:cs typeface="Times New Roman" pitchFamily="18" charset="0"/>
              </a:rPr>
              <a:t>Examples of normative influence</a:t>
            </a:r>
          </a:p>
          <a:p>
            <a:pPr marL="1280160" lvl="3" indent="-228600">
              <a:spcBef>
                <a:spcPct val="20000"/>
              </a:spcBef>
              <a:buClr>
                <a:schemeClr val="accent3"/>
              </a:buClr>
              <a:buSzPct val="75000"/>
              <a:buFont typeface="Wingdings 2"/>
              <a:buChar char=""/>
            </a:pPr>
            <a:r>
              <a:rPr kumimoji="0" lang="en-US" sz="2800" b="0" i="0" u="none" strike="noStrike" kern="1200" cap="none" spc="0" normalizeH="0" baseline="0" noProof="0" dirty="0" err="1" smtClean="0">
                <a:ln>
                  <a:noFill/>
                </a:ln>
                <a:solidFill>
                  <a:schemeClr val="tx1"/>
                </a:solidFill>
                <a:effectLst/>
                <a:uLnTx/>
                <a:uFillTx/>
                <a:latin typeface="+mn-lt"/>
                <a:ea typeface="+mn-ea"/>
                <a:cs typeface="Times New Roman" pitchFamily="18" charset="0"/>
              </a:rPr>
              <a:t>Milgram’s</a:t>
            </a:r>
            <a:r>
              <a:rPr kumimoji="0" lang="en-US" sz="2800" b="0" i="0" u="none" strike="noStrike" kern="1200" cap="none" spc="0" normalizeH="0" baseline="0" noProof="0" dirty="0" smtClean="0">
                <a:ln>
                  <a:noFill/>
                </a:ln>
                <a:solidFill>
                  <a:schemeClr val="tx1"/>
                </a:solidFill>
                <a:effectLst/>
                <a:uLnTx/>
                <a:uFillTx/>
                <a:latin typeface="+mn-lt"/>
                <a:ea typeface="+mn-ea"/>
                <a:cs typeface="Times New Roman" pitchFamily="18" charset="0"/>
              </a:rPr>
              <a:t> study of norm violations on a subway</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body" idx="1"/>
          </p:nvPr>
        </p:nvSpPr>
        <p:spPr>
          <a:xfrm>
            <a:off x="381000" y="228600"/>
            <a:ext cx="7696200" cy="914400"/>
          </a:xfrm>
        </p:spPr>
        <p:txBody>
          <a:bodyPr>
            <a:normAutofit lnSpcReduction="10000"/>
          </a:bodyPr>
          <a:lstStyle/>
          <a:p>
            <a:pPr eaLnBrk="1" hangingPunct="1">
              <a:buNone/>
            </a:pPr>
            <a:r>
              <a:rPr lang="en-US" sz="2800" dirty="0" smtClean="0">
                <a:cs typeface="Times New Roman" pitchFamily="18" charset="0"/>
              </a:rPr>
              <a:t>Interpersonal influence: verbal and nonverbal tactics designed to induce change</a:t>
            </a:r>
            <a:r>
              <a:rPr lang="en-US" sz="2800" dirty="0" smtClean="0"/>
              <a:t> </a:t>
            </a:r>
          </a:p>
        </p:txBody>
      </p:sp>
      <p:sp>
        <p:nvSpPr>
          <p:cNvPr id="3" name="Rectangle 3"/>
          <p:cNvSpPr txBox="1">
            <a:spLocks noChangeArrowheads="1"/>
          </p:cNvSpPr>
          <p:nvPr/>
        </p:nvSpPr>
        <p:spPr>
          <a:xfrm>
            <a:off x="457200" y="1676400"/>
            <a:ext cx="7696200" cy="3124200"/>
          </a:xfrm>
          <a:prstGeom prst="rect">
            <a:avLst/>
          </a:prstGeom>
        </p:spPr>
        <p:txBody>
          <a:bodyPr vert="horz">
            <a:normAutofit/>
          </a:bodyPr>
          <a:lstStyle/>
          <a:p>
            <a:pPr marL="548640" marR="0" lvl="1" indent="-274320" algn="l" defTabSz="914400" rtl="0" eaLnBrk="1" fontAlgn="auto" latinLnBrk="0" hangingPunct="1">
              <a:lnSpc>
                <a:spcPct val="100000"/>
              </a:lnSpc>
              <a:spcBef>
                <a:spcPct val="20000"/>
              </a:spcBef>
              <a:spcAft>
                <a:spcPts val="0"/>
              </a:spcAft>
              <a:buClr>
                <a:schemeClr val="accent2"/>
              </a:buClr>
              <a:buSzPct val="70000"/>
              <a:buFont typeface="Wingdings" pitchFamily="2" charset="2"/>
              <a:buChar char="Ø"/>
              <a:tabLst/>
              <a:defRPr/>
            </a:pPr>
            <a:r>
              <a:rPr kumimoji="0" lang="en-US" sz="4400" b="0" i="0" u="none" strike="noStrike" kern="1200" cap="none" spc="0" normalizeH="0" baseline="0" noProof="0" dirty="0" err="1" smtClean="0">
                <a:ln>
                  <a:noFill/>
                </a:ln>
                <a:effectLst/>
                <a:uLnTx/>
                <a:uFillTx/>
                <a:latin typeface="+mn-lt"/>
                <a:ea typeface="+mn-ea"/>
                <a:cs typeface="Times New Roman" pitchFamily="18" charset="0"/>
              </a:rPr>
              <a:t>Schachter’s</a:t>
            </a:r>
            <a:r>
              <a:rPr kumimoji="0" lang="en-US" sz="4400" b="0" i="0" u="none" strike="noStrike" kern="1200" cap="none" spc="0" normalizeH="0" baseline="0" noProof="0" dirty="0" smtClean="0">
                <a:ln>
                  <a:noFill/>
                </a:ln>
                <a:effectLst/>
                <a:uLnTx/>
                <a:uFillTx/>
                <a:latin typeface="+mn-lt"/>
                <a:ea typeface="+mn-ea"/>
                <a:cs typeface="Times New Roman" pitchFamily="18" charset="0"/>
              </a:rPr>
              <a:t> study of reactions to group deviance</a:t>
            </a:r>
          </a:p>
          <a:p>
            <a:pPr marL="822960" marR="0" lvl="2" indent="-228600" algn="l" defTabSz="914400" rtl="0" eaLnBrk="1" fontAlgn="auto" latinLnBrk="0" hangingPunct="1">
              <a:lnSpc>
                <a:spcPct val="100000"/>
              </a:lnSpc>
              <a:spcBef>
                <a:spcPct val="20000"/>
              </a:spcBef>
              <a:spcAft>
                <a:spcPts val="0"/>
              </a:spcAft>
              <a:buClr>
                <a:schemeClr val="accent3"/>
              </a:buClr>
              <a:buSzPct val="75000"/>
              <a:buFont typeface="Wingdings 2"/>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Times New Roman" pitchFamily="18" charset="0"/>
              </a:rPr>
              <a:t>Methods: deviant, mode, slider </a:t>
            </a:r>
          </a:p>
          <a:p>
            <a:pPr marL="822960" marR="0" lvl="2" indent="-228600" algn="l" defTabSz="914400" rtl="0" eaLnBrk="1" fontAlgn="auto" latinLnBrk="0" hangingPunct="1">
              <a:lnSpc>
                <a:spcPct val="100000"/>
              </a:lnSpc>
              <a:spcBef>
                <a:spcPct val="20000"/>
              </a:spcBef>
              <a:spcAft>
                <a:spcPts val="0"/>
              </a:spcAft>
              <a:buClr>
                <a:schemeClr val="accent3"/>
              </a:buClr>
              <a:buSzPct val="75000"/>
              <a:buFont typeface="Wingdings 2"/>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Times New Roman" pitchFamily="18" charset="0"/>
              </a:rPr>
              <a:t>Communication with a disliked deviant diminishes in some cases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4"/>
          <p:cNvSpPr>
            <a:spLocks noChangeArrowheads="1"/>
          </p:cNvSpPr>
          <p:nvPr/>
        </p:nvSpPr>
        <p:spPr bwMode="auto">
          <a:xfrm>
            <a:off x="381000" y="457200"/>
            <a:ext cx="8382000" cy="563880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2" name="Group 3"/>
          <p:cNvGrpSpPr>
            <a:grpSpLocks/>
          </p:cNvGrpSpPr>
          <p:nvPr/>
        </p:nvGrpSpPr>
        <p:grpSpPr bwMode="auto">
          <a:xfrm>
            <a:off x="304800" y="685800"/>
            <a:ext cx="8305800" cy="5334000"/>
            <a:chOff x="96" y="432"/>
            <a:chExt cx="5232" cy="3360"/>
          </a:xfrm>
        </p:grpSpPr>
        <p:grpSp>
          <p:nvGrpSpPr>
            <p:cNvPr id="3" name="Group 4"/>
            <p:cNvGrpSpPr>
              <a:grpSpLocks/>
            </p:cNvGrpSpPr>
            <p:nvPr/>
          </p:nvGrpSpPr>
          <p:grpSpPr bwMode="auto">
            <a:xfrm>
              <a:off x="528" y="432"/>
              <a:ext cx="3696" cy="3024"/>
              <a:chOff x="528" y="432"/>
              <a:chExt cx="3696" cy="3024"/>
            </a:xfrm>
          </p:grpSpPr>
          <p:sp>
            <p:nvSpPr>
              <p:cNvPr id="28694" name="Line 5"/>
              <p:cNvSpPr>
                <a:spLocks noChangeShapeType="1"/>
              </p:cNvSpPr>
              <p:nvPr/>
            </p:nvSpPr>
            <p:spPr bwMode="auto">
              <a:xfrm flipV="1">
                <a:off x="528" y="432"/>
                <a:ext cx="0" cy="3024"/>
              </a:xfrm>
              <a:prstGeom prst="line">
                <a:avLst/>
              </a:prstGeom>
              <a:noFill/>
              <a:ln w="38100">
                <a:solidFill>
                  <a:schemeClr val="tx1"/>
                </a:solidFill>
                <a:round/>
                <a:headEnd/>
                <a:tailEnd/>
              </a:ln>
            </p:spPr>
            <p:txBody>
              <a:bodyPr wrap="none" anchor="ctr">
                <a:spAutoFit/>
              </a:bodyPr>
              <a:lstStyle/>
              <a:p>
                <a:endParaRPr lang="en-US"/>
              </a:p>
            </p:txBody>
          </p:sp>
          <p:sp>
            <p:nvSpPr>
              <p:cNvPr id="28695" name="Line 6"/>
              <p:cNvSpPr>
                <a:spLocks noChangeShapeType="1"/>
              </p:cNvSpPr>
              <p:nvPr/>
            </p:nvSpPr>
            <p:spPr bwMode="auto">
              <a:xfrm>
                <a:off x="528" y="3456"/>
                <a:ext cx="3696" cy="0"/>
              </a:xfrm>
              <a:prstGeom prst="line">
                <a:avLst/>
              </a:prstGeom>
              <a:noFill/>
              <a:ln w="38100">
                <a:solidFill>
                  <a:schemeClr val="tx1"/>
                </a:solidFill>
                <a:round/>
                <a:headEnd/>
                <a:tailEnd/>
              </a:ln>
            </p:spPr>
            <p:txBody>
              <a:bodyPr wrap="none" anchor="ctr">
                <a:spAutoFit/>
              </a:bodyPr>
              <a:lstStyle/>
              <a:p>
                <a:endParaRPr lang="en-US"/>
              </a:p>
            </p:txBody>
          </p:sp>
        </p:grpSp>
        <p:sp>
          <p:nvSpPr>
            <p:cNvPr id="28679" name="Freeform 7"/>
            <p:cNvSpPr>
              <a:spLocks/>
            </p:cNvSpPr>
            <p:nvPr/>
          </p:nvSpPr>
          <p:spPr bwMode="auto">
            <a:xfrm>
              <a:off x="528" y="2832"/>
              <a:ext cx="3408" cy="456"/>
            </a:xfrm>
            <a:custGeom>
              <a:avLst/>
              <a:gdLst>
                <a:gd name="T0" fmla="*/ 0 w 3408"/>
                <a:gd name="T1" fmla="*/ 408 h 456"/>
                <a:gd name="T2" fmla="*/ 384 w 3408"/>
                <a:gd name="T3" fmla="*/ 168 h 456"/>
                <a:gd name="T4" fmla="*/ 768 w 3408"/>
                <a:gd name="T5" fmla="*/ 24 h 456"/>
                <a:gd name="T6" fmla="*/ 1248 w 3408"/>
                <a:gd name="T7" fmla="*/ 24 h 456"/>
                <a:gd name="T8" fmla="*/ 1824 w 3408"/>
                <a:gd name="T9" fmla="*/ 168 h 456"/>
                <a:gd name="T10" fmla="*/ 3408 w 3408"/>
                <a:gd name="T11" fmla="*/ 456 h 456"/>
                <a:gd name="T12" fmla="*/ 0 60000 65536"/>
                <a:gd name="T13" fmla="*/ 0 60000 65536"/>
                <a:gd name="T14" fmla="*/ 0 60000 65536"/>
                <a:gd name="T15" fmla="*/ 0 60000 65536"/>
                <a:gd name="T16" fmla="*/ 0 60000 65536"/>
                <a:gd name="T17" fmla="*/ 0 60000 65536"/>
                <a:gd name="T18" fmla="*/ 0 w 3408"/>
                <a:gd name="T19" fmla="*/ 0 h 456"/>
                <a:gd name="T20" fmla="*/ 3408 w 3408"/>
                <a:gd name="T21" fmla="*/ 456 h 456"/>
              </a:gdLst>
              <a:ahLst/>
              <a:cxnLst>
                <a:cxn ang="T12">
                  <a:pos x="T0" y="T1"/>
                </a:cxn>
                <a:cxn ang="T13">
                  <a:pos x="T2" y="T3"/>
                </a:cxn>
                <a:cxn ang="T14">
                  <a:pos x="T4" y="T5"/>
                </a:cxn>
                <a:cxn ang="T15">
                  <a:pos x="T6" y="T7"/>
                </a:cxn>
                <a:cxn ang="T16">
                  <a:pos x="T8" y="T9"/>
                </a:cxn>
                <a:cxn ang="T17">
                  <a:pos x="T10" y="T11"/>
                </a:cxn>
              </a:cxnLst>
              <a:rect l="T18" t="T19" r="T20" b="T21"/>
              <a:pathLst>
                <a:path w="3408" h="456">
                  <a:moveTo>
                    <a:pt x="0" y="408"/>
                  </a:moveTo>
                  <a:cubicBezTo>
                    <a:pt x="128" y="320"/>
                    <a:pt x="256" y="232"/>
                    <a:pt x="384" y="168"/>
                  </a:cubicBezTo>
                  <a:cubicBezTo>
                    <a:pt x="512" y="104"/>
                    <a:pt x="624" y="48"/>
                    <a:pt x="768" y="24"/>
                  </a:cubicBezTo>
                  <a:cubicBezTo>
                    <a:pt x="912" y="0"/>
                    <a:pt x="1072" y="0"/>
                    <a:pt x="1248" y="24"/>
                  </a:cubicBezTo>
                  <a:cubicBezTo>
                    <a:pt x="1424" y="48"/>
                    <a:pt x="1464" y="96"/>
                    <a:pt x="1824" y="168"/>
                  </a:cubicBezTo>
                  <a:cubicBezTo>
                    <a:pt x="2184" y="240"/>
                    <a:pt x="3144" y="408"/>
                    <a:pt x="3408" y="456"/>
                  </a:cubicBezTo>
                </a:path>
              </a:pathLst>
            </a:custGeom>
            <a:noFill/>
            <a:ln w="28575">
              <a:solidFill>
                <a:schemeClr val="tx1"/>
              </a:solidFill>
              <a:round/>
              <a:headEnd/>
              <a:tailEnd type="oval" w="med" len="med"/>
            </a:ln>
          </p:spPr>
          <p:txBody>
            <a:bodyPr wrap="none" anchor="ctr">
              <a:spAutoFit/>
            </a:bodyPr>
            <a:lstStyle/>
            <a:p>
              <a:endParaRPr lang="en-US"/>
            </a:p>
          </p:txBody>
        </p:sp>
        <p:sp>
          <p:nvSpPr>
            <p:cNvPr id="28680" name="Text Box 8"/>
            <p:cNvSpPr txBox="1">
              <a:spLocks noChangeArrowheads="1"/>
            </p:cNvSpPr>
            <p:nvPr/>
          </p:nvSpPr>
          <p:spPr bwMode="auto">
            <a:xfrm>
              <a:off x="4361" y="2976"/>
              <a:ext cx="967" cy="268"/>
            </a:xfrm>
            <a:prstGeom prst="rect">
              <a:avLst/>
            </a:prstGeom>
            <a:solidFill>
              <a:schemeClr val="bg1"/>
            </a:solidFill>
            <a:ln w="28575">
              <a:solidFill>
                <a:schemeClr val="tx1"/>
              </a:solidFill>
              <a:miter lim="800000"/>
              <a:headEnd/>
              <a:tailEnd/>
            </a:ln>
          </p:spPr>
          <p:txBody>
            <a:bodyPr anchor="ctr">
              <a:spAutoFit/>
            </a:bodyPr>
            <a:lstStyle/>
            <a:p>
              <a:pPr eaLnBrk="0" hangingPunct="0"/>
              <a:r>
                <a:rPr lang="en-US" sz="2000">
                  <a:latin typeface="Times New Roman" pitchFamily="18" charset="0"/>
                </a:rPr>
                <a:t>To the slider</a:t>
              </a:r>
              <a:endParaRPr lang="en-US" sz="2800">
                <a:latin typeface="Times New Roman" pitchFamily="18" charset="0"/>
              </a:endParaRPr>
            </a:p>
          </p:txBody>
        </p:sp>
        <p:cxnSp>
          <p:nvCxnSpPr>
            <p:cNvPr id="28681" name="AutoShape 9"/>
            <p:cNvCxnSpPr>
              <a:cxnSpLocks noChangeShapeType="1"/>
              <a:stCxn id="28680" idx="1"/>
              <a:endCxn id="28679" idx="5"/>
            </p:cNvCxnSpPr>
            <p:nvPr/>
          </p:nvCxnSpPr>
          <p:spPr bwMode="auto">
            <a:xfrm rot="10800000" flipV="1">
              <a:off x="3945" y="3110"/>
              <a:ext cx="407" cy="178"/>
            </a:xfrm>
            <a:prstGeom prst="curvedConnector3">
              <a:avLst>
                <a:gd name="adj1" fmla="val 49875"/>
              </a:avLst>
            </a:prstGeom>
            <a:noFill/>
            <a:ln w="28575">
              <a:solidFill>
                <a:schemeClr val="tx1"/>
              </a:solidFill>
              <a:round/>
              <a:headEnd/>
              <a:tailEnd type="triangle" w="med" len="med"/>
            </a:ln>
          </p:spPr>
        </p:cxnSp>
        <p:sp>
          <p:nvSpPr>
            <p:cNvPr id="28682" name="Freeform 10"/>
            <p:cNvSpPr>
              <a:spLocks/>
            </p:cNvSpPr>
            <p:nvPr/>
          </p:nvSpPr>
          <p:spPr bwMode="auto">
            <a:xfrm>
              <a:off x="528" y="2928"/>
              <a:ext cx="3360" cy="432"/>
            </a:xfrm>
            <a:custGeom>
              <a:avLst/>
              <a:gdLst>
                <a:gd name="T0" fmla="*/ 0 w 3360"/>
                <a:gd name="T1" fmla="*/ 432 h 432"/>
                <a:gd name="T2" fmla="*/ 480 w 3360"/>
                <a:gd name="T3" fmla="*/ 384 h 432"/>
                <a:gd name="T4" fmla="*/ 1008 w 3360"/>
                <a:gd name="T5" fmla="*/ 336 h 432"/>
                <a:gd name="T6" fmla="*/ 3360 w 3360"/>
                <a:gd name="T7" fmla="*/ 0 h 432"/>
                <a:gd name="T8" fmla="*/ 0 60000 65536"/>
                <a:gd name="T9" fmla="*/ 0 60000 65536"/>
                <a:gd name="T10" fmla="*/ 0 60000 65536"/>
                <a:gd name="T11" fmla="*/ 0 60000 65536"/>
                <a:gd name="T12" fmla="*/ 0 w 3360"/>
                <a:gd name="T13" fmla="*/ 0 h 432"/>
                <a:gd name="T14" fmla="*/ 3360 w 3360"/>
                <a:gd name="T15" fmla="*/ 432 h 432"/>
              </a:gdLst>
              <a:ahLst/>
              <a:cxnLst>
                <a:cxn ang="T8">
                  <a:pos x="T0" y="T1"/>
                </a:cxn>
                <a:cxn ang="T9">
                  <a:pos x="T2" y="T3"/>
                </a:cxn>
                <a:cxn ang="T10">
                  <a:pos x="T4" y="T5"/>
                </a:cxn>
                <a:cxn ang="T11">
                  <a:pos x="T6" y="T7"/>
                </a:cxn>
              </a:cxnLst>
              <a:rect l="T12" t="T13" r="T14" b="T15"/>
              <a:pathLst>
                <a:path w="3360" h="432">
                  <a:moveTo>
                    <a:pt x="0" y="432"/>
                  </a:moveTo>
                  <a:cubicBezTo>
                    <a:pt x="156" y="416"/>
                    <a:pt x="312" y="400"/>
                    <a:pt x="480" y="384"/>
                  </a:cubicBezTo>
                  <a:cubicBezTo>
                    <a:pt x="648" y="368"/>
                    <a:pt x="528" y="400"/>
                    <a:pt x="1008" y="336"/>
                  </a:cubicBezTo>
                  <a:cubicBezTo>
                    <a:pt x="1488" y="272"/>
                    <a:pt x="2968" y="56"/>
                    <a:pt x="3360" y="0"/>
                  </a:cubicBezTo>
                </a:path>
              </a:pathLst>
            </a:custGeom>
            <a:noFill/>
            <a:ln w="28575">
              <a:solidFill>
                <a:srgbClr val="FFFF00"/>
              </a:solidFill>
              <a:round/>
              <a:headEnd/>
              <a:tailEnd type="oval" w="med" len="med"/>
            </a:ln>
          </p:spPr>
          <p:txBody>
            <a:bodyPr anchor="ctr">
              <a:spAutoFit/>
            </a:bodyPr>
            <a:lstStyle/>
            <a:p>
              <a:endParaRPr lang="en-US"/>
            </a:p>
          </p:txBody>
        </p:sp>
        <p:sp>
          <p:nvSpPr>
            <p:cNvPr id="28683" name="Text Box 11"/>
            <p:cNvSpPr txBox="1">
              <a:spLocks noChangeArrowheads="1"/>
            </p:cNvSpPr>
            <p:nvPr/>
          </p:nvSpPr>
          <p:spPr bwMode="auto">
            <a:xfrm>
              <a:off x="4367" y="2544"/>
              <a:ext cx="961" cy="268"/>
            </a:xfrm>
            <a:prstGeom prst="rect">
              <a:avLst/>
            </a:prstGeom>
            <a:solidFill>
              <a:schemeClr val="bg1"/>
            </a:solidFill>
            <a:ln w="28575">
              <a:solidFill>
                <a:schemeClr val="tx1"/>
              </a:solidFill>
              <a:miter lim="800000"/>
              <a:headEnd/>
              <a:tailEnd/>
            </a:ln>
          </p:spPr>
          <p:txBody>
            <a:bodyPr anchor="ctr">
              <a:spAutoFit/>
            </a:bodyPr>
            <a:lstStyle/>
            <a:p>
              <a:pPr eaLnBrk="0" hangingPunct="0"/>
              <a:r>
                <a:rPr lang="en-US" sz="2000">
                  <a:latin typeface="Times New Roman" pitchFamily="18" charset="0"/>
                </a:rPr>
                <a:t>To the mode</a:t>
              </a:r>
            </a:p>
          </p:txBody>
        </p:sp>
        <p:cxnSp>
          <p:nvCxnSpPr>
            <p:cNvPr id="28684" name="AutoShape 12"/>
            <p:cNvCxnSpPr>
              <a:cxnSpLocks noChangeShapeType="1"/>
              <a:stCxn id="28683" idx="1"/>
            </p:cNvCxnSpPr>
            <p:nvPr/>
          </p:nvCxnSpPr>
          <p:spPr bwMode="auto">
            <a:xfrm rot="10800000" flipV="1">
              <a:off x="3936" y="2678"/>
              <a:ext cx="422" cy="266"/>
            </a:xfrm>
            <a:prstGeom prst="curvedConnector3">
              <a:avLst>
                <a:gd name="adj1" fmla="val 48815"/>
              </a:avLst>
            </a:prstGeom>
            <a:noFill/>
            <a:ln w="28575">
              <a:solidFill>
                <a:schemeClr val="tx1"/>
              </a:solidFill>
              <a:round/>
              <a:headEnd/>
              <a:tailEnd type="triangle" w="med" len="med"/>
            </a:ln>
          </p:spPr>
        </p:cxnSp>
        <p:sp>
          <p:nvSpPr>
            <p:cNvPr id="28685" name="Text Box 13"/>
            <p:cNvSpPr txBox="1">
              <a:spLocks noChangeArrowheads="1"/>
            </p:cNvSpPr>
            <p:nvPr/>
          </p:nvSpPr>
          <p:spPr bwMode="auto">
            <a:xfrm>
              <a:off x="4368" y="1104"/>
              <a:ext cx="944" cy="460"/>
            </a:xfrm>
            <a:prstGeom prst="rect">
              <a:avLst/>
            </a:prstGeom>
            <a:solidFill>
              <a:schemeClr val="bg1"/>
            </a:solidFill>
            <a:ln w="28575">
              <a:solidFill>
                <a:schemeClr val="tx1"/>
              </a:solidFill>
              <a:miter lim="800000"/>
              <a:headEnd/>
              <a:tailEnd/>
            </a:ln>
          </p:spPr>
          <p:txBody>
            <a:bodyPr anchor="ctr">
              <a:spAutoFit/>
            </a:bodyPr>
            <a:lstStyle/>
            <a:p>
              <a:pPr algn="ctr" eaLnBrk="0" hangingPunct="0"/>
              <a:r>
                <a:rPr lang="en-US" sz="2000">
                  <a:latin typeface="Times New Roman" pitchFamily="18" charset="0"/>
                </a:rPr>
                <a:t>To most deviates</a:t>
              </a:r>
              <a:endParaRPr lang="en-US" sz="2800">
                <a:latin typeface="Times New Roman" pitchFamily="18" charset="0"/>
              </a:endParaRPr>
            </a:p>
          </p:txBody>
        </p:sp>
        <p:sp>
          <p:nvSpPr>
            <p:cNvPr id="28686" name="Freeform 14"/>
            <p:cNvSpPr>
              <a:spLocks/>
            </p:cNvSpPr>
            <p:nvPr/>
          </p:nvSpPr>
          <p:spPr bwMode="auto">
            <a:xfrm>
              <a:off x="528" y="816"/>
              <a:ext cx="3424" cy="2472"/>
            </a:xfrm>
            <a:custGeom>
              <a:avLst/>
              <a:gdLst>
                <a:gd name="T0" fmla="*/ 0 w 3424"/>
                <a:gd name="T1" fmla="*/ 2472 h 2472"/>
                <a:gd name="T2" fmla="*/ 720 w 3424"/>
                <a:gd name="T3" fmla="*/ 2280 h 2472"/>
                <a:gd name="T4" fmla="*/ 1488 w 3424"/>
                <a:gd name="T5" fmla="*/ 1848 h 2472"/>
                <a:gd name="T6" fmla="*/ 2016 w 3424"/>
                <a:gd name="T7" fmla="*/ 1464 h 2472"/>
                <a:gd name="T8" fmla="*/ 2688 w 3424"/>
                <a:gd name="T9" fmla="*/ 888 h 2472"/>
                <a:gd name="T10" fmla="*/ 3024 w 3424"/>
                <a:gd name="T11" fmla="*/ 504 h 2472"/>
                <a:gd name="T12" fmla="*/ 3360 w 3424"/>
                <a:gd name="T13" fmla="*/ 72 h 2472"/>
                <a:gd name="T14" fmla="*/ 3408 w 3424"/>
                <a:gd name="T15" fmla="*/ 72 h 2472"/>
                <a:gd name="T16" fmla="*/ 3408 w 3424"/>
                <a:gd name="T17" fmla="*/ 24 h 24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24"/>
                <a:gd name="T28" fmla="*/ 0 h 2472"/>
                <a:gd name="T29" fmla="*/ 3424 w 3424"/>
                <a:gd name="T30" fmla="*/ 2472 h 24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24" h="2472">
                  <a:moveTo>
                    <a:pt x="0" y="2472"/>
                  </a:moveTo>
                  <a:cubicBezTo>
                    <a:pt x="236" y="2428"/>
                    <a:pt x="472" y="2384"/>
                    <a:pt x="720" y="2280"/>
                  </a:cubicBezTo>
                  <a:cubicBezTo>
                    <a:pt x="968" y="2176"/>
                    <a:pt x="1272" y="1984"/>
                    <a:pt x="1488" y="1848"/>
                  </a:cubicBezTo>
                  <a:cubicBezTo>
                    <a:pt x="1704" y="1712"/>
                    <a:pt x="1816" y="1624"/>
                    <a:pt x="2016" y="1464"/>
                  </a:cubicBezTo>
                  <a:cubicBezTo>
                    <a:pt x="2216" y="1304"/>
                    <a:pt x="2520" y="1048"/>
                    <a:pt x="2688" y="888"/>
                  </a:cubicBezTo>
                  <a:cubicBezTo>
                    <a:pt x="2856" y="728"/>
                    <a:pt x="2912" y="640"/>
                    <a:pt x="3024" y="504"/>
                  </a:cubicBezTo>
                  <a:cubicBezTo>
                    <a:pt x="3136" y="368"/>
                    <a:pt x="3296" y="144"/>
                    <a:pt x="3360" y="72"/>
                  </a:cubicBezTo>
                  <a:cubicBezTo>
                    <a:pt x="3424" y="0"/>
                    <a:pt x="3400" y="80"/>
                    <a:pt x="3408" y="72"/>
                  </a:cubicBezTo>
                  <a:cubicBezTo>
                    <a:pt x="3416" y="64"/>
                    <a:pt x="3408" y="32"/>
                    <a:pt x="3408" y="24"/>
                  </a:cubicBezTo>
                </a:path>
              </a:pathLst>
            </a:custGeom>
            <a:noFill/>
            <a:ln w="28575">
              <a:solidFill>
                <a:srgbClr val="800000"/>
              </a:solidFill>
              <a:round/>
              <a:headEnd/>
              <a:tailEnd type="oval" w="med" len="med"/>
            </a:ln>
          </p:spPr>
          <p:txBody>
            <a:bodyPr wrap="none" anchor="ctr">
              <a:spAutoFit/>
            </a:bodyPr>
            <a:lstStyle/>
            <a:p>
              <a:endParaRPr lang="en-US"/>
            </a:p>
          </p:txBody>
        </p:sp>
        <p:cxnSp>
          <p:nvCxnSpPr>
            <p:cNvPr id="28687" name="AutoShape 15"/>
            <p:cNvCxnSpPr>
              <a:cxnSpLocks noChangeShapeType="1"/>
              <a:stCxn id="28685" idx="1"/>
              <a:endCxn id="28686" idx="7"/>
            </p:cNvCxnSpPr>
            <p:nvPr/>
          </p:nvCxnSpPr>
          <p:spPr bwMode="auto">
            <a:xfrm rot="10800000">
              <a:off x="3945" y="888"/>
              <a:ext cx="414" cy="446"/>
            </a:xfrm>
            <a:prstGeom prst="curvedConnector3">
              <a:avLst>
                <a:gd name="adj1" fmla="val 48069"/>
              </a:avLst>
            </a:prstGeom>
            <a:noFill/>
            <a:ln w="28575">
              <a:solidFill>
                <a:schemeClr val="tx1"/>
              </a:solidFill>
              <a:round/>
              <a:headEnd/>
              <a:tailEnd type="triangle" w="med" len="med"/>
            </a:ln>
          </p:spPr>
        </p:cxnSp>
        <p:sp>
          <p:nvSpPr>
            <p:cNvPr id="28688" name="Freeform 16"/>
            <p:cNvSpPr>
              <a:spLocks/>
            </p:cNvSpPr>
            <p:nvPr/>
          </p:nvSpPr>
          <p:spPr bwMode="auto">
            <a:xfrm>
              <a:off x="528" y="2136"/>
              <a:ext cx="3360" cy="1208"/>
            </a:xfrm>
            <a:custGeom>
              <a:avLst/>
              <a:gdLst>
                <a:gd name="T0" fmla="*/ 76 w 3440"/>
                <a:gd name="T1" fmla="*/ 1176 h 1208"/>
                <a:gd name="T2" fmla="*/ 122 w 3440"/>
                <a:gd name="T3" fmla="*/ 1176 h 1208"/>
                <a:gd name="T4" fmla="*/ 809 w 3440"/>
                <a:gd name="T5" fmla="*/ 984 h 1208"/>
                <a:gd name="T6" fmla="*/ 1221 w 3440"/>
                <a:gd name="T7" fmla="*/ 792 h 1208"/>
                <a:gd name="T8" fmla="*/ 1863 w 3440"/>
                <a:gd name="T9" fmla="*/ 360 h 1208"/>
                <a:gd name="T10" fmla="*/ 2229 w 3440"/>
                <a:gd name="T11" fmla="*/ 120 h 1208"/>
                <a:gd name="T12" fmla="*/ 2732 w 3440"/>
                <a:gd name="T13" fmla="*/ 24 h 1208"/>
                <a:gd name="T14" fmla="*/ 3053 w 3440"/>
                <a:gd name="T15" fmla="*/ 264 h 1208"/>
                <a:gd name="T16" fmla="*/ 3282 w 3440"/>
                <a:gd name="T17" fmla="*/ 504 h 12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40"/>
                <a:gd name="T28" fmla="*/ 0 h 1208"/>
                <a:gd name="T29" fmla="*/ 3440 w 3440"/>
                <a:gd name="T30" fmla="*/ 1208 h 120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40" h="1208">
                  <a:moveTo>
                    <a:pt x="80" y="1176"/>
                  </a:moveTo>
                  <a:cubicBezTo>
                    <a:pt x="40" y="1192"/>
                    <a:pt x="0" y="1208"/>
                    <a:pt x="128" y="1176"/>
                  </a:cubicBezTo>
                  <a:cubicBezTo>
                    <a:pt x="256" y="1144"/>
                    <a:pt x="656" y="1048"/>
                    <a:pt x="848" y="984"/>
                  </a:cubicBezTo>
                  <a:cubicBezTo>
                    <a:pt x="1040" y="920"/>
                    <a:pt x="1096" y="896"/>
                    <a:pt x="1280" y="792"/>
                  </a:cubicBezTo>
                  <a:cubicBezTo>
                    <a:pt x="1464" y="688"/>
                    <a:pt x="1776" y="472"/>
                    <a:pt x="1952" y="360"/>
                  </a:cubicBezTo>
                  <a:cubicBezTo>
                    <a:pt x="2128" y="248"/>
                    <a:pt x="2184" y="176"/>
                    <a:pt x="2336" y="120"/>
                  </a:cubicBezTo>
                  <a:cubicBezTo>
                    <a:pt x="2488" y="64"/>
                    <a:pt x="2720" y="0"/>
                    <a:pt x="2864" y="24"/>
                  </a:cubicBezTo>
                  <a:cubicBezTo>
                    <a:pt x="3008" y="48"/>
                    <a:pt x="3104" y="184"/>
                    <a:pt x="3200" y="264"/>
                  </a:cubicBezTo>
                  <a:cubicBezTo>
                    <a:pt x="3296" y="344"/>
                    <a:pt x="3400" y="464"/>
                    <a:pt x="3440" y="504"/>
                  </a:cubicBezTo>
                </a:path>
              </a:pathLst>
            </a:custGeom>
            <a:noFill/>
            <a:ln w="41275">
              <a:solidFill>
                <a:srgbClr val="008000"/>
              </a:solidFill>
              <a:round/>
              <a:headEnd/>
              <a:tailEnd type="oval" w="med" len="med"/>
            </a:ln>
          </p:spPr>
          <p:txBody>
            <a:bodyPr anchor="ctr">
              <a:spAutoFit/>
            </a:bodyPr>
            <a:lstStyle/>
            <a:p>
              <a:endParaRPr lang="en-US"/>
            </a:p>
          </p:txBody>
        </p:sp>
        <p:sp>
          <p:nvSpPr>
            <p:cNvPr id="28689" name="Text Box 17"/>
            <p:cNvSpPr txBox="1">
              <a:spLocks noChangeArrowheads="1"/>
            </p:cNvSpPr>
            <p:nvPr/>
          </p:nvSpPr>
          <p:spPr bwMode="auto">
            <a:xfrm>
              <a:off x="4368" y="1776"/>
              <a:ext cx="960" cy="652"/>
            </a:xfrm>
            <a:prstGeom prst="rect">
              <a:avLst/>
            </a:prstGeom>
            <a:solidFill>
              <a:schemeClr val="bg1"/>
            </a:solidFill>
            <a:ln w="28575">
              <a:solidFill>
                <a:schemeClr val="tx1"/>
              </a:solidFill>
              <a:miter lim="800000"/>
              <a:headEnd/>
              <a:tailEnd/>
            </a:ln>
          </p:spPr>
          <p:txBody>
            <a:bodyPr anchor="ctr">
              <a:spAutoFit/>
            </a:bodyPr>
            <a:lstStyle/>
            <a:p>
              <a:pPr algn="ctr" eaLnBrk="0" hangingPunct="0"/>
              <a:r>
                <a:rPr lang="en-US" sz="2000">
                  <a:latin typeface="Times New Roman" pitchFamily="18" charset="0"/>
                </a:rPr>
                <a:t>To  excluded deviants*</a:t>
              </a:r>
              <a:endParaRPr lang="en-US" sz="2800">
                <a:latin typeface="Times New Roman" pitchFamily="18" charset="0"/>
              </a:endParaRPr>
            </a:p>
          </p:txBody>
        </p:sp>
        <p:sp>
          <p:nvSpPr>
            <p:cNvPr id="28690" name="Text Box 18"/>
            <p:cNvSpPr txBox="1">
              <a:spLocks noChangeArrowheads="1"/>
            </p:cNvSpPr>
            <p:nvPr/>
          </p:nvSpPr>
          <p:spPr bwMode="auto">
            <a:xfrm>
              <a:off x="1152" y="3504"/>
              <a:ext cx="568" cy="288"/>
            </a:xfrm>
            <a:prstGeom prst="rect">
              <a:avLst/>
            </a:prstGeom>
            <a:noFill/>
            <a:ln w="28575">
              <a:noFill/>
              <a:miter lim="800000"/>
              <a:headEnd/>
              <a:tailEnd/>
            </a:ln>
          </p:spPr>
          <p:txBody>
            <a:bodyPr wrap="none" anchor="ctr">
              <a:spAutoFit/>
            </a:bodyPr>
            <a:lstStyle/>
            <a:p>
              <a:pPr algn="ctr" eaLnBrk="0" hangingPunct="0"/>
              <a:r>
                <a:rPr lang="en-US" sz="2400">
                  <a:latin typeface="Times New Roman" pitchFamily="18" charset="0"/>
                </a:rPr>
                <a:t>Time </a:t>
              </a:r>
            </a:p>
          </p:txBody>
        </p:sp>
        <p:sp>
          <p:nvSpPr>
            <p:cNvPr id="28691" name="AutoShape 19"/>
            <p:cNvSpPr>
              <a:spLocks noChangeArrowheads="1"/>
            </p:cNvSpPr>
            <p:nvPr/>
          </p:nvSpPr>
          <p:spPr bwMode="auto">
            <a:xfrm>
              <a:off x="1756" y="3600"/>
              <a:ext cx="1908" cy="144"/>
            </a:xfrm>
            <a:prstGeom prst="rightArrow">
              <a:avLst>
                <a:gd name="adj1" fmla="val 50000"/>
                <a:gd name="adj2" fmla="val 331250"/>
              </a:avLst>
            </a:prstGeom>
            <a:solidFill>
              <a:srgbClr val="FFFFFF"/>
            </a:solidFill>
            <a:ln w="28575">
              <a:solidFill>
                <a:schemeClr val="tx1"/>
              </a:solidFill>
              <a:miter lim="800000"/>
              <a:headEnd/>
              <a:tailEnd/>
            </a:ln>
          </p:spPr>
          <p:txBody>
            <a:bodyPr anchor="ctr">
              <a:spAutoFit/>
            </a:bodyPr>
            <a:lstStyle/>
            <a:p>
              <a:endParaRPr lang="en-US"/>
            </a:p>
          </p:txBody>
        </p:sp>
        <p:sp>
          <p:nvSpPr>
            <p:cNvPr id="28692" name="Text Box 20"/>
            <p:cNvSpPr txBox="1">
              <a:spLocks noChangeArrowheads="1"/>
            </p:cNvSpPr>
            <p:nvPr/>
          </p:nvSpPr>
          <p:spPr bwMode="auto">
            <a:xfrm flipV="1">
              <a:off x="96" y="672"/>
              <a:ext cx="346" cy="2544"/>
            </a:xfrm>
            <a:prstGeom prst="rect">
              <a:avLst/>
            </a:prstGeom>
            <a:noFill/>
            <a:ln w="28575">
              <a:noFill/>
              <a:miter lim="800000"/>
              <a:headEnd/>
              <a:tailEnd/>
            </a:ln>
          </p:spPr>
          <p:txBody>
            <a:bodyPr vert="eaVert" anchor="ctr">
              <a:spAutoFit/>
            </a:bodyPr>
            <a:lstStyle/>
            <a:p>
              <a:pPr algn="ctr" eaLnBrk="0" hangingPunct="0"/>
              <a:r>
                <a:rPr lang="en-US" sz="2400">
                  <a:latin typeface="Times New Roman" pitchFamily="18" charset="0"/>
                </a:rPr>
                <a:t>Communication rate</a:t>
              </a:r>
            </a:p>
          </p:txBody>
        </p:sp>
        <p:cxnSp>
          <p:nvCxnSpPr>
            <p:cNvPr id="28693" name="AutoShape 21"/>
            <p:cNvCxnSpPr>
              <a:cxnSpLocks noChangeShapeType="1"/>
              <a:stCxn id="28689" idx="1"/>
              <a:endCxn id="28688" idx="8"/>
            </p:cNvCxnSpPr>
            <p:nvPr/>
          </p:nvCxnSpPr>
          <p:spPr bwMode="auto">
            <a:xfrm rot="10800000" flipV="1">
              <a:off x="3901" y="2102"/>
              <a:ext cx="458" cy="538"/>
            </a:xfrm>
            <a:prstGeom prst="curvedConnector3">
              <a:avLst>
                <a:gd name="adj1" fmla="val 50435"/>
              </a:avLst>
            </a:prstGeom>
            <a:noFill/>
            <a:ln w="28575">
              <a:solidFill>
                <a:schemeClr val="tx1"/>
              </a:solidFill>
              <a:round/>
              <a:headEnd/>
              <a:tailEnd type="triangle" w="med" len="med"/>
            </a:ln>
          </p:spPr>
        </p:cxnSp>
      </p:grpSp>
      <p:sp>
        <p:nvSpPr>
          <p:cNvPr id="119810" name="Text Box 2"/>
          <p:cNvSpPr txBox="1">
            <a:spLocks noChangeArrowheads="1"/>
          </p:cNvSpPr>
          <p:nvPr/>
        </p:nvSpPr>
        <p:spPr bwMode="auto">
          <a:xfrm>
            <a:off x="3048000" y="6248400"/>
            <a:ext cx="5748338" cy="336550"/>
          </a:xfrm>
          <a:prstGeom prst="rect">
            <a:avLst/>
          </a:prstGeom>
          <a:noFill/>
          <a:ln w="28575">
            <a:noFill/>
            <a:miter lim="800000"/>
            <a:headEnd/>
            <a:tailEnd/>
          </a:ln>
        </p:spPr>
        <p:txBody>
          <a:bodyPr wrap="none" anchor="ctr">
            <a:spAutoFit/>
          </a:bodyPr>
          <a:lstStyle/>
          <a:p>
            <a:pPr algn="ctr" eaLnBrk="0" hangingPunct="0"/>
            <a:r>
              <a:rPr lang="en-US" sz="1600">
                <a:latin typeface="Times New Roman" pitchFamily="18" charset="0"/>
              </a:rPr>
              <a:t>* very rare: cohesive, task relevant groups only that disliked deviant</a:t>
            </a:r>
            <a:endParaRPr lang="en-US" sz="240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19810"/>
                                        </p:tgtEl>
                                        <p:attrNameLst>
                                          <p:attrName>style.visibility</p:attrName>
                                        </p:attrNameLst>
                                      </p:cBhvr>
                                      <p:to>
                                        <p:strVal val="visible"/>
                                      </p:to>
                                    </p:set>
                                    <p:anim calcmode="lin" valueType="num">
                                      <p:cBhvr additive="base">
                                        <p:cTn id="7" dur="500" fill="hold"/>
                                        <p:tgtEl>
                                          <p:spTgt spid="119810"/>
                                        </p:tgtEl>
                                        <p:attrNameLst>
                                          <p:attrName>ppt_x</p:attrName>
                                        </p:attrNameLst>
                                      </p:cBhvr>
                                      <p:tavLst>
                                        <p:tav tm="0">
                                          <p:val>
                                            <p:strVal val="0-#ppt_w/2"/>
                                          </p:val>
                                        </p:tav>
                                        <p:tav tm="100000">
                                          <p:val>
                                            <p:strVal val="#ppt_x"/>
                                          </p:val>
                                        </p:tav>
                                      </p:tavLst>
                                    </p:anim>
                                    <p:anim calcmode="lin" valueType="num">
                                      <p:cBhvr additive="base">
                                        <p:cTn id="8" dur="500" fill="hold"/>
                                        <p:tgtEl>
                                          <p:spTgt spid="1198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0"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533400" y="381000"/>
            <a:ext cx="8077200" cy="609600"/>
          </a:xfrm>
        </p:spPr>
        <p:txBody>
          <a:bodyPr>
            <a:noAutofit/>
          </a:bodyPr>
          <a:lstStyle/>
          <a:p>
            <a:pPr algn="l" eaLnBrk="1" hangingPunct="1"/>
            <a:r>
              <a:rPr lang="en-US" sz="4000" dirty="0" smtClean="0">
                <a:solidFill>
                  <a:schemeClr val="tx1"/>
                </a:solidFill>
                <a:cs typeface="Times New Roman" pitchFamily="18" charset="0"/>
              </a:rPr>
              <a:t>Reactions to Emergencies</a:t>
            </a:r>
            <a:endParaRPr lang="en-US" sz="3200" dirty="0" smtClean="0">
              <a:solidFill>
                <a:schemeClr val="tx1"/>
              </a:solidFill>
            </a:endParaRPr>
          </a:p>
        </p:txBody>
      </p:sp>
      <p:sp>
        <p:nvSpPr>
          <p:cNvPr id="29699" name="Rectangle 3"/>
          <p:cNvSpPr>
            <a:spLocks noGrp="1" noChangeArrowheads="1"/>
          </p:cNvSpPr>
          <p:nvPr>
            <p:ph type="body" idx="1"/>
          </p:nvPr>
        </p:nvSpPr>
        <p:spPr>
          <a:xfrm>
            <a:off x="457200" y="1447800"/>
            <a:ext cx="7696200" cy="4343400"/>
          </a:xfrm>
        </p:spPr>
        <p:txBody>
          <a:bodyPr/>
          <a:lstStyle/>
          <a:p>
            <a:pPr eaLnBrk="1" hangingPunct="1">
              <a:buNone/>
            </a:pPr>
            <a:r>
              <a:rPr lang="en-US" sz="2800" dirty="0" smtClean="0">
                <a:cs typeface="Times New Roman" pitchFamily="18" charset="0"/>
              </a:rPr>
              <a:t>Social influence causes people to fail to respond in emergency situations</a:t>
            </a:r>
            <a:endParaRPr lang="en-US" sz="2800" dirty="0" smtClean="0"/>
          </a:p>
          <a:p>
            <a:pPr lvl="1" eaLnBrk="1" hangingPunct="1"/>
            <a:r>
              <a:rPr lang="en-US" dirty="0" smtClean="0">
                <a:solidFill>
                  <a:schemeClr val="tx1"/>
                </a:solidFill>
                <a:cs typeface="Times New Roman" pitchFamily="18" charset="0"/>
              </a:rPr>
              <a:t>The “Kitty Genovese” incident</a:t>
            </a:r>
          </a:p>
        </p:txBody>
      </p:sp>
      <p:pic>
        <p:nvPicPr>
          <p:cNvPr id="29700" name="Picture 34" descr="kitty2"/>
          <p:cNvPicPr>
            <a:picLocks noChangeAspect="1" noChangeArrowheads="1"/>
          </p:cNvPicPr>
          <p:nvPr/>
        </p:nvPicPr>
        <p:blipFill>
          <a:blip r:embed="rId3" cstate="print">
            <a:lum bright="20000"/>
          </a:blip>
          <a:srcRect/>
          <a:stretch>
            <a:fillRect/>
          </a:stretch>
        </p:blipFill>
        <p:spPr bwMode="auto">
          <a:xfrm>
            <a:off x="2438400" y="2895600"/>
            <a:ext cx="3200400" cy="2917825"/>
          </a:xfrm>
          <a:prstGeom prst="rect">
            <a:avLst/>
          </a:prstGeom>
          <a:noFill/>
          <a:ln w="9525">
            <a:solidFill>
              <a:schemeClr val="tx2"/>
            </a:solidFill>
            <a:miter lim="800000"/>
            <a:headEnd/>
            <a:tailEnd/>
          </a:ln>
        </p:spPr>
      </p:pic>
      <p:pic>
        <p:nvPicPr>
          <p:cNvPr id="29701" name="Picture 35"/>
          <p:cNvPicPr>
            <a:picLocks noChangeAspect="1" noChangeArrowheads="1"/>
          </p:cNvPicPr>
          <p:nvPr/>
        </p:nvPicPr>
        <p:blipFill>
          <a:blip r:embed="rId4" cstate="print"/>
          <a:srcRect/>
          <a:stretch>
            <a:fillRect/>
          </a:stretch>
        </p:blipFill>
        <p:spPr bwMode="auto">
          <a:xfrm>
            <a:off x="6289675" y="2438400"/>
            <a:ext cx="1787525" cy="3467100"/>
          </a:xfrm>
          <a:prstGeom prst="rect">
            <a:avLst/>
          </a:prstGeom>
          <a:noFill/>
          <a:ln w="28575">
            <a:solidFill>
              <a:srgbClr val="000000"/>
            </a:solidFill>
            <a:miter lim="800000"/>
            <a:headEnd/>
            <a:tailEnd/>
          </a:ln>
        </p:spPr>
      </p:pic>
      <p:sp>
        <p:nvSpPr>
          <p:cNvPr id="29702" name="Text Box 42"/>
          <p:cNvSpPr txBox="1">
            <a:spLocks noChangeArrowheads="1"/>
          </p:cNvSpPr>
          <p:nvPr/>
        </p:nvSpPr>
        <p:spPr bwMode="auto">
          <a:xfrm>
            <a:off x="2438400" y="5867400"/>
            <a:ext cx="3124200" cy="600075"/>
          </a:xfrm>
          <a:prstGeom prst="rect">
            <a:avLst/>
          </a:prstGeom>
          <a:noFill/>
          <a:ln w="9525">
            <a:noFill/>
            <a:miter lim="800000"/>
            <a:headEnd/>
            <a:tailEnd/>
          </a:ln>
        </p:spPr>
        <p:txBody>
          <a:bodyPr>
            <a:spAutoFit/>
          </a:bodyPr>
          <a:lstStyle/>
          <a:p>
            <a:r>
              <a:rPr lang="en-US" sz="1100" dirty="0"/>
              <a:t>Rachel Manning, Mark Levine, and Alan Collins (2007) point out that the Kitty Genovese is something of a parable.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4"/>
          <p:cNvPicPr>
            <a:picLocks noChangeAspect="1" noChangeArrowheads="1"/>
          </p:cNvPicPr>
          <p:nvPr/>
        </p:nvPicPr>
        <p:blipFill>
          <a:blip r:embed="rId3" cstate="print"/>
          <a:srcRect/>
          <a:stretch>
            <a:fillRect/>
          </a:stretch>
        </p:blipFill>
        <p:spPr bwMode="auto">
          <a:xfrm>
            <a:off x="2514600" y="1371600"/>
            <a:ext cx="4495800" cy="4283075"/>
          </a:xfrm>
          <a:prstGeom prst="rect">
            <a:avLst/>
          </a:prstGeom>
          <a:noFill/>
          <a:ln w="28575">
            <a:solidFill>
              <a:srgbClr val="000099"/>
            </a:solidFill>
            <a:miter lim="800000"/>
            <a:headEnd/>
            <a:tailEnd/>
          </a:ln>
        </p:spPr>
      </p:pic>
      <p:sp>
        <p:nvSpPr>
          <p:cNvPr id="19476" name="Oval 20"/>
          <p:cNvSpPr>
            <a:spLocks noChangeArrowheads="1"/>
          </p:cNvSpPr>
          <p:nvPr/>
        </p:nvSpPr>
        <p:spPr bwMode="auto">
          <a:xfrm>
            <a:off x="4648200" y="4343400"/>
            <a:ext cx="2514600" cy="1600200"/>
          </a:xfrm>
          <a:prstGeom prst="ellipse">
            <a:avLst/>
          </a:prstGeom>
          <a:noFill/>
          <a:ln w="9525">
            <a:noFill/>
            <a:round/>
            <a:headEnd/>
            <a:tailEnd/>
          </a:ln>
        </p:spPr>
        <p:txBody>
          <a:bodyPr wrap="none" anchor="ctr">
            <a:spAutoFit/>
          </a:bodyPr>
          <a:lstStyle/>
          <a:p>
            <a:endParaRPr lang="en-US"/>
          </a:p>
        </p:txBody>
      </p:sp>
      <p:sp>
        <p:nvSpPr>
          <p:cNvPr id="19479" name="Text Box 23"/>
          <p:cNvSpPr txBox="1">
            <a:spLocks noChangeArrowheads="1"/>
          </p:cNvSpPr>
          <p:nvPr/>
        </p:nvSpPr>
        <p:spPr bwMode="auto">
          <a:xfrm>
            <a:off x="2362200" y="2514600"/>
            <a:ext cx="5029200" cy="2554288"/>
          </a:xfrm>
          <a:prstGeom prst="rect">
            <a:avLst/>
          </a:prstGeom>
          <a:solidFill>
            <a:schemeClr val="bg1"/>
          </a:solidFill>
          <a:ln w="19050">
            <a:solidFill>
              <a:schemeClr val="tx1"/>
            </a:solidFill>
            <a:miter lim="800000"/>
            <a:headEnd/>
            <a:tailEnd/>
          </a:ln>
        </p:spPr>
        <p:txBody>
          <a:bodyPr>
            <a:spAutoFit/>
          </a:bodyPr>
          <a:lstStyle/>
          <a:p>
            <a:pPr algn="just"/>
            <a:r>
              <a:rPr lang="en-US" sz="2000"/>
              <a:t>   “Diffusion of responsibility” seems the most likely explanation for this result. If an individual is alone when he notices an emergency, he is solely responsible for coping with it.  If he believes others are also present, he may feel that his own responsibility for taking action is lessened, making him less likely to help. </a:t>
            </a:r>
            <a:endParaRPr lang="en-US"/>
          </a:p>
        </p:txBody>
      </p:sp>
      <p:sp>
        <p:nvSpPr>
          <p:cNvPr id="30725" name="AutoShape 24"/>
          <p:cNvSpPr>
            <a:spLocks noChangeArrowheads="1"/>
          </p:cNvSpPr>
          <p:nvPr/>
        </p:nvSpPr>
        <p:spPr bwMode="auto">
          <a:xfrm>
            <a:off x="7239000" y="4953000"/>
            <a:ext cx="1219200" cy="304800"/>
          </a:xfrm>
          <a:prstGeom prst="leftArrow">
            <a:avLst>
              <a:gd name="adj1" fmla="val 50000"/>
              <a:gd name="adj2" fmla="val 100000"/>
            </a:avLst>
          </a:prstGeom>
          <a:solidFill>
            <a:srgbClr val="800000"/>
          </a:solidFill>
          <a:ln w="9525">
            <a:solidFill>
              <a:schemeClr val="tx1"/>
            </a:solidFill>
            <a:miter lim="800000"/>
            <a:headEnd/>
            <a:tailEnd/>
          </a:ln>
        </p:spPr>
        <p:txBody>
          <a:bodyPr wrap="none" anchor="ctr">
            <a:spAutoFit/>
          </a:bodyPr>
          <a:lstStyle/>
          <a:p>
            <a:endParaRPr lang="en-US"/>
          </a:p>
        </p:txBody>
      </p:sp>
      <p:sp>
        <p:nvSpPr>
          <p:cNvPr id="30726" name="Rectangle 26"/>
          <p:cNvSpPr>
            <a:spLocks noGrp="1" noChangeArrowheads="1"/>
          </p:cNvSpPr>
          <p:nvPr>
            <p:ph type="title"/>
          </p:nvPr>
        </p:nvSpPr>
        <p:spPr>
          <a:xfrm>
            <a:off x="228600" y="228600"/>
            <a:ext cx="7772400" cy="533400"/>
          </a:xfrm>
          <a:noFill/>
        </p:spPr>
        <p:txBody>
          <a:bodyPr lIns="92075" tIns="46038" rIns="92075" bIns="46038"/>
          <a:lstStyle/>
          <a:p>
            <a:r>
              <a:rPr lang="en-US" sz="2000" dirty="0" smtClean="0"/>
              <a:t> </a:t>
            </a:r>
            <a:r>
              <a:rPr lang="en-US" sz="2000" dirty="0" smtClean="0">
                <a:solidFill>
                  <a:schemeClr val="tx1"/>
                </a:solidFill>
              </a:rPr>
              <a:t>Darley and </a:t>
            </a:r>
            <a:r>
              <a:rPr lang="en-US" sz="2000" dirty="0" err="1" smtClean="0">
                <a:solidFill>
                  <a:schemeClr val="tx1"/>
                </a:solidFill>
              </a:rPr>
              <a:t>Latane</a:t>
            </a:r>
            <a:r>
              <a:rPr lang="en-US" sz="2000" dirty="0" smtClean="0">
                <a:solidFill>
                  <a:schemeClr val="tx1"/>
                </a:solidFill>
              </a:rPr>
              <a:t> analysis of reactions to emergencies (1968)</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19479"/>
                                        </p:tgtEl>
                                        <p:attrNameLst>
                                          <p:attrName>style.visibility</p:attrName>
                                        </p:attrNameLst>
                                      </p:cBhvr>
                                      <p:to>
                                        <p:strVal val="visible"/>
                                      </p:to>
                                    </p:set>
                                    <p:anim calcmode="lin" valueType="num">
                                      <p:cBhvr>
                                        <p:cTn id="7" dur="500" fill="hold"/>
                                        <p:tgtEl>
                                          <p:spTgt spid="19479"/>
                                        </p:tgtEl>
                                        <p:attrNameLst>
                                          <p:attrName>ppt_w</p:attrName>
                                        </p:attrNameLst>
                                      </p:cBhvr>
                                      <p:tavLst>
                                        <p:tav tm="0">
                                          <p:val>
                                            <p:fltVal val="0"/>
                                          </p:val>
                                        </p:tav>
                                        <p:tav tm="100000">
                                          <p:val>
                                            <p:strVal val="#ppt_w"/>
                                          </p:val>
                                        </p:tav>
                                      </p:tavLst>
                                    </p:anim>
                                    <p:anim calcmode="lin" valueType="num">
                                      <p:cBhvr>
                                        <p:cTn id="8" dur="500" fill="hold"/>
                                        <p:tgtEl>
                                          <p:spTgt spid="19479"/>
                                        </p:tgtEl>
                                        <p:attrNameLst>
                                          <p:attrName>ppt_h</p:attrName>
                                        </p:attrNameLst>
                                      </p:cBhvr>
                                      <p:tavLst>
                                        <p:tav tm="0">
                                          <p:val>
                                            <p:fltVal val="0"/>
                                          </p:val>
                                        </p:tav>
                                        <p:tav tm="100000">
                                          <p:val>
                                            <p:strVal val="#ppt_h"/>
                                          </p:val>
                                        </p:tav>
                                      </p:tavLst>
                                    </p:anim>
                                    <p:anim calcmode="lin" valueType="num">
                                      <p:cBhvr>
                                        <p:cTn id="9" dur="500" fill="hold"/>
                                        <p:tgtEl>
                                          <p:spTgt spid="19479"/>
                                        </p:tgtEl>
                                        <p:attrNameLst>
                                          <p:attrName>ppt_x</p:attrName>
                                        </p:attrNameLst>
                                      </p:cBhvr>
                                      <p:tavLst>
                                        <p:tav tm="0">
                                          <p:val>
                                            <p:fltVal val="0.5"/>
                                          </p:val>
                                        </p:tav>
                                        <p:tav tm="100000">
                                          <p:val>
                                            <p:strVal val="#ppt_x"/>
                                          </p:val>
                                        </p:tav>
                                      </p:tavLst>
                                    </p:anim>
                                    <p:anim calcmode="lin" valueType="num">
                                      <p:cBhvr>
                                        <p:cTn id="10" dur="500" fill="hold"/>
                                        <p:tgtEl>
                                          <p:spTgt spid="19479"/>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nodePh="1">
                                  <p:stCondLst>
                                    <p:cond delay="0"/>
                                  </p:stCondLst>
                                  <p:endCondLst>
                                    <p:cond evt="begin" delay="0">
                                      <p:tn val="13"/>
                                    </p:cond>
                                  </p:endCondLst>
                                  <p:childTnLst>
                                    <p:set>
                                      <p:cBhvr>
                                        <p:cTn id="14" dur="1" fill="hold">
                                          <p:stCondLst>
                                            <p:cond delay="0"/>
                                          </p:stCondLst>
                                        </p:cTn>
                                        <p:tgtEl>
                                          <p:spTgt spid="19476"/>
                                        </p:tgtEl>
                                        <p:attrNameLst>
                                          <p:attrName>style.visibility</p:attrName>
                                        </p:attrNameLst>
                                      </p:cBhvr>
                                      <p:to>
                                        <p:strVal val="visible"/>
                                      </p:to>
                                    </p:set>
                                    <p:anim calcmode="lin" valueType="num">
                                      <p:cBhvr additive="base">
                                        <p:cTn id="15" dur="500" fill="hold"/>
                                        <p:tgtEl>
                                          <p:spTgt spid="19476"/>
                                        </p:tgtEl>
                                        <p:attrNameLst>
                                          <p:attrName>ppt_x</p:attrName>
                                        </p:attrNameLst>
                                      </p:cBhvr>
                                      <p:tavLst>
                                        <p:tav tm="0">
                                          <p:val>
                                            <p:strVal val="0-#ppt_w/2"/>
                                          </p:val>
                                        </p:tav>
                                        <p:tav tm="100000">
                                          <p:val>
                                            <p:strVal val="#ppt_x"/>
                                          </p:val>
                                        </p:tav>
                                      </p:tavLst>
                                    </p:anim>
                                    <p:anim calcmode="lin" valueType="num">
                                      <p:cBhvr additive="base">
                                        <p:cTn id="16" dur="500" fill="hold"/>
                                        <p:tgtEl>
                                          <p:spTgt spid="1947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76" grpId="0" animBg="1"/>
      <p:bldP spid="19479" grpId="0" animBg="1"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76" name="Oval 20"/>
          <p:cNvSpPr>
            <a:spLocks noChangeArrowheads="1"/>
          </p:cNvSpPr>
          <p:nvPr/>
        </p:nvSpPr>
        <p:spPr bwMode="auto">
          <a:xfrm>
            <a:off x="4648200" y="4343400"/>
            <a:ext cx="2514600" cy="1600200"/>
          </a:xfrm>
          <a:prstGeom prst="ellipse">
            <a:avLst/>
          </a:prstGeom>
          <a:noFill/>
          <a:ln w="9525">
            <a:noFill/>
            <a:round/>
            <a:headEnd/>
            <a:tailEnd/>
          </a:ln>
        </p:spPr>
        <p:txBody>
          <a:bodyPr wrap="none" anchor="ctr">
            <a:spAutoFit/>
          </a:bodyPr>
          <a:lstStyle/>
          <a:p>
            <a:endParaRPr lang="en-US"/>
          </a:p>
        </p:txBody>
      </p:sp>
      <p:sp>
        <p:nvSpPr>
          <p:cNvPr id="31747" name="Rectangle 26"/>
          <p:cNvSpPr>
            <a:spLocks noGrp="1" noChangeArrowheads="1"/>
          </p:cNvSpPr>
          <p:nvPr>
            <p:ph type="title"/>
          </p:nvPr>
        </p:nvSpPr>
        <p:spPr>
          <a:xfrm>
            <a:off x="304800" y="228600"/>
            <a:ext cx="7772400" cy="838200"/>
          </a:xfrm>
          <a:noFill/>
        </p:spPr>
        <p:txBody>
          <a:bodyPr lIns="92075" tIns="46038" rIns="92075" bIns="46038"/>
          <a:lstStyle/>
          <a:p>
            <a:r>
              <a:rPr lang="en-US" sz="2000" dirty="0" smtClean="0"/>
              <a:t> Darley and </a:t>
            </a:r>
            <a:r>
              <a:rPr lang="en-US" sz="2000" dirty="0" err="1" smtClean="0"/>
              <a:t>Latane</a:t>
            </a:r>
            <a:r>
              <a:rPr lang="en-US" sz="2000" dirty="0" smtClean="0"/>
              <a:t> analysis of reactions to emergencies (1968)</a:t>
            </a:r>
          </a:p>
        </p:txBody>
      </p:sp>
      <p:pic>
        <p:nvPicPr>
          <p:cNvPr id="31748" name="Picture 2"/>
          <p:cNvPicPr>
            <a:picLocks noChangeAspect="1" noChangeArrowheads="1"/>
          </p:cNvPicPr>
          <p:nvPr/>
        </p:nvPicPr>
        <p:blipFill>
          <a:blip r:embed="rId3" cstate="print"/>
          <a:srcRect l="21429" t="24380" r="21906" b="7048"/>
          <a:stretch>
            <a:fillRect/>
          </a:stretch>
        </p:blipFill>
        <p:spPr bwMode="auto">
          <a:xfrm>
            <a:off x="1752600" y="1905000"/>
            <a:ext cx="5843588" cy="44196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19476"/>
                                        </p:tgtEl>
                                        <p:attrNameLst>
                                          <p:attrName>style.visibility</p:attrName>
                                        </p:attrNameLst>
                                      </p:cBhvr>
                                      <p:to>
                                        <p:strVal val="visible"/>
                                      </p:to>
                                    </p:set>
                                    <p:anim calcmode="lin" valueType="num">
                                      <p:cBhvr additive="base">
                                        <p:cTn id="7" dur="500" fill="hold"/>
                                        <p:tgtEl>
                                          <p:spTgt spid="19476"/>
                                        </p:tgtEl>
                                        <p:attrNameLst>
                                          <p:attrName>ppt_x</p:attrName>
                                        </p:attrNameLst>
                                      </p:cBhvr>
                                      <p:tavLst>
                                        <p:tav tm="0">
                                          <p:val>
                                            <p:strVal val="0-#ppt_w/2"/>
                                          </p:val>
                                        </p:tav>
                                        <p:tav tm="100000">
                                          <p:val>
                                            <p:strVal val="#ppt_x"/>
                                          </p:val>
                                        </p:tav>
                                      </p:tavLst>
                                    </p:anim>
                                    <p:anim calcmode="lin" valueType="num">
                                      <p:cBhvr additive="base">
                                        <p:cTn id="8" dur="500" fill="hold"/>
                                        <p:tgtEl>
                                          <p:spTgt spid="1947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7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6"/>
          <p:cNvSpPr txBox="1">
            <a:spLocks noChangeArrowheads="1"/>
          </p:cNvSpPr>
          <p:nvPr/>
        </p:nvSpPr>
        <p:spPr bwMode="auto">
          <a:xfrm>
            <a:off x="2133600" y="2133600"/>
            <a:ext cx="6111875" cy="1554163"/>
          </a:xfrm>
          <a:prstGeom prst="rect">
            <a:avLst/>
          </a:prstGeom>
          <a:solidFill>
            <a:srgbClr val="FFFF99"/>
          </a:solidFill>
          <a:ln w="28575">
            <a:noFill/>
            <a:miter lim="800000"/>
            <a:headEnd/>
            <a:tailEnd/>
          </a:ln>
        </p:spPr>
        <p:txBody>
          <a:bodyPr anchor="ctr">
            <a:spAutoFit/>
          </a:bodyPr>
          <a:lstStyle/>
          <a:p>
            <a:pPr eaLnBrk="0" hangingPunct="0"/>
            <a:r>
              <a:rPr lang="en-US" sz="3200">
                <a:latin typeface="Times New Roman" pitchFamily="18" charset="0"/>
              </a:rPr>
              <a:t>Is influence in groups really so powerful, so inexorable, so ubiquitous?  </a:t>
            </a:r>
            <a:endParaRPr lang="en-US" sz="2400">
              <a:latin typeface="Times New Roman" pitchFamily="18" charset="0"/>
            </a:endParaRPr>
          </a:p>
        </p:txBody>
      </p:sp>
      <p:grpSp>
        <p:nvGrpSpPr>
          <p:cNvPr id="2" name="Group 10"/>
          <p:cNvGrpSpPr>
            <a:grpSpLocks/>
          </p:cNvGrpSpPr>
          <p:nvPr/>
        </p:nvGrpSpPr>
        <p:grpSpPr bwMode="auto">
          <a:xfrm>
            <a:off x="304800" y="304800"/>
            <a:ext cx="8077200" cy="5978525"/>
            <a:chOff x="192" y="192"/>
            <a:chExt cx="5088" cy="3766"/>
          </a:xfrm>
        </p:grpSpPr>
        <p:sp>
          <p:nvSpPr>
            <p:cNvPr id="32772" name="Text Box 3"/>
            <p:cNvSpPr txBox="1">
              <a:spLocks noChangeArrowheads="1"/>
            </p:cNvSpPr>
            <p:nvPr/>
          </p:nvSpPr>
          <p:spPr bwMode="auto">
            <a:xfrm>
              <a:off x="2150" y="2640"/>
              <a:ext cx="116" cy="288"/>
            </a:xfrm>
            <a:prstGeom prst="rect">
              <a:avLst/>
            </a:prstGeom>
            <a:noFill/>
            <a:ln w="9525">
              <a:noFill/>
              <a:miter lim="800000"/>
              <a:headEnd/>
              <a:tailEnd/>
            </a:ln>
          </p:spPr>
          <p:txBody>
            <a:bodyPr wrap="none" anchor="ctr">
              <a:spAutoFit/>
            </a:bodyPr>
            <a:lstStyle/>
            <a:p>
              <a:pPr algn="ctr" eaLnBrk="0" hangingPunct="0"/>
              <a:endParaRPr lang="en-US" sz="2400">
                <a:latin typeface="Times New Roman" pitchFamily="18" charset="0"/>
              </a:endParaRPr>
            </a:p>
          </p:txBody>
        </p:sp>
        <p:pic>
          <p:nvPicPr>
            <p:cNvPr id="32773" name="Picture 5" descr="GROUP1"/>
            <p:cNvPicPr>
              <a:picLocks noChangeAspect="1" noChangeArrowheads="1"/>
            </p:cNvPicPr>
            <p:nvPr/>
          </p:nvPicPr>
          <p:blipFill>
            <a:blip r:embed="rId3" cstate="print"/>
            <a:srcRect/>
            <a:stretch>
              <a:fillRect/>
            </a:stretch>
          </p:blipFill>
          <p:spPr bwMode="auto">
            <a:xfrm>
              <a:off x="1344" y="1104"/>
              <a:ext cx="3936" cy="2854"/>
            </a:xfrm>
            <a:prstGeom prst="rect">
              <a:avLst/>
            </a:prstGeom>
            <a:noFill/>
            <a:ln w="9525">
              <a:noFill/>
              <a:miter lim="800000"/>
              <a:headEnd/>
              <a:tailEnd/>
            </a:ln>
          </p:spPr>
        </p:pic>
        <p:sp>
          <p:nvSpPr>
            <p:cNvPr id="32774" name="Text Box 2"/>
            <p:cNvSpPr txBox="1">
              <a:spLocks noChangeArrowheads="1"/>
            </p:cNvSpPr>
            <p:nvPr/>
          </p:nvSpPr>
          <p:spPr bwMode="auto">
            <a:xfrm>
              <a:off x="336" y="192"/>
              <a:ext cx="4224" cy="365"/>
            </a:xfrm>
            <a:prstGeom prst="rect">
              <a:avLst/>
            </a:prstGeom>
            <a:solidFill>
              <a:schemeClr val="bg1"/>
            </a:solidFill>
            <a:ln w="9525">
              <a:noFill/>
              <a:miter lim="800000"/>
              <a:headEnd/>
              <a:tailEnd/>
            </a:ln>
          </p:spPr>
          <p:txBody>
            <a:bodyPr>
              <a:spAutoFit/>
            </a:bodyPr>
            <a:lstStyle/>
            <a:p>
              <a:pPr eaLnBrk="0" hangingPunct="0"/>
              <a:r>
                <a:rPr lang="en-US" sz="3200" dirty="0">
                  <a:solidFill>
                    <a:srgbClr val="660033"/>
                  </a:solidFill>
                  <a:latin typeface="Times New Roman" pitchFamily="18" charset="0"/>
                </a:rPr>
                <a:t>YES:  Behold the </a:t>
              </a:r>
              <a:r>
                <a:rPr lang="en-US" sz="3200" dirty="0" err="1">
                  <a:solidFill>
                    <a:srgbClr val="660033"/>
                  </a:solidFill>
                  <a:latin typeface="Times New Roman" pitchFamily="18" charset="0"/>
                </a:rPr>
                <a:t>The</a:t>
              </a:r>
              <a:r>
                <a:rPr lang="en-US" sz="3200" dirty="0">
                  <a:solidFill>
                    <a:srgbClr val="660033"/>
                  </a:solidFill>
                  <a:latin typeface="Times New Roman" pitchFamily="18" charset="0"/>
                </a:rPr>
                <a:t> Power of Groups</a:t>
              </a:r>
              <a:endParaRPr lang="en-US" sz="3200" dirty="0">
                <a:latin typeface="Times New Roman" pitchFamily="18" charset="0"/>
              </a:endParaRPr>
            </a:p>
          </p:txBody>
        </p:sp>
        <p:sp>
          <p:nvSpPr>
            <p:cNvPr id="32775" name="Text Box 8"/>
            <p:cNvSpPr txBox="1">
              <a:spLocks noChangeArrowheads="1"/>
            </p:cNvSpPr>
            <p:nvPr/>
          </p:nvSpPr>
          <p:spPr bwMode="auto">
            <a:xfrm>
              <a:off x="192" y="2016"/>
              <a:ext cx="960" cy="1269"/>
            </a:xfrm>
            <a:prstGeom prst="rect">
              <a:avLst/>
            </a:prstGeom>
            <a:solidFill>
              <a:srgbClr val="CCFFFF"/>
            </a:solidFill>
            <a:ln w="9525">
              <a:noFill/>
              <a:miter lim="800000"/>
              <a:headEnd/>
              <a:tailEnd/>
            </a:ln>
          </p:spPr>
          <p:txBody>
            <a:bodyPr>
              <a:spAutoFit/>
            </a:bodyPr>
            <a:lstStyle/>
            <a:p>
              <a:pPr eaLnBrk="0" hangingPunct="0"/>
              <a:r>
                <a:rPr lang="en-US"/>
                <a:t>Why do we do what we do?  </a:t>
              </a:r>
              <a:r>
                <a:rPr lang="en-US">
                  <a:solidFill>
                    <a:srgbClr val="FF3300"/>
                  </a:solidFill>
                </a:rPr>
                <a:t>Because others influence us.</a:t>
              </a:r>
              <a:r>
                <a:rPr lang="en-US"/>
                <a:t> </a:t>
              </a:r>
            </a:p>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chemeClr val="tx1"/>
                </a:solidFill>
              </a:rPr>
              <a:t>Influence</a:t>
            </a:r>
            <a:endParaRPr lang="en-US" sz="4000" dirty="0">
              <a:solidFill>
                <a:schemeClr val="tx1"/>
              </a:solidFill>
            </a:endParaRPr>
          </a:p>
        </p:txBody>
      </p:sp>
      <p:sp>
        <p:nvSpPr>
          <p:cNvPr id="4" name="Text Box 3"/>
          <p:cNvSpPr txBox="1">
            <a:spLocks noChangeArrowheads="1"/>
          </p:cNvSpPr>
          <p:nvPr/>
        </p:nvSpPr>
        <p:spPr bwMode="auto">
          <a:xfrm>
            <a:off x="228600" y="1524000"/>
            <a:ext cx="3048000" cy="5047536"/>
          </a:xfrm>
          <a:prstGeom prst="rect">
            <a:avLst/>
          </a:prstGeom>
          <a:gradFill>
            <a:gsLst>
              <a:gs pos="0">
                <a:schemeClr val="bg2"/>
              </a:gs>
              <a:gs pos="64999">
                <a:srgbClr val="F0EBD5"/>
              </a:gs>
              <a:gs pos="100000">
                <a:srgbClr val="D1C39F"/>
              </a:gs>
            </a:gsLst>
            <a:lin ang="5400000" scaled="0"/>
          </a:gradFill>
          <a:ln w="9525">
            <a:noFill/>
            <a:miter lim="800000"/>
            <a:headEnd/>
            <a:tailEnd/>
          </a:ln>
        </p:spPr>
        <p:txBody>
          <a:bodyPr wrap="square">
            <a:spAutoFit/>
          </a:bodyPr>
          <a:lstStyle/>
          <a:p>
            <a:pPr algn="r" eaLnBrk="0" hangingPunct="0"/>
            <a:r>
              <a:rPr lang="en-US" dirty="0">
                <a:latin typeface="Times New Roman" pitchFamily="18" charset="0"/>
              </a:rPr>
              <a:t>We are discreet sheep; we wait to see how the drove is going, and then go with the drove</a:t>
            </a:r>
            <a:r>
              <a:rPr lang="en-US" sz="1600" dirty="0">
                <a:latin typeface="Times New Roman" pitchFamily="18" charset="0"/>
              </a:rPr>
              <a:t>.</a:t>
            </a:r>
          </a:p>
          <a:p>
            <a:pPr algn="r" eaLnBrk="0" hangingPunct="0"/>
            <a:r>
              <a:rPr lang="en-US" sz="1600" dirty="0">
                <a:latin typeface="Times New Roman" pitchFamily="18" charset="0"/>
              </a:rPr>
              <a:t>--Mark Twain</a:t>
            </a:r>
          </a:p>
          <a:p>
            <a:pPr algn="r" eaLnBrk="0" hangingPunct="0"/>
            <a:endParaRPr lang="en-US" sz="1600" dirty="0">
              <a:latin typeface="Times New Roman" pitchFamily="18" charset="0"/>
            </a:endParaRPr>
          </a:p>
          <a:p>
            <a:pPr algn="r" eaLnBrk="0" hangingPunct="0"/>
            <a:r>
              <a:rPr lang="en-US" dirty="0">
                <a:latin typeface="Times New Roman" pitchFamily="18" charset="0"/>
              </a:rPr>
              <a:t>In America …. there is freedom of choice, but nothing to choose from.</a:t>
            </a:r>
            <a:endParaRPr lang="en-US" sz="1600" dirty="0">
              <a:latin typeface="Times New Roman" pitchFamily="18" charset="0"/>
            </a:endParaRPr>
          </a:p>
          <a:p>
            <a:pPr algn="r" eaLnBrk="0" hangingPunct="0"/>
            <a:r>
              <a:rPr lang="en-US" sz="1400" dirty="0">
                <a:latin typeface="Times New Roman" pitchFamily="18" charset="0"/>
              </a:rPr>
              <a:t>--Peter Ustinov</a:t>
            </a:r>
            <a:r>
              <a:rPr lang="en-US" sz="1600" dirty="0">
                <a:latin typeface="Times New Roman" pitchFamily="18" charset="0"/>
              </a:rPr>
              <a:t> </a:t>
            </a:r>
          </a:p>
          <a:p>
            <a:pPr algn="r" eaLnBrk="0" hangingPunct="0"/>
            <a:endParaRPr lang="en-US" sz="1600" dirty="0">
              <a:latin typeface="Times New Roman" pitchFamily="18" charset="0"/>
            </a:endParaRPr>
          </a:p>
          <a:p>
            <a:pPr algn="r" eaLnBrk="0" hangingPunct="0"/>
            <a:r>
              <a:rPr lang="en-US" dirty="0">
                <a:latin typeface="Times New Roman" pitchFamily="18" charset="0"/>
              </a:rPr>
              <a:t>The idea that men are created free and equal is both true and misleading: men are created different; they lose their social freedom and their individual autonomy in seeking to become like each other.</a:t>
            </a:r>
            <a:r>
              <a:rPr lang="en-US" sz="1600" dirty="0">
                <a:latin typeface="Times New Roman" pitchFamily="18" charset="0"/>
              </a:rPr>
              <a:t> </a:t>
            </a:r>
          </a:p>
          <a:p>
            <a:pPr algn="r" eaLnBrk="0" hangingPunct="0"/>
            <a:r>
              <a:rPr lang="en-US" sz="1400" dirty="0">
                <a:latin typeface="Times New Roman" pitchFamily="18" charset="0"/>
              </a:rPr>
              <a:t>--David Riesman</a:t>
            </a:r>
            <a:r>
              <a:rPr lang="en-US" sz="2400" dirty="0">
                <a:latin typeface="Times New Roman" pitchFamily="18" charset="0"/>
              </a:rPr>
              <a:t> </a:t>
            </a:r>
          </a:p>
        </p:txBody>
      </p:sp>
      <p:pic>
        <p:nvPicPr>
          <p:cNvPr id="5" name="Picture 4"/>
          <p:cNvPicPr>
            <a:picLocks noChangeAspect="1" noChangeArrowheads="1"/>
          </p:cNvPicPr>
          <p:nvPr/>
        </p:nvPicPr>
        <p:blipFill>
          <a:blip r:embed="rId3" cstate="print"/>
          <a:srcRect/>
          <a:stretch>
            <a:fillRect/>
          </a:stretch>
        </p:blipFill>
        <p:spPr bwMode="auto">
          <a:xfrm>
            <a:off x="3429000" y="1981200"/>
            <a:ext cx="5495925" cy="4284663"/>
          </a:xfrm>
          <a:prstGeom prst="rect">
            <a:avLst/>
          </a:prstGeom>
          <a:noFill/>
          <a:ln w="28575">
            <a:solidFill>
              <a:schemeClr val="tx1"/>
            </a:solid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52400" y="152400"/>
            <a:ext cx="8077200" cy="990600"/>
          </a:xfrm>
        </p:spPr>
        <p:txBody>
          <a:bodyPr>
            <a:normAutofit/>
          </a:bodyPr>
          <a:lstStyle/>
          <a:p>
            <a:pPr algn="l" eaLnBrk="1" hangingPunct="1"/>
            <a:r>
              <a:rPr lang="en-US" sz="2800" dirty="0" smtClean="0">
                <a:solidFill>
                  <a:schemeClr val="tx1"/>
                </a:solidFill>
                <a:cs typeface="Times New Roman" pitchFamily="18" charset="0"/>
              </a:rPr>
              <a:t>Do Social Influence Processes Shape Juries' Verdicts?</a:t>
            </a:r>
            <a:r>
              <a:rPr lang="en-US" sz="2400" dirty="0" smtClean="0">
                <a:solidFill>
                  <a:schemeClr val="tx1"/>
                </a:solidFill>
              </a:rPr>
              <a:t> </a:t>
            </a:r>
          </a:p>
        </p:txBody>
      </p:sp>
      <p:sp>
        <p:nvSpPr>
          <p:cNvPr id="33795" name="Rectangle 3"/>
          <p:cNvSpPr>
            <a:spLocks noGrp="1" noChangeArrowheads="1"/>
          </p:cNvSpPr>
          <p:nvPr>
            <p:ph type="body" idx="1"/>
          </p:nvPr>
        </p:nvSpPr>
        <p:spPr>
          <a:xfrm>
            <a:off x="838200" y="2133600"/>
            <a:ext cx="7696200" cy="4343400"/>
          </a:xfrm>
        </p:spPr>
        <p:txBody>
          <a:bodyPr/>
          <a:lstStyle/>
          <a:p>
            <a:pPr eaLnBrk="1" hangingPunct="1"/>
            <a:r>
              <a:rPr lang="en-US" sz="2800" dirty="0" smtClean="0">
                <a:cs typeface="Times New Roman" pitchFamily="18" charset="0"/>
              </a:rPr>
              <a:t>Social influence occurs as jurors deliberate and make a decision</a:t>
            </a:r>
            <a:r>
              <a:rPr lang="en-US" sz="2800" dirty="0" smtClean="0"/>
              <a:t> </a:t>
            </a:r>
          </a:p>
          <a:p>
            <a:pPr lvl="1" eaLnBrk="1" hangingPunct="1"/>
            <a:r>
              <a:rPr lang="en-US" dirty="0" smtClean="0">
                <a:solidFill>
                  <a:schemeClr val="tx1"/>
                </a:solidFill>
                <a:cs typeface="Times New Roman" pitchFamily="18" charset="0"/>
              </a:rPr>
              <a:t>Verdict-driven or evidence-driven deliberation strategies</a:t>
            </a:r>
          </a:p>
          <a:p>
            <a:pPr lvl="1" eaLnBrk="1" hangingPunct="1"/>
            <a:r>
              <a:rPr lang="en-US" dirty="0" smtClean="0">
                <a:solidFill>
                  <a:schemeClr val="tx1"/>
                </a:solidFill>
                <a:cs typeface="Times New Roman" pitchFamily="18" charset="0"/>
              </a:rPr>
              <a:t>Jury usually picks the verdict favored by the majority of the members prior to deliberation</a:t>
            </a:r>
          </a:p>
          <a:p>
            <a:pPr lvl="1" eaLnBrk="1" hangingPunct="1"/>
            <a:r>
              <a:rPr lang="en-US" dirty="0" smtClean="0">
                <a:solidFill>
                  <a:schemeClr val="tx1"/>
                </a:solidFill>
                <a:cs typeface="Times New Roman" pitchFamily="18" charset="0"/>
              </a:rPr>
              <a:t>Higher status jurors are more influential</a:t>
            </a:r>
            <a:r>
              <a:rPr lang="en-US" dirty="0" smtClean="0">
                <a:solidFill>
                  <a:schemeClr val="tx1"/>
                </a:solidFill>
              </a:rPr>
              <a:t>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type="body" idx="1"/>
          </p:nvPr>
        </p:nvSpPr>
        <p:spPr>
          <a:xfrm>
            <a:off x="533400" y="1905000"/>
            <a:ext cx="7696200" cy="4343400"/>
          </a:xfrm>
        </p:spPr>
        <p:txBody>
          <a:bodyPr/>
          <a:lstStyle/>
          <a:p>
            <a:pPr lvl="1" eaLnBrk="1" hangingPunct="1"/>
            <a:r>
              <a:rPr lang="en-US" sz="3200" dirty="0" smtClean="0">
                <a:solidFill>
                  <a:schemeClr val="tx1"/>
                </a:solidFill>
                <a:cs typeface="Times New Roman" pitchFamily="18" charset="0"/>
              </a:rPr>
              <a:t>Juries tend to make their decisions carefully</a:t>
            </a:r>
          </a:p>
          <a:p>
            <a:pPr lvl="1" eaLnBrk="1" hangingPunct="1"/>
            <a:r>
              <a:rPr lang="en-US" sz="3200" dirty="0" smtClean="0">
                <a:solidFill>
                  <a:schemeClr val="tx1"/>
                </a:solidFill>
                <a:cs typeface="Times New Roman" pitchFamily="18" charset="0"/>
              </a:rPr>
              <a:t>Size and decision rules (anonymity requirement) influence jury dynamics</a:t>
            </a:r>
          </a:p>
          <a:p>
            <a:pPr lvl="1" eaLnBrk="1" hangingPunct="1"/>
            <a:r>
              <a:rPr lang="en-US" sz="3200" dirty="0" smtClean="0">
                <a:solidFill>
                  <a:schemeClr val="tx1"/>
                </a:solidFill>
                <a:cs typeface="Times New Roman" pitchFamily="18" charset="0"/>
              </a:rPr>
              <a:t>Note taking during trials</a:t>
            </a:r>
          </a:p>
          <a:p>
            <a:pPr lvl="1" eaLnBrk="1" hangingPunct="1"/>
            <a:r>
              <a:rPr lang="en-US" sz="3200" dirty="0" err="1" smtClean="0">
                <a:solidFill>
                  <a:schemeClr val="tx1"/>
                </a:solidFill>
                <a:cs typeface="Times New Roman" pitchFamily="18" charset="0"/>
              </a:rPr>
              <a:t>Voir</a:t>
            </a:r>
            <a:r>
              <a:rPr lang="en-US" sz="3200" dirty="0" smtClean="0">
                <a:solidFill>
                  <a:schemeClr val="tx1"/>
                </a:solidFill>
                <a:cs typeface="Times New Roman" pitchFamily="18" charset="0"/>
              </a:rPr>
              <a:t> dire procedures and systematic jury selection </a:t>
            </a:r>
          </a:p>
        </p:txBody>
      </p:sp>
      <p:sp>
        <p:nvSpPr>
          <p:cNvPr id="3" name="Rectangle 3"/>
          <p:cNvSpPr txBox="1">
            <a:spLocks noChangeArrowheads="1"/>
          </p:cNvSpPr>
          <p:nvPr/>
        </p:nvSpPr>
        <p:spPr>
          <a:xfrm>
            <a:off x="381000" y="381000"/>
            <a:ext cx="7696200" cy="4343400"/>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en-US" sz="3600" b="0" i="0" u="none" strike="noStrike" kern="1200" cap="none" spc="0" normalizeH="0" baseline="0" noProof="0" dirty="0" smtClean="0">
                <a:ln>
                  <a:noFill/>
                </a:ln>
                <a:solidFill>
                  <a:schemeClr val="tx1"/>
                </a:solidFill>
                <a:effectLst/>
                <a:uLnTx/>
                <a:uFillTx/>
                <a:latin typeface="+mn-lt"/>
                <a:ea typeface="+mn-ea"/>
                <a:cs typeface="Times New Roman" pitchFamily="18" charset="0"/>
              </a:rPr>
              <a:t>Evaluations and innovations</a:t>
            </a:r>
            <a:endParaRPr kumimoji="0" lang="en-US" sz="4400" b="0" i="0" u="none" strike="noStrike" kern="1200" cap="none" spc="0" normalizeH="0" baseline="0" noProof="0" dirty="0" smtClean="0">
              <a:ln>
                <a:noFill/>
              </a:ln>
              <a:solidFill>
                <a:schemeClr val="tx1"/>
              </a:solidFill>
              <a:effectLst/>
              <a:uLnTx/>
              <a:uFillTx/>
              <a:latin typeface="+mn-lt"/>
              <a:ea typeface="+mn-ea"/>
              <a:cs typeface="Times New Roman"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5235" name="Object 3"/>
          <p:cNvGraphicFramePr>
            <a:graphicFrameLocks noChangeAspect="1"/>
          </p:cNvGraphicFramePr>
          <p:nvPr/>
        </p:nvGraphicFramePr>
        <p:xfrm>
          <a:off x="685800" y="851940"/>
          <a:ext cx="7772400" cy="5770563"/>
        </p:xfrm>
        <a:graphic>
          <a:graphicData uri="http://schemas.openxmlformats.org/presentationml/2006/ole">
            <p:oleObj spid="_x0000_s76802" name="Organization Chart" r:id="rId4" imgW="6089400" imgH="2603160" progId="OrgPlusWOPX.4">
              <p:embed followColorScheme="full"/>
            </p:oleObj>
          </a:graphicData>
        </a:graphic>
      </p:graphicFrame>
      <p:sp>
        <p:nvSpPr>
          <p:cNvPr id="4" name="Oval 39"/>
          <p:cNvSpPr>
            <a:spLocks noChangeArrowheads="1"/>
          </p:cNvSpPr>
          <p:nvPr/>
        </p:nvSpPr>
        <p:spPr bwMode="auto">
          <a:xfrm>
            <a:off x="4267200" y="5029200"/>
            <a:ext cx="1752600" cy="990600"/>
          </a:xfrm>
          <a:prstGeom prst="ellipse">
            <a:avLst/>
          </a:prstGeom>
          <a:solidFill>
            <a:schemeClr val="bg2"/>
          </a:solidFill>
          <a:ln w="9525">
            <a:solidFill>
              <a:schemeClr val="tx1"/>
            </a:solidFill>
            <a:round/>
            <a:headEnd/>
            <a:tailEnd/>
          </a:ln>
        </p:spPr>
        <p:txBody>
          <a:bodyPr wrap="none" anchor="ctr"/>
          <a:lstStyle/>
          <a:p>
            <a:pPr algn="ctr"/>
            <a:r>
              <a:rPr lang="en-US" b="1" dirty="0"/>
              <a:t>Juries</a:t>
            </a:r>
          </a:p>
        </p:txBody>
      </p:sp>
      <p:sp>
        <p:nvSpPr>
          <p:cNvPr id="5" name="Rectangle 2"/>
          <p:cNvSpPr txBox="1">
            <a:spLocks noChangeArrowheads="1"/>
          </p:cNvSpPr>
          <p:nvPr/>
        </p:nvSpPr>
        <p:spPr bwMode="auto">
          <a:xfrm>
            <a:off x="228600" y="228600"/>
            <a:ext cx="8015287"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chemeClr val="accent3">
                    <a:lumMod val="50000"/>
                  </a:schemeClr>
                </a:solidFill>
                <a:effectLst/>
                <a:uLnTx/>
                <a:uFillTx/>
                <a:latin typeface="Garamond" pitchFamily="18" charset="0"/>
                <a:ea typeface="+mj-ea"/>
                <a:cs typeface="+mj-cs"/>
              </a:rPr>
              <a:t>Review</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dirty="0" smtClean="0"/>
              <a:t>Issues</a:t>
            </a:r>
            <a:endParaRPr lang="en-US" sz="4000" dirty="0"/>
          </a:p>
        </p:txBody>
      </p:sp>
      <p:sp>
        <p:nvSpPr>
          <p:cNvPr id="4" name="Text Box 5"/>
          <p:cNvSpPr txBox="1">
            <a:spLocks noChangeArrowheads="1"/>
          </p:cNvSpPr>
          <p:nvPr/>
        </p:nvSpPr>
        <p:spPr bwMode="auto">
          <a:xfrm>
            <a:off x="228600" y="1600200"/>
            <a:ext cx="3733800" cy="4339650"/>
          </a:xfrm>
          <a:prstGeom prst="rect">
            <a:avLst/>
          </a:prstGeom>
          <a:solidFill>
            <a:schemeClr val="bg2"/>
          </a:solidFill>
          <a:ln w="9525">
            <a:noFill/>
            <a:miter lim="800000"/>
            <a:headEnd/>
            <a:tailEnd/>
          </a:ln>
        </p:spPr>
        <p:txBody>
          <a:bodyPr wrap="square">
            <a:spAutoFit/>
          </a:bodyPr>
          <a:lstStyle/>
          <a:p>
            <a:pPr algn="r" eaLnBrk="0" hangingPunct="0"/>
            <a:r>
              <a:rPr lang="en-US" dirty="0">
                <a:latin typeface="Times New Roman" pitchFamily="18" charset="0"/>
              </a:rPr>
              <a:t>How many of your choices do you make willfully, and how often do you just conform?</a:t>
            </a:r>
          </a:p>
          <a:p>
            <a:pPr algn="r" eaLnBrk="0" hangingPunct="0"/>
            <a:endParaRPr lang="en-US" dirty="0">
              <a:latin typeface="Times New Roman" pitchFamily="18" charset="0"/>
            </a:endParaRPr>
          </a:p>
          <a:p>
            <a:pPr algn="r" eaLnBrk="0" hangingPunct="0"/>
            <a:r>
              <a:rPr lang="en-US" dirty="0">
                <a:latin typeface="Times New Roman" pitchFamily="18" charset="0"/>
              </a:rPr>
              <a:t>Does a cooperative, civil society require its members conform?</a:t>
            </a:r>
          </a:p>
          <a:p>
            <a:pPr algn="r" eaLnBrk="0" hangingPunct="0"/>
            <a:endParaRPr lang="en-US" dirty="0">
              <a:latin typeface="Times New Roman" pitchFamily="18" charset="0"/>
            </a:endParaRPr>
          </a:p>
          <a:p>
            <a:pPr algn="r" eaLnBrk="0" hangingPunct="0"/>
            <a:r>
              <a:rPr lang="en-US" dirty="0">
                <a:latin typeface="Times New Roman" pitchFamily="18" charset="0"/>
              </a:rPr>
              <a:t>Do we each have the right to refuse to conform, to engage in civil disobedience if need be?</a:t>
            </a:r>
          </a:p>
          <a:p>
            <a:pPr algn="r" eaLnBrk="0" hangingPunct="0"/>
            <a:endParaRPr lang="en-US" dirty="0">
              <a:latin typeface="Times New Roman" pitchFamily="18" charset="0"/>
            </a:endParaRPr>
          </a:p>
          <a:p>
            <a:pPr algn="r" eaLnBrk="0" hangingPunct="0"/>
            <a:r>
              <a:rPr lang="en-US" dirty="0">
                <a:latin typeface="Times New Roman" pitchFamily="18" charset="0"/>
              </a:rPr>
              <a:t>Do you personally accept and admire those who don’t conform?</a:t>
            </a:r>
          </a:p>
          <a:p>
            <a:pPr algn="r" eaLnBrk="0" hangingPunct="0"/>
            <a:endParaRPr lang="en-US" dirty="0">
              <a:latin typeface="Times New Roman" pitchFamily="18" charset="0"/>
            </a:endParaRPr>
          </a:p>
          <a:p>
            <a:pPr algn="r" eaLnBrk="0" hangingPunct="0"/>
            <a:r>
              <a:rPr lang="en-US" dirty="0">
                <a:latin typeface="Times New Roman" pitchFamily="18" charset="0"/>
              </a:rPr>
              <a:t>Is it better to conform or to dissent?</a:t>
            </a:r>
            <a:r>
              <a:rPr lang="en-US" sz="2400" dirty="0">
                <a:latin typeface="Times New Roman" pitchFamily="18" charset="0"/>
              </a:rPr>
              <a:t> </a:t>
            </a:r>
          </a:p>
        </p:txBody>
      </p:sp>
      <p:pic>
        <p:nvPicPr>
          <p:cNvPr id="5" name="Picture 7"/>
          <p:cNvPicPr>
            <a:picLocks noChangeAspect="1" noChangeArrowheads="1"/>
          </p:cNvPicPr>
          <p:nvPr/>
        </p:nvPicPr>
        <p:blipFill>
          <a:blip r:embed="rId3" cstate="print"/>
          <a:srcRect/>
          <a:stretch>
            <a:fillRect/>
          </a:stretch>
        </p:blipFill>
        <p:spPr bwMode="auto">
          <a:xfrm>
            <a:off x="4114800" y="2286000"/>
            <a:ext cx="4555803" cy="3119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cstate="print"/>
          <a:srcRect/>
          <a:stretch>
            <a:fillRect/>
          </a:stretch>
        </p:blipFill>
        <p:spPr bwMode="auto">
          <a:xfrm>
            <a:off x="4038600" y="228600"/>
            <a:ext cx="4495800" cy="2719388"/>
          </a:xfrm>
          <a:prstGeom prst="rect">
            <a:avLst/>
          </a:prstGeom>
          <a:noFill/>
          <a:ln w="9525">
            <a:noFill/>
            <a:miter lim="800000"/>
            <a:headEnd/>
            <a:tailEnd/>
          </a:ln>
        </p:spPr>
      </p:pic>
      <p:sp>
        <p:nvSpPr>
          <p:cNvPr id="11267" name="Text Box 3"/>
          <p:cNvSpPr txBox="1">
            <a:spLocks noChangeArrowheads="1"/>
          </p:cNvSpPr>
          <p:nvPr/>
        </p:nvSpPr>
        <p:spPr bwMode="auto">
          <a:xfrm>
            <a:off x="3489325" y="4114800"/>
            <a:ext cx="184150" cy="457200"/>
          </a:xfrm>
          <a:prstGeom prst="rect">
            <a:avLst/>
          </a:prstGeom>
          <a:noFill/>
          <a:ln w="9525">
            <a:noFill/>
            <a:miter lim="800000"/>
            <a:headEnd/>
            <a:tailEnd/>
          </a:ln>
        </p:spPr>
        <p:txBody>
          <a:bodyPr wrap="none" anchor="ctr">
            <a:spAutoFit/>
          </a:bodyPr>
          <a:lstStyle/>
          <a:p>
            <a:pPr algn="ctr" eaLnBrk="0" hangingPunct="0"/>
            <a:endParaRPr lang="en-US" sz="2400">
              <a:latin typeface="Times New Roman" pitchFamily="18" charset="0"/>
            </a:endParaRPr>
          </a:p>
        </p:txBody>
      </p:sp>
      <p:sp>
        <p:nvSpPr>
          <p:cNvPr id="11268" name="Text Box 5"/>
          <p:cNvSpPr txBox="1">
            <a:spLocks noChangeArrowheads="1"/>
          </p:cNvSpPr>
          <p:nvPr/>
        </p:nvSpPr>
        <p:spPr bwMode="auto">
          <a:xfrm>
            <a:off x="4038600" y="3200400"/>
            <a:ext cx="4572000" cy="3016250"/>
          </a:xfrm>
          <a:prstGeom prst="rect">
            <a:avLst/>
          </a:prstGeom>
          <a:solidFill>
            <a:schemeClr val="tx1">
              <a:lumMod val="75000"/>
              <a:lumOff val="25000"/>
            </a:schemeClr>
          </a:solidFill>
          <a:ln w="9525">
            <a:noFill/>
            <a:miter lim="800000"/>
            <a:headEnd/>
            <a:tailEnd/>
          </a:ln>
        </p:spPr>
        <p:txBody>
          <a:bodyPr anchor="ctr">
            <a:spAutoFit/>
          </a:bodyPr>
          <a:lstStyle/>
          <a:p>
            <a:pPr eaLnBrk="0" hangingPunct="0"/>
            <a:r>
              <a:rPr lang="en-US" sz="3200" dirty="0">
                <a:solidFill>
                  <a:srgbClr val="FFFF99"/>
                </a:solidFill>
                <a:latin typeface="Times New Roman" pitchFamily="18" charset="0"/>
              </a:rPr>
              <a:t>Unseen and unnoticed, </a:t>
            </a:r>
            <a:r>
              <a:rPr lang="en-US" sz="3200" dirty="0" err="1">
                <a:solidFill>
                  <a:srgbClr val="FFFF99"/>
                </a:solidFill>
                <a:latin typeface="Times New Roman" pitchFamily="18" charset="0"/>
              </a:rPr>
              <a:t>influentia</a:t>
            </a:r>
            <a:r>
              <a:rPr lang="en-US" sz="3200" dirty="0">
                <a:solidFill>
                  <a:srgbClr val="FFFF99"/>
                </a:solidFill>
                <a:latin typeface="Times New Roman" pitchFamily="18" charset="0"/>
              </a:rPr>
              <a:t> was thought to subtly push humans in one direction or another without completely controlling them.</a:t>
            </a:r>
            <a:r>
              <a:rPr lang="en-US" sz="2400" dirty="0">
                <a:solidFill>
                  <a:srgbClr val="FFFF99"/>
                </a:solidFill>
                <a:latin typeface="Times New Roman" pitchFamily="18" charset="0"/>
              </a:rPr>
              <a:t> </a:t>
            </a:r>
          </a:p>
        </p:txBody>
      </p:sp>
      <p:sp>
        <p:nvSpPr>
          <p:cNvPr id="11269" name="Text Box 6"/>
          <p:cNvSpPr txBox="1">
            <a:spLocks noChangeArrowheads="1"/>
          </p:cNvSpPr>
          <p:nvPr/>
        </p:nvSpPr>
        <p:spPr bwMode="auto">
          <a:xfrm>
            <a:off x="533400" y="381000"/>
            <a:ext cx="2743200" cy="5700712"/>
          </a:xfrm>
          <a:prstGeom prst="rect">
            <a:avLst/>
          </a:prstGeom>
          <a:solidFill>
            <a:schemeClr val="tx1">
              <a:lumMod val="75000"/>
              <a:lumOff val="25000"/>
            </a:schemeClr>
          </a:solidFill>
          <a:ln w="9525">
            <a:noFill/>
            <a:miter lim="800000"/>
            <a:headEnd/>
            <a:tailEnd/>
          </a:ln>
        </p:spPr>
        <p:txBody>
          <a:bodyPr>
            <a:spAutoFit/>
          </a:bodyPr>
          <a:lstStyle/>
          <a:p>
            <a:pPr eaLnBrk="0" hangingPunct="0"/>
            <a:r>
              <a:rPr lang="en-US" sz="3600" dirty="0">
                <a:solidFill>
                  <a:srgbClr val="FFFF99"/>
                </a:solidFill>
                <a:latin typeface="Times New Roman" pitchFamily="18" charset="0"/>
              </a:rPr>
              <a:t>Influence</a:t>
            </a:r>
            <a:r>
              <a:rPr lang="en-US" sz="3600" dirty="0">
                <a:solidFill>
                  <a:schemeClr val="bg1"/>
                </a:solidFill>
                <a:latin typeface="Times New Roman" pitchFamily="18" charset="0"/>
              </a:rPr>
              <a:t> comes from  the word “</a:t>
            </a:r>
            <a:r>
              <a:rPr lang="en-US" sz="3600" dirty="0" err="1">
                <a:solidFill>
                  <a:schemeClr val="bg1"/>
                </a:solidFill>
                <a:latin typeface="Times New Roman" pitchFamily="18" charset="0"/>
              </a:rPr>
              <a:t>influentia</a:t>
            </a:r>
            <a:r>
              <a:rPr lang="en-US" sz="3600" dirty="0">
                <a:solidFill>
                  <a:schemeClr val="bg1"/>
                </a:solidFill>
                <a:latin typeface="Times New Roman" pitchFamily="18" charset="0"/>
              </a:rPr>
              <a:t>”:</a:t>
            </a:r>
            <a:r>
              <a:rPr lang="en-US" sz="3600" b="1" dirty="0">
                <a:solidFill>
                  <a:schemeClr val="bg1"/>
                </a:solidFill>
                <a:latin typeface="Times New Roman" pitchFamily="18" charset="0"/>
              </a:rPr>
              <a:t> </a:t>
            </a:r>
            <a:r>
              <a:rPr lang="en-US" sz="3200" dirty="0">
                <a:solidFill>
                  <a:schemeClr val="bg1"/>
                </a:solidFill>
                <a:latin typeface="Times New Roman" pitchFamily="18" charset="0"/>
              </a:rPr>
              <a:t>  an ethereal fluid that flowed down from the planets and the stars to affect human actions.</a:t>
            </a:r>
            <a:endParaRPr lang="en-US" sz="3200" dirty="0">
              <a:solidFill>
                <a:schemeClr val="accent2"/>
              </a:solidFill>
              <a:latin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4"/>
          <p:cNvSpPr>
            <a:spLocks noChangeArrowheads="1"/>
          </p:cNvSpPr>
          <p:nvPr/>
        </p:nvSpPr>
        <p:spPr bwMode="auto">
          <a:xfrm>
            <a:off x="2133600" y="685800"/>
            <a:ext cx="6705600" cy="5867400"/>
          </a:xfrm>
          <a:prstGeom prst="rect">
            <a:avLst/>
          </a:prstGeom>
          <a:solidFill>
            <a:schemeClr val="bg2"/>
          </a:solidFill>
          <a:ln w="9525">
            <a:solidFill>
              <a:schemeClr val="tx1"/>
            </a:solidFill>
            <a:miter lim="800000"/>
            <a:headEnd/>
            <a:tailEnd/>
          </a:ln>
        </p:spPr>
        <p:txBody>
          <a:bodyPr wrap="none" anchor="ctr"/>
          <a:lstStyle/>
          <a:p>
            <a:endParaRPr lang="en-US"/>
          </a:p>
        </p:txBody>
      </p:sp>
      <p:grpSp>
        <p:nvGrpSpPr>
          <p:cNvPr id="2" name="Group 2"/>
          <p:cNvGrpSpPr>
            <a:grpSpLocks/>
          </p:cNvGrpSpPr>
          <p:nvPr/>
        </p:nvGrpSpPr>
        <p:grpSpPr bwMode="auto">
          <a:xfrm>
            <a:off x="3155950" y="1265238"/>
            <a:ext cx="4456113" cy="3486150"/>
            <a:chOff x="1394" y="1182"/>
            <a:chExt cx="2807" cy="2196"/>
          </a:xfrm>
        </p:grpSpPr>
        <p:sp>
          <p:nvSpPr>
            <p:cNvPr id="12308" name="Freeform 3"/>
            <p:cNvSpPr>
              <a:spLocks/>
            </p:cNvSpPr>
            <p:nvPr/>
          </p:nvSpPr>
          <p:spPr bwMode="auto">
            <a:xfrm>
              <a:off x="1764" y="1182"/>
              <a:ext cx="2335" cy="10"/>
            </a:xfrm>
            <a:custGeom>
              <a:avLst/>
              <a:gdLst>
                <a:gd name="T0" fmla="*/ 0 w 4032"/>
                <a:gd name="T1" fmla="*/ 0 h 16"/>
                <a:gd name="T2" fmla="*/ 1352 w 4032"/>
                <a:gd name="T3" fmla="*/ 6 h 16"/>
                <a:gd name="T4" fmla="*/ 0 60000 65536"/>
                <a:gd name="T5" fmla="*/ 0 60000 65536"/>
                <a:gd name="T6" fmla="*/ 0 w 4032"/>
                <a:gd name="T7" fmla="*/ 0 h 16"/>
                <a:gd name="T8" fmla="*/ 4032 w 4032"/>
                <a:gd name="T9" fmla="*/ 16 h 16"/>
              </a:gdLst>
              <a:ahLst/>
              <a:cxnLst>
                <a:cxn ang="T4">
                  <a:pos x="T0" y="T1"/>
                </a:cxn>
                <a:cxn ang="T5">
                  <a:pos x="T2" y="T3"/>
                </a:cxn>
              </a:cxnLst>
              <a:rect l="T6" t="T7" r="T8" b="T9"/>
              <a:pathLst>
                <a:path w="4032" h="16">
                  <a:moveTo>
                    <a:pt x="0" y="0"/>
                  </a:moveTo>
                  <a:lnTo>
                    <a:pt x="4032" y="16"/>
                  </a:lnTo>
                </a:path>
              </a:pathLst>
            </a:custGeom>
            <a:noFill/>
            <a:ln w="19050">
              <a:solidFill>
                <a:srgbClr val="000000"/>
              </a:solidFill>
              <a:round/>
              <a:headEnd/>
              <a:tailEnd type="triangle" w="med" len="med"/>
            </a:ln>
          </p:spPr>
          <p:txBody>
            <a:bodyPr/>
            <a:lstStyle/>
            <a:p>
              <a:endParaRPr lang="en-US"/>
            </a:p>
          </p:txBody>
        </p:sp>
        <p:sp>
          <p:nvSpPr>
            <p:cNvPr id="12309" name="Line 4"/>
            <p:cNvSpPr>
              <a:spLocks noChangeShapeType="1"/>
            </p:cNvSpPr>
            <p:nvPr/>
          </p:nvSpPr>
          <p:spPr bwMode="auto">
            <a:xfrm flipV="1">
              <a:off x="1876" y="1412"/>
              <a:ext cx="2131" cy="883"/>
            </a:xfrm>
            <a:prstGeom prst="line">
              <a:avLst/>
            </a:prstGeom>
            <a:noFill/>
            <a:ln w="19050">
              <a:solidFill>
                <a:srgbClr val="000000"/>
              </a:solidFill>
              <a:round/>
              <a:headEnd/>
              <a:tailEnd type="triangle" w="med" len="med"/>
            </a:ln>
          </p:spPr>
          <p:txBody>
            <a:bodyPr/>
            <a:lstStyle/>
            <a:p>
              <a:endParaRPr lang="en-US"/>
            </a:p>
          </p:txBody>
        </p:sp>
        <p:sp>
          <p:nvSpPr>
            <p:cNvPr id="12310" name="Line 5"/>
            <p:cNvSpPr>
              <a:spLocks noChangeShapeType="1"/>
            </p:cNvSpPr>
            <p:nvPr/>
          </p:nvSpPr>
          <p:spPr bwMode="auto">
            <a:xfrm flipV="1">
              <a:off x="2348" y="1614"/>
              <a:ext cx="1751" cy="1141"/>
            </a:xfrm>
            <a:prstGeom prst="line">
              <a:avLst/>
            </a:prstGeom>
            <a:noFill/>
            <a:ln w="19050">
              <a:solidFill>
                <a:srgbClr val="000000"/>
              </a:solidFill>
              <a:round/>
              <a:headEnd/>
              <a:tailEnd type="triangle" w="med" len="med"/>
            </a:ln>
          </p:spPr>
          <p:txBody>
            <a:bodyPr/>
            <a:lstStyle/>
            <a:p>
              <a:endParaRPr lang="en-US"/>
            </a:p>
          </p:txBody>
        </p:sp>
        <p:sp>
          <p:nvSpPr>
            <p:cNvPr id="12311" name="Freeform 6"/>
            <p:cNvSpPr>
              <a:spLocks/>
            </p:cNvSpPr>
            <p:nvPr/>
          </p:nvSpPr>
          <p:spPr bwMode="auto">
            <a:xfrm>
              <a:off x="2784" y="1297"/>
              <a:ext cx="1241" cy="240"/>
            </a:xfrm>
            <a:custGeom>
              <a:avLst/>
              <a:gdLst>
                <a:gd name="T0" fmla="*/ 0 w 2144"/>
                <a:gd name="T1" fmla="*/ 144 h 400"/>
                <a:gd name="T2" fmla="*/ 718 w 2144"/>
                <a:gd name="T3" fmla="*/ 0 h 400"/>
                <a:gd name="T4" fmla="*/ 0 60000 65536"/>
                <a:gd name="T5" fmla="*/ 0 60000 65536"/>
                <a:gd name="T6" fmla="*/ 0 w 2144"/>
                <a:gd name="T7" fmla="*/ 0 h 400"/>
                <a:gd name="T8" fmla="*/ 2144 w 2144"/>
                <a:gd name="T9" fmla="*/ 400 h 400"/>
              </a:gdLst>
              <a:ahLst/>
              <a:cxnLst>
                <a:cxn ang="T4">
                  <a:pos x="T0" y="T1"/>
                </a:cxn>
                <a:cxn ang="T5">
                  <a:pos x="T2" y="T3"/>
                </a:cxn>
              </a:cxnLst>
              <a:rect l="T6" t="T7" r="T8" b="T9"/>
              <a:pathLst>
                <a:path w="2144" h="400">
                  <a:moveTo>
                    <a:pt x="0" y="400"/>
                  </a:moveTo>
                  <a:lnTo>
                    <a:pt x="2144" y="0"/>
                  </a:lnTo>
                </a:path>
              </a:pathLst>
            </a:custGeom>
            <a:noFill/>
            <a:ln w="19050">
              <a:solidFill>
                <a:srgbClr val="000000"/>
              </a:solidFill>
              <a:round/>
              <a:headEnd/>
              <a:tailEnd type="triangle" w="med" len="med"/>
            </a:ln>
          </p:spPr>
          <p:txBody>
            <a:bodyPr/>
            <a:lstStyle/>
            <a:p>
              <a:endParaRPr lang="en-US"/>
            </a:p>
          </p:txBody>
        </p:sp>
        <p:sp>
          <p:nvSpPr>
            <p:cNvPr id="12312" name="Line 7"/>
            <p:cNvSpPr>
              <a:spLocks noChangeShapeType="1"/>
            </p:cNvSpPr>
            <p:nvPr/>
          </p:nvSpPr>
          <p:spPr bwMode="auto">
            <a:xfrm flipV="1">
              <a:off x="1394" y="1518"/>
              <a:ext cx="2650" cy="1400"/>
            </a:xfrm>
            <a:prstGeom prst="line">
              <a:avLst/>
            </a:prstGeom>
            <a:noFill/>
            <a:ln w="19050">
              <a:solidFill>
                <a:srgbClr val="000000"/>
              </a:solidFill>
              <a:round/>
              <a:headEnd/>
              <a:tailEnd type="triangle" w="med" len="med"/>
            </a:ln>
          </p:spPr>
          <p:txBody>
            <a:bodyPr/>
            <a:lstStyle/>
            <a:p>
              <a:endParaRPr lang="en-US"/>
            </a:p>
          </p:txBody>
        </p:sp>
        <p:sp>
          <p:nvSpPr>
            <p:cNvPr id="12313" name="Line 8"/>
            <p:cNvSpPr>
              <a:spLocks noChangeShapeType="1"/>
            </p:cNvSpPr>
            <p:nvPr/>
          </p:nvSpPr>
          <p:spPr bwMode="auto">
            <a:xfrm flipV="1">
              <a:off x="2330" y="1690"/>
              <a:ext cx="1871" cy="1688"/>
            </a:xfrm>
            <a:prstGeom prst="line">
              <a:avLst/>
            </a:prstGeom>
            <a:noFill/>
            <a:ln w="19050">
              <a:solidFill>
                <a:srgbClr val="000000"/>
              </a:solidFill>
              <a:round/>
              <a:headEnd/>
              <a:tailEnd type="triangle" w="med" len="med"/>
            </a:ln>
          </p:spPr>
          <p:txBody>
            <a:bodyPr/>
            <a:lstStyle/>
            <a:p>
              <a:endParaRPr lang="en-US"/>
            </a:p>
          </p:txBody>
        </p:sp>
      </p:grpSp>
      <p:sp>
        <p:nvSpPr>
          <p:cNvPr id="56329" name="Arc 9"/>
          <p:cNvSpPr>
            <a:spLocks/>
          </p:cNvSpPr>
          <p:nvPr/>
        </p:nvSpPr>
        <p:spPr bwMode="auto">
          <a:xfrm flipV="1">
            <a:off x="3684588" y="595313"/>
            <a:ext cx="4222750" cy="2466975"/>
          </a:xfrm>
          <a:custGeom>
            <a:avLst/>
            <a:gdLst>
              <a:gd name="T0" fmla="*/ 0 w 35540"/>
              <a:gd name="T1" fmla="*/ 2147483647 h 21600"/>
              <a:gd name="T2" fmla="*/ 2147483647 w 35540"/>
              <a:gd name="T3" fmla="*/ 2147483647 h 21600"/>
              <a:gd name="T4" fmla="*/ 2147483647 w 35540"/>
              <a:gd name="T5" fmla="*/ 2147483647 h 21600"/>
              <a:gd name="T6" fmla="*/ 0 60000 65536"/>
              <a:gd name="T7" fmla="*/ 0 60000 65536"/>
              <a:gd name="T8" fmla="*/ 0 60000 65536"/>
              <a:gd name="T9" fmla="*/ 0 w 35540"/>
              <a:gd name="T10" fmla="*/ 0 h 21600"/>
              <a:gd name="T11" fmla="*/ 35540 w 35540"/>
              <a:gd name="T12" fmla="*/ 21600 h 21600"/>
            </a:gdLst>
            <a:ahLst/>
            <a:cxnLst>
              <a:cxn ang="T6">
                <a:pos x="T0" y="T1"/>
              </a:cxn>
              <a:cxn ang="T7">
                <a:pos x="T2" y="T3"/>
              </a:cxn>
              <a:cxn ang="T8">
                <a:pos x="T4" y="T5"/>
              </a:cxn>
            </a:cxnLst>
            <a:rect l="T9" t="T10" r="T11" b="T12"/>
            <a:pathLst>
              <a:path w="35540" h="21600" fill="none" extrusionOk="0">
                <a:moveTo>
                  <a:pt x="-1" y="10025"/>
                </a:moveTo>
                <a:cubicBezTo>
                  <a:pt x="3961" y="3782"/>
                  <a:pt x="10842" y="-1"/>
                  <a:pt x="18237" y="0"/>
                </a:cubicBezTo>
                <a:cubicBezTo>
                  <a:pt x="25049" y="0"/>
                  <a:pt x="31461" y="3213"/>
                  <a:pt x="35539" y="8670"/>
                </a:cubicBezTo>
              </a:path>
              <a:path w="35540" h="21600" stroke="0" extrusionOk="0">
                <a:moveTo>
                  <a:pt x="-1" y="10025"/>
                </a:moveTo>
                <a:cubicBezTo>
                  <a:pt x="3961" y="3782"/>
                  <a:pt x="10842" y="-1"/>
                  <a:pt x="18237" y="0"/>
                </a:cubicBezTo>
                <a:cubicBezTo>
                  <a:pt x="25049" y="0"/>
                  <a:pt x="31461" y="3213"/>
                  <a:pt x="35539" y="8670"/>
                </a:cubicBezTo>
                <a:lnTo>
                  <a:pt x="18237" y="21600"/>
                </a:lnTo>
                <a:close/>
              </a:path>
            </a:pathLst>
          </a:custGeom>
          <a:noFill/>
          <a:ln w="38100" cap="rnd">
            <a:solidFill>
              <a:schemeClr val="tx1"/>
            </a:solidFill>
            <a:prstDash val="sysDot"/>
            <a:round/>
            <a:headEnd type="triangle" w="med" len="med"/>
            <a:tailEnd/>
          </a:ln>
        </p:spPr>
        <p:txBody>
          <a:bodyPr/>
          <a:lstStyle/>
          <a:p>
            <a:endParaRPr lang="en-US"/>
          </a:p>
        </p:txBody>
      </p:sp>
      <p:sp>
        <p:nvSpPr>
          <p:cNvPr id="56330" name="Arc 10"/>
          <p:cNvSpPr>
            <a:spLocks/>
          </p:cNvSpPr>
          <p:nvPr/>
        </p:nvSpPr>
        <p:spPr bwMode="auto">
          <a:xfrm flipV="1">
            <a:off x="5294313" y="946150"/>
            <a:ext cx="2857500" cy="1781175"/>
          </a:xfrm>
          <a:custGeom>
            <a:avLst/>
            <a:gdLst>
              <a:gd name="T0" fmla="*/ 0 w 36810"/>
              <a:gd name="T1" fmla="*/ 2147483647 h 21600"/>
              <a:gd name="T2" fmla="*/ 2147483647 w 36810"/>
              <a:gd name="T3" fmla="*/ 2147483647 h 21600"/>
              <a:gd name="T4" fmla="*/ 2147483647 w 36810"/>
              <a:gd name="T5" fmla="*/ 2147483647 h 21600"/>
              <a:gd name="T6" fmla="*/ 0 60000 65536"/>
              <a:gd name="T7" fmla="*/ 0 60000 65536"/>
              <a:gd name="T8" fmla="*/ 0 60000 65536"/>
              <a:gd name="T9" fmla="*/ 0 w 36810"/>
              <a:gd name="T10" fmla="*/ 0 h 21600"/>
              <a:gd name="T11" fmla="*/ 36810 w 36810"/>
              <a:gd name="T12" fmla="*/ 21600 h 21600"/>
            </a:gdLst>
            <a:ahLst/>
            <a:cxnLst>
              <a:cxn ang="T6">
                <a:pos x="T0" y="T1"/>
              </a:cxn>
              <a:cxn ang="T7">
                <a:pos x="T2" y="T3"/>
              </a:cxn>
              <a:cxn ang="T8">
                <a:pos x="T4" y="T5"/>
              </a:cxn>
            </a:cxnLst>
            <a:rect l="T9" t="T10" r="T11" b="T12"/>
            <a:pathLst>
              <a:path w="36810" h="21600" fill="none" extrusionOk="0">
                <a:moveTo>
                  <a:pt x="-1" y="6679"/>
                </a:moveTo>
                <a:cubicBezTo>
                  <a:pt x="4075" y="2413"/>
                  <a:pt x="9718" y="-1"/>
                  <a:pt x="15619" y="0"/>
                </a:cubicBezTo>
                <a:cubicBezTo>
                  <a:pt x="25936" y="0"/>
                  <a:pt x="34813" y="7296"/>
                  <a:pt x="36810" y="17418"/>
                </a:cubicBezTo>
              </a:path>
              <a:path w="36810" h="21600" stroke="0" extrusionOk="0">
                <a:moveTo>
                  <a:pt x="-1" y="6679"/>
                </a:moveTo>
                <a:cubicBezTo>
                  <a:pt x="4075" y="2413"/>
                  <a:pt x="9718" y="-1"/>
                  <a:pt x="15619" y="0"/>
                </a:cubicBezTo>
                <a:cubicBezTo>
                  <a:pt x="25936" y="0"/>
                  <a:pt x="34813" y="7296"/>
                  <a:pt x="36810" y="17418"/>
                </a:cubicBezTo>
                <a:lnTo>
                  <a:pt x="15619" y="21600"/>
                </a:lnTo>
                <a:close/>
              </a:path>
            </a:pathLst>
          </a:custGeom>
          <a:noFill/>
          <a:ln w="38100" cap="rnd">
            <a:solidFill>
              <a:schemeClr val="tx1"/>
            </a:solidFill>
            <a:prstDash val="sysDot"/>
            <a:round/>
            <a:headEnd type="triangle" w="med" len="med"/>
            <a:tailEnd/>
          </a:ln>
        </p:spPr>
        <p:txBody>
          <a:bodyPr/>
          <a:lstStyle/>
          <a:p>
            <a:endParaRPr lang="en-US"/>
          </a:p>
        </p:txBody>
      </p:sp>
      <p:sp>
        <p:nvSpPr>
          <p:cNvPr id="56331" name="Arc 11"/>
          <p:cNvSpPr>
            <a:spLocks/>
          </p:cNvSpPr>
          <p:nvPr/>
        </p:nvSpPr>
        <p:spPr bwMode="auto">
          <a:xfrm flipV="1">
            <a:off x="3854450" y="1417638"/>
            <a:ext cx="4213225" cy="2192337"/>
          </a:xfrm>
          <a:custGeom>
            <a:avLst/>
            <a:gdLst>
              <a:gd name="T0" fmla="*/ 0 w 34383"/>
              <a:gd name="T1" fmla="*/ 2147483647 h 21600"/>
              <a:gd name="T2" fmla="*/ 2147483647 w 34383"/>
              <a:gd name="T3" fmla="*/ 2147483647 h 21600"/>
              <a:gd name="T4" fmla="*/ 2147483647 w 34383"/>
              <a:gd name="T5" fmla="*/ 2147483647 h 21600"/>
              <a:gd name="T6" fmla="*/ 0 60000 65536"/>
              <a:gd name="T7" fmla="*/ 0 60000 65536"/>
              <a:gd name="T8" fmla="*/ 0 60000 65536"/>
              <a:gd name="T9" fmla="*/ 0 w 34383"/>
              <a:gd name="T10" fmla="*/ 0 h 21600"/>
              <a:gd name="T11" fmla="*/ 34383 w 34383"/>
              <a:gd name="T12" fmla="*/ 21600 h 21600"/>
            </a:gdLst>
            <a:ahLst/>
            <a:cxnLst>
              <a:cxn ang="T6">
                <a:pos x="T0" y="T1"/>
              </a:cxn>
              <a:cxn ang="T7">
                <a:pos x="T2" y="T3"/>
              </a:cxn>
              <a:cxn ang="T8">
                <a:pos x="T4" y="T5"/>
              </a:cxn>
            </a:cxnLst>
            <a:rect l="T9" t="T10" r="T11" b="T12"/>
            <a:pathLst>
              <a:path w="34383" h="21600" fill="none" extrusionOk="0">
                <a:moveTo>
                  <a:pt x="-1" y="4188"/>
                </a:moveTo>
                <a:cubicBezTo>
                  <a:pt x="3706" y="1467"/>
                  <a:pt x="8184" y="-1"/>
                  <a:pt x="12783" y="0"/>
                </a:cubicBezTo>
                <a:cubicBezTo>
                  <a:pt x="24712" y="0"/>
                  <a:pt x="34383" y="9670"/>
                  <a:pt x="34383" y="21600"/>
                </a:cubicBezTo>
              </a:path>
              <a:path w="34383" h="21600" stroke="0" extrusionOk="0">
                <a:moveTo>
                  <a:pt x="-1" y="4188"/>
                </a:moveTo>
                <a:cubicBezTo>
                  <a:pt x="3706" y="1467"/>
                  <a:pt x="8184" y="-1"/>
                  <a:pt x="12783" y="0"/>
                </a:cubicBezTo>
                <a:cubicBezTo>
                  <a:pt x="24712" y="0"/>
                  <a:pt x="34383" y="9670"/>
                  <a:pt x="34383" y="21600"/>
                </a:cubicBezTo>
                <a:lnTo>
                  <a:pt x="12783" y="21600"/>
                </a:lnTo>
                <a:close/>
              </a:path>
            </a:pathLst>
          </a:custGeom>
          <a:noFill/>
          <a:ln w="34925" cap="rnd">
            <a:solidFill>
              <a:schemeClr val="tx1"/>
            </a:solidFill>
            <a:prstDash val="sysDot"/>
            <a:round/>
            <a:headEnd type="triangle" w="med" len="med"/>
            <a:tailEnd/>
          </a:ln>
        </p:spPr>
        <p:txBody>
          <a:bodyPr/>
          <a:lstStyle/>
          <a:p>
            <a:endParaRPr lang="en-US"/>
          </a:p>
        </p:txBody>
      </p:sp>
      <p:sp>
        <p:nvSpPr>
          <p:cNvPr id="56332" name="Arc 12"/>
          <p:cNvSpPr>
            <a:spLocks/>
          </p:cNvSpPr>
          <p:nvPr/>
        </p:nvSpPr>
        <p:spPr bwMode="auto">
          <a:xfrm flipV="1">
            <a:off x="4729163" y="1768475"/>
            <a:ext cx="3309937" cy="3287713"/>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cap="rnd">
            <a:solidFill>
              <a:schemeClr val="tx1"/>
            </a:solidFill>
            <a:prstDash val="sysDot"/>
            <a:round/>
            <a:headEnd type="triangle" w="med" len="med"/>
            <a:tailEnd/>
          </a:ln>
        </p:spPr>
        <p:txBody>
          <a:bodyPr/>
          <a:lstStyle/>
          <a:p>
            <a:endParaRPr lang="en-US"/>
          </a:p>
        </p:txBody>
      </p:sp>
      <p:sp>
        <p:nvSpPr>
          <p:cNvPr id="56333" name="Arc 13"/>
          <p:cNvSpPr>
            <a:spLocks/>
          </p:cNvSpPr>
          <p:nvPr/>
        </p:nvSpPr>
        <p:spPr bwMode="auto">
          <a:xfrm flipV="1">
            <a:off x="5126038" y="1493838"/>
            <a:ext cx="2927350" cy="2328862"/>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cap="rnd">
            <a:solidFill>
              <a:schemeClr val="tx1"/>
            </a:solidFill>
            <a:prstDash val="sysDot"/>
            <a:round/>
            <a:headEnd type="triangle" w="med" len="med"/>
            <a:tailEnd/>
          </a:ln>
        </p:spPr>
        <p:txBody>
          <a:bodyPr/>
          <a:lstStyle/>
          <a:p>
            <a:endParaRPr lang="en-US"/>
          </a:p>
        </p:txBody>
      </p:sp>
      <p:sp>
        <p:nvSpPr>
          <p:cNvPr id="56334" name="Arc 14"/>
          <p:cNvSpPr>
            <a:spLocks/>
          </p:cNvSpPr>
          <p:nvPr/>
        </p:nvSpPr>
        <p:spPr bwMode="auto">
          <a:xfrm flipV="1">
            <a:off x="3243263" y="1722438"/>
            <a:ext cx="4795837" cy="2649537"/>
          </a:xfrm>
          <a:custGeom>
            <a:avLst/>
            <a:gdLst>
              <a:gd name="T0" fmla="*/ 0 w 22355"/>
              <a:gd name="T1" fmla="*/ 23999039 h 21600"/>
              <a:gd name="T2" fmla="*/ 2147483647 w 22355"/>
              <a:gd name="T3" fmla="*/ 2147483647 h 21600"/>
              <a:gd name="T4" fmla="*/ 2147483647 w 22355"/>
              <a:gd name="T5" fmla="*/ 2147483647 h 21600"/>
              <a:gd name="T6" fmla="*/ 0 60000 65536"/>
              <a:gd name="T7" fmla="*/ 0 60000 65536"/>
              <a:gd name="T8" fmla="*/ 0 60000 65536"/>
              <a:gd name="T9" fmla="*/ 0 w 22355"/>
              <a:gd name="T10" fmla="*/ 0 h 21600"/>
              <a:gd name="T11" fmla="*/ 22355 w 22355"/>
              <a:gd name="T12" fmla="*/ 21600 h 21600"/>
            </a:gdLst>
            <a:ahLst/>
            <a:cxnLst>
              <a:cxn ang="T6">
                <a:pos x="T0" y="T1"/>
              </a:cxn>
              <a:cxn ang="T7">
                <a:pos x="T2" y="T3"/>
              </a:cxn>
              <a:cxn ang="T8">
                <a:pos x="T4" y="T5"/>
              </a:cxn>
            </a:cxnLst>
            <a:rect l="T9" t="T10" r="T11" b="T12"/>
            <a:pathLst>
              <a:path w="22355" h="21600" fill="none" extrusionOk="0">
                <a:moveTo>
                  <a:pt x="0" y="13"/>
                </a:moveTo>
                <a:cubicBezTo>
                  <a:pt x="251" y="4"/>
                  <a:pt x="503" y="-1"/>
                  <a:pt x="755" y="0"/>
                </a:cubicBezTo>
                <a:cubicBezTo>
                  <a:pt x="12684" y="0"/>
                  <a:pt x="22355" y="9670"/>
                  <a:pt x="22355" y="21600"/>
                </a:cubicBezTo>
              </a:path>
              <a:path w="22355" h="21600" stroke="0" extrusionOk="0">
                <a:moveTo>
                  <a:pt x="0" y="13"/>
                </a:moveTo>
                <a:cubicBezTo>
                  <a:pt x="251" y="4"/>
                  <a:pt x="503" y="-1"/>
                  <a:pt x="755" y="0"/>
                </a:cubicBezTo>
                <a:cubicBezTo>
                  <a:pt x="12684" y="0"/>
                  <a:pt x="22355" y="9670"/>
                  <a:pt x="22355" y="21600"/>
                </a:cubicBezTo>
                <a:lnTo>
                  <a:pt x="755" y="21600"/>
                </a:lnTo>
                <a:close/>
              </a:path>
            </a:pathLst>
          </a:custGeom>
          <a:noFill/>
          <a:ln w="38100" cap="rnd">
            <a:solidFill>
              <a:schemeClr val="tx1"/>
            </a:solidFill>
            <a:prstDash val="sysDot"/>
            <a:round/>
            <a:headEnd type="triangle" w="med" len="med"/>
            <a:tailEnd/>
          </a:ln>
        </p:spPr>
        <p:txBody>
          <a:bodyPr/>
          <a:lstStyle/>
          <a:p>
            <a:endParaRPr lang="en-US"/>
          </a:p>
        </p:txBody>
      </p:sp>
      <p:sp>
        <p:nvSpPr>
          <p:cNvPr id="12298" name="Oval 15"/>
          <p:cNvSpPr>
            <a:spLocks noChangeArrowheads="1"/>
          </p:cNvSpPr>
          <p:nvPr/>
        </p:nvSpPr>
        <p:spPr bwMode="auto">
          <a:xfrm>
            <a:off x="3141663" y="946150"/>
            <a:ext cx="925512" cy="958850"/>
          </a:xfrm>
          <a:prstGeom prst="ellipse">
            <a:avLst/>
          </a:prstGeom>
          <a:solidFill>
            <a:srgbClr val="FFFFFF"/>
          </a:solidFill>
          <a:ln w="9525">
            <a:solidFill>
              <a:srgbClr val="000000"/>
            </a:solidFill>
            <a:round/>
            <a:headEnd/>
            <a:tailEnd/>
          </a:ln>
        </p:spPr>
        <p:txBody>
          <a:bodyPr/>
          <a:lstStyle/>
          <a:p>
            <a:endParaRPr lang="en-US"/>
          </a:p>
        </p:txBody>
      </p:sp>
      <p:sp>
        <p:nvSpPr>
          <p:cNvPr id="12299" name="Oval 16"/>
          <p:cNvSpPr>
            <a:spLocks noChangeArrowheads="1"/>
          </p:cNvSpPr>
          <p:nvPr/>
        </p:nvSpPr>
        <p:spPr bwMode="auto">
          <a:xfrm>
            <a:off x="3802063" y="4508500"/>
            <a:ext cx="927100" cy="958850"/>
          </a:xfrm>
          <a:prstGeom prst="ellipse">
            <a:avLst/>
          </a:prstGeom>
          <a:solidFill>
            <a:srgbClr val="FFFFFF"/>
          </a:solidFill>
          <a:ln w="9525">
            <a:solidFill>
              <a:srgbClr val="000000"/>
            </a:solidFill>
            <a:round/>
            <a:headEnd/>
            <a:tailEnd/>
          </a:ln>
        </p:spPr>
        <p:txBody>
          <a:bodyPr/>
          <a:lstStyle/>
          <a:p>
            <a:endParaRPr lang="en-US"/>
          </a:p>
        </p:txBody>
      </p:sp>
      <p:sp>
        <p:nvSpPr>
          <p:cNvPr id="12300" name="Oval 17"/>
          <p:cNvSpPr>
            <a:spLocks noChangeArrowheads="1"/>
          </p:cNvSpPr>
          <p:nvPr/>
        </p:nvSpPr>
        <p:spPr bwMode="auto">
          <a:xfrm>
            <a:off x="7391400" y="1143000"/>
            <a:ext cx="927100" cy="960438"/>
          </a:xfrm>
          <a:prstGeom prst="ellipse">
            <a:avLst/>
          </a:prstGeom>
          <a:solidFill>
            <a:srgbClr val="FFFFFF"/>
          </a:solidFill>
          <a:ln w="9525">
            <a:solidFill>
              <a:srgbClr val="000000"/>
            </a:solidFill>
            <a:round/>
            <a:headEnd/>
            <a:tailEnd/>
          </a:ln>
        </p:spPr>
        <p:txBody>
          <a:bodyPr/>
          <a:lstStyle/>
          <a:p>
            <a:endParaRPr lang="en-US"/>
          </a:p>
        </p:txBody>
      </p:sp>
      <p:sp>
        <p:nvSpPr>
          <p:cNvPr id="12301" name="Oval 18"/>
          <p:cNvSpPr>
            <a:spLocks noChangeArrowheads="1"/>
          </p:cNvSpPr>
          <p:nvPr/>
        </p:nvSpPr>
        <p:spPr bwMode="auto">
          <a:xfrm>
            <a:off x="3125788" y="2316163"/>
            <a:ext cx="927100" cy="958850"/>
          </a:xfrm>
          <a:prstGeom prst="ellipse">
            <a:avLst/>
          </a:prstGeom>
          <a:solidFill>
            <a:srgbClr val="FFFFFF"/>
          </a:solidFill>
          <a:ln w="9525">
            <a:solidFill>
              <a:srgbClr val="000000"/>
            </a:solidFill>
            <a:round/>
            <a:headEnd/>
            <a:tailEnd/>
          </a:ln>
        </p:spPr>
        <p:txBody>
          <a:bodyPr/>
          <a:lstStyle/>
          <a:p>
            <a:endParaRPr lang="en-US"/>
          </a:p>
        </p:txBody>
      </p:sp>
      <p:sp>
        <p:nvSpPr>
          <p:cNvPr id="12302" name="Oval 19"/>
          <p:cNvSpPr>
            <a:spLocks noChangeArrowheads="1"/>
          </p:cNvSpPr>
          <p:nvPr/>
        </p:nvSpPr>
        <p:spPr bwMode="auto">
          <a:xfrm>
            <a:off x="4464050" y="1417638"/>
            <a:ext cx="927100" cy="958850"/>
          </a:xfrm>
          <a:prstGeom prst="ellipse">
            <a:avLst/>
          </a:prstGeom>
          <a:solidFill>
            <a:srgbClr val="FFFFFF"/>
          </a:solidFill>
          <a:ln w="9525">
            <a:solidFill>
              <a:srgbClr val="000000"/>
            </a:solidFill>
            <a:round/>
            <a:headEnd/>
            <a:tailEnd/>
          </a:ln>
        </p:spPr>
        <p:txBody>
          <a:bodyPr/>
          <a:lstStyle/>
          <a:p>
            <a:endParaRPr lang="en-US"/>
          </a:p>
        </p:txBody>
      </p:sp>
      <p:sp>
        <p:nvSpPr>
          <p:cNvPr id="12303" name="Oval 20"/>
          <p:cNvSpPr>
            <a:spLocks noChangeArrowheads="1"/>
          </p:cNvSpPr>
          <p:nvPr/>
        </p:nvSpPr>
        <p:spPr bwMode="auto">
          <a:xfrm>
            <a:off x="4184650" y="3228975"/>
            <a:ext cx="927100" cy="958850"/>
          </a:xfrm>
          <a:prstGeom prst="ellipse">
            <a:avLst/>
          </a:prstGeom>
          <a:solidFill>
            <a:srgbClr val="FFFFFF"/>
          </a:solidFill>
          <a:ln w="9525">
            <a:solidFill>
              <a:srgbClr val="000000"/>
            </a:solidFill>
            <a:round/>
            <a:headEnd/>
            <a:tailEnd/>
          </a:ln>
        </p:spPr>
        <p:txBody>
          <a:bodyPr/>
          <a:lstStyle/>
          <a:p>
            <a:endParaRPr lang="en-US"/>
          </a:p>
        </p:txBody>
      </p:sp>
      <p:sp>
        <p:nvSpPr>
          <p:cNvPr id="12304" name="Oval 21"/>
          <p:cNvSpPr>
            <a:spLocks noChangeArrowheads="1"/>
          </p:cNvSpPr>
          <p:nvPr/>
        </p:nvSpPr>
        <p:spPr bwMode="auto">
          <a:xfrm>
            <a:off x="2390775" y="3594100"/>
            <a:ext cx="927100" cy="960438"/>
          </a:xfrm>
          <a:prstGeom prst="ellipse">
            <a:avLst/>
          </a:prstGeom>
          <a:solidFill>
            <a:srgbClr val="FFFFFF"/>
          </a:solidFill>
          <a:ln w="9525">
            <a:solidFill>
              <a:srgbClr val="000000"/>
            </a:solidFill>
            <a:round/>
            <a:headEnd/>
            <a:tailEnd/>
          </a:ln>
        </p:spPr>
        <p:txBody>
          <a:bodyPr/>
          <a:lstStyle/>
          <a:p>
            <a:endParaRPr lang="en-US"/>
          </a:p>
        </p:txBody>
      </p:sp>
      <p:sp>
        <p:nvSpPr>
          <p:cNvPr id="12305" name="Text Box 22"/>
          <p:cNvSpPr txBox="1">
            <a:spLocks noChangeArrowheads="1"/>
          </p:cNvSpPr>
          <p:nvPr/>
        </p:nvSpPr>
        <p:spPr bwMode="auto">
          <a:xfrm>
            <a:off x="4141694" y="161364"/>
            <a:ext cx="3282950" cy="831850"/>
          </a:xfrm>
          <a:prstGeom prst="rect">
            <a:avLst/>
          </a:prstGeom>
          <a:solidFill>
            <a:schemeClr val="tx2">
              <a:lumMod val="75000"/>
            </a:schemeClr>
          </a:solidFill>
          <a:ln w="9525">
            <a:solidFill>
              <a:schemeClr val="bg2"/>
            </a:solidFill>
            <a:miter lim="800000"/>
            <a:headEnd/>
            <a:tailEnd/>
          </a:ln>
        </p:spPr>
        <p:txBody>
          <a:bodyPr wrap="none">
            <a:spAutoFit/>
          </a:bodyPr>
          <a:lstStyle/>
          <a:p>
            <a:r>
              <a:rPr lang="en-US" sz="2400" dirty="0">
                <a:solidFill>
                  <a:schemeClr val="bg1"/>
                </a:solidFill>
                <a:latin typeface="Times New Roman" pitchFamily="18" charset="0"/>
              </a:rPr>
              <a:t>Pressure of Many against</a:t>
            </a:r>
          </a:p>
          <a:p>
            <a:r>
              <a:rPr lang="en-US" sz="2400" dirty="0">
                <a:solidFill>
                  <a:schemeClr val="bg1"/>
                </a:solidFill>
                <a:latin typeface="Times New Roman" pitchFamily="18" charset="0"/>
              </a:rPr>
              <a:t>One: </a:t>
            </a:r>
            <a:r>
              <a:rPr lang="en-US" sz="2400" dirty="0">
                <a:solidFill>
                  <a:schemeClr val="accent2"/>
                </a:solidFill>
                <a:latin typeface="Times New Roman" pitchFamily="18" charset="0"/>
              </a:rPr>
              <a:t>Majority Influence</a:t>
            </a:r>
          </a:p>
        </p:txBody>
      </p:sp>
      <p:sp>
        <p:nvSpPr>
          <p:cNvPr id="56343" name="Text Box 23"/>
          <p:cNvSpPr txBox="1">
            <a:spLocks noChangeArrowheads="1"/>
          </p:cNvSpPr>
          <p:nvPr/>
        </p:nvSpPr>
        <p:spPr bwMode="auto">
          <a:xfrm>
            <a:off x="5715000" y="5334000"/>
            <a:ext cx="3111500" cy="1196975"/>
          </a:xfrm>
          <a:prstGeom prst="rect">
            <a:avLst/>
          </a:prstGeom>
          <a:solidFill>
            <a:schemeClr val="tx1">
              <a:lumMod val="65000"/>
              <a:lumOff val="35000"/>
            </a:schemeClr>
          </a:solidFill>
          <a:ln w="9525">
            <a:solidFill>
              <a:schemeClr val="bg2"/>
            </a:solidFill>
            <a:miter lim="800000"/>
            <a:headEnd/>
            <a:tailEnd/>
          </a:ln>
        </p:spPr>
        <p:txBody>
          <a:bodyPr>
            <a:spAutoFit/>
          </a:bodyPr>
          <a:lstStyle/>
          <a:p>
            <a:r>
              <a:rPr lang="en-US" sz="2400" dirty="0">
                <a:solidFill>
                  <a:schemeClr val="bg1"/>
                </a:solidFill>
                <a:latin typeface="Times New Roman" pitchFamily="18" charset="0"/>
              </a:rPr>
              <a:t>Minority Influence:</a:t>
            </a:r>
            <a:r>
              <a:rPr lang="en-US" sz="2400" dirty="0">
                <a:solidFill>
                  <a:srgbClr val="FFFF99"/>
                </a:solidFill>
                <a:latin typeface="Times New Roman" pitchFamily="18" charset="0"/>
              </a:rPr>
              <a:t> Pressure of</a:t>
            </a:r>
          </a:p>
          <a:p>
            <a:r>
              <a:rPr lang="en-US" sz="2400" dirty="0">
                <a:solidFill>
                  <a:srgbClr val="FFFF99"/>
                </a:solidFill>
                <a:latin typeface="Times New Roman" pitchFamily="18" charset="0"/>
              </a:rPr>
              <a:t>One against Many</a:t>
            </a:r>
          </a:p>
        </p:txBody>
      </p:sp>
      <p:sp>
        <p:nvSpPr>
          <p:cNvPr id="12307" name="Text Box 25"/>
          <p:cNvSpPr txBox="1">
            <a:spLocks noChangeArrowheads="1"/>
          </p:cNvSpPr>
          <p:nvPr/>
        </p:nvSpPr>
        <p:spPr bwMode="auto">
          <a:xfrm>
            <a:off x="304800" y="2209800"/>
            <a:ext cx="1676400" cy="3231654"/>
          </a:xfrm>
          <a:prstGeom prst="rect">
            <a:avLst/>
          </a:prstGeom>
          <a:noFill/>
          <a:ln w="9525">
            <a:noFill/>
            <a:miter lim="800000"/>
            <a:headEnd/>
            <a:tailEnd/>
          </a:ln>
        </p:spPr>
        <p:txBody>
          <a:bodyPr>
            <a:spAutoFit/>
          </a:bodyPr>
          <a:lstStyle/>
          <a:p>
            <a:pPr eaLnBrk="0" hangingPunct="0"/>
            <a:r>
              <a:rPr lang="en-US" sz="3600" b="1" dirty="0">
                <a:solidFill>
                  <a:schemeClr val="accent1">
                    <a:lumMod val="50000"/>
                  </a:schemeClr>
                </a:solidFill>
                <a:latin typeface="Times New Roman" pitchFamily="18" charset="0"/>
              </a:rPr>
              <a:t>But </a:t>
            </a:r>
            <a:r>
              <a:rPr lang="en-US" sz="2800" dirty="0">
                <a:latin typeface="Times New Roman" pitchFamily="18" charset="0"/>
              </a:rPr>
              <a:t>influence</a:t>
            </a:r>
            <a:r>
              <a:rPr lang="en-US" sz="2800" dirty="0">
                <a:solidFill>
                  <a:schemeClr val="accent1">
                    <a:lumMod val="50000"/>
                  </a:schemeClr>
                </a:solidFill>
                <a:latin typeface="Times New Roman" pitchFamily="18" charset="0"/>
              </a:rPr>
              <a:t> </a:t>
            </a:r>
            <a:r>
              <a:rPr lang="en-US" sz="2800" dirty="0">
                <a:latin typeface="Times New Roman" pitchFamily="18" charset="0"/>
              </a:rPr>
              <a:t>comes not from  planets, but from people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6343"/>
                                        </p:tgtEl>
                                        <p:attrNameLst>
                                          <p:attrName>style.visibility</p:attrName>
                                        </p:attrNameLst>
                                      </p:cBhvr>
                                      <p:to>
                                        <p:strVal val="visible"/>
                                      </p:to>
                                    </p:set>
                                    <p:animEffect transition="in" filter="dissolve">
                                      <p:cBhvr>
                                        <p:cTn id="12" dur="500"/>
                                        <p:tgtEl>
                                          <p:spTgt spid="5634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56329"/>
                                        </p:tgtEl>
                                        <p:attrNameLst>
                                          <p:attrName>style.visibility</p:attrName>
                                        </p:attrNameLst>
                                      </p:cBhvr>
                                      <p:to>
                                        <p:strVal val="visible"/>
                                      </p:to>
                                    </p:set>
                                    <p:animEffect transition="in" filter="wipe(right)">
                                      <p:cBhvr>
                                        <p:cTn id="17" dur="1000"/>
                                        <p:tgtEl>
                                          <p:spTgt spid="56329"/>
                                        </p:tgtEl>
                                      </p:cBhvr>
                                    </p:animEffect>
                                  </p:childTnLst>
                                </p:cTn>
                              </p:par>
                            </p:childTnLst>
                          </p:cTn>
                        </p:par>
                        <p:par>
                          <p:cTn id="18" fill="hold">
                            <p:stCondLst>
                              <p:cond delay="1000"/>
                            </p:stCondLst>
                            <p:childTnLst>
                              <p:par>
                                <p:cTn id="19" presetID="22" presetClass="entr" presetSubtype="2" fill="hold" grpId="0" nodeType="afterEffect">
                                  <p:stCondLst>
                                    <p:cond delay="0"/>
                                  </p:stCondLst>
                                  <p:childTnLst>
                                    <p:set>
                                      <p:cBhvr>
                                        <p:cTn id="20" dur="1" fill="hold">
                                          <p:stCondLst>
                                            <p:cond delay="0"/>
                                          </p:stCondLst>
                                        </p:cTn>
                                        <p:tgtEl>
                                          <p:spTgt spid="56330"/>
                                        </p:tgtEl>
                                        <p:attrNameLst>
                                          <p:attrName>style.visibility</p:attrName>
                                        </p:attrNameLst>
                                      </p:cBhvr>
                                      <p:to>
                                        <p:strVal val="visible"/>
                                      </p:to>
                                    </p:set>
                                    <p:animEffect transition="in" filter="wipe(right)">
                                      <p:cBhvr>
                                        <p:cTn id="21" dur="1000"/>
                                        <p:tgtEl>
                                          <p:spTgt spid="56330"/>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6331"/>
                                        </p:tgtEl>
                                        <p:attrNameLst>
                                          <p:attrName>style.visibility</p:attrName>
                                        </p:attrNameLst>
                                      </p:cBhvr>
                                      <p:to>
                                        <p:strVal val="visible"/>
                                      </p:to>
                                    </p:set>
                                    <p:animEffect transition="in" filter="wipe(right)">
                                      <p:cBhvr>
                                        <p:cTn id="25" dur="1000"/>
                                        <p:tgtEl>
                                          <p:spTgt spid="56331"/>
                                        </p:tgtEl>
                                      </p:cBhvr>
                                    </p:animEffect>
                                  </p:childTnLst>
                                </p:cTn>
                              </p:par>
                            </p:childTnLst>
                          </p:cTn>
                        </p:par>
                        <p:par>
                          <p:cTn id="26" fill="hold">
                            <p:stCondLst>
                              <p:cond delay="3000"/>
                            </p:stCondLst>
                            <p:childTnLst>
                              <p:par>
                                <p:cTn id="27" presetID="22" presetClass="entr" presetSubtype="2" fill="hold" grpId="0" nodeType="afterEffect">
                                  <p:stCondLst>
                                    <p:cond delay="0"/>
                                  </p:stCondLst>
                                  <p:childTnLst>
                                    <p:set>
                                      <p:cBhvr>
                                        <p:cTn id="28" dur="1" fill="hold">
                                          <p:stCondLst>
                                            <p:cond delay="0"/>
                                          </p:stCondLst>
                                        </p:cTn>
                                        <p:tgtEl>
                                          <p:spTgt spid="56332"/>
                                        </p:tgtEl>
                                        <p:attrNameLst>
                                          <p:attrName>style.visibility</p:attrName>
                                        </p:attrNameLst>
                                      </p:cBhvr>
                                      <p:to>
                                        <p:strVal val="visible"/>
                                      </p:to>
                                    </p:set>
                                    <p:animEffect transition="in" filter="wipe(right)">
                                      <p:cBhvr>
                                        <p:cTn id="29" dur="1000"/>
                                        <p:tgtEl>
                                          <p:spTgt spid="56332"/>
                                        </p:tgtEl>
                                      </p:cBhvr>
                                    </p:animEffect>
                                  </p:childTnLst>
                                </p:cTn>
                              </p:par>
                            </p:childTnLst>
                          </p:cTn>
                        </p:par>
                        <p:par>
                          <p:cTn id="30" fill="hold">
                            <p:stCondLst>
                              <p:cond delay="4000"/>
                            </p:stCondLst>
                            <p:childTnLst>
                              <p:par>
                                <p:cTn id="31" presetID="22" presetClass="entr" presetSubtype="2" fill="hold" grpId="0" nodeType="afterEffect">
                                  <p:stCondLst>
                                    <p:cond delay="0"/>
                                  </p:stCondLst>
                                  <p:childTnLst>
                                    <p:set>
                                      <p:cBhvr>
                                        <p:cTn id="32" dur="1" fill="hold">
                                          <p:stCondLst>
                                            <p:cond delay="0"/>
                                          </p:stCondLst>
                                        </p:cTn>
                                        <p:tgtEl>
                                          <p:spTgt spid="56333"/>
                                        </p:tgtEl>
                                        <p:attrNameLst>
                                          <p:attrName>style.visibility</p:attrName>
                                        </p:attrNameLst>
                                      </p:cBhvr>
                                      <p:to>
                                        <p:strVal val="visible"/>
                                      </p:to>
                                    </p:set>
                                    <p:animEffect transition="in" filter="wipe(right)">
                                      <p:cBhvr>
                                        <p:cTn id="33" dur="1000"/>
                                        <p:tgtEl>
                                          <p:spTgt spid="56333"/>
                                        </p:tgtEl>
                                      </p:cBhvr>
                                    </p:animEffect>
                                  </p:childTnLst>
                                </p:cTn>
                              </p:par>
                            </p:childTnLst>
                          </p:cTn>
                        </p:par>
                        <p:par>
                          <p:cTn id="34" fill="hold">
                            <p:stCondLst>
                              <p:cond delay="5000"/>
                            </p:stCondLst>
                            <p:childTnLst>
                              <p:par>
                                <p:cTn id="35" presetID="22" presetClass="entr" presetSubtype="2" fill="hold" grpId="0" nodeType="afterEffect">
                                  <p:stCondLst>
                                    <p:cond delay="0"/>
                                  </p:stCondLst>
                                  <p:childTnLst>
                                    <p:set>
                                      <p:cBhvr>
                                        <p:cTn id="36" dur="1" fill="hold">
                                          <p:stCondLst>
                                            <p:cond delay="0"/>
                                          </p:stCondLst>
                                        </p:cTn>
                                        <p:tgtEl>
                                          <p:spTgt spid="56334"/>
                                        </p:tgtEl>
                                        <p:attrNameLst>
                                          <p:attrName>style.visibility</p:attrName>
                                        </p:attrNameLst>
                                      </p:cBhvr>
                                      <p:to>
                                        <p:strVal val="visible"/>
                                      </p:to>
                                    </p:set>
                                    <p:animEffect transition="in" filter="wipe(right)">
                                      <p:cBhvr>
                                        <p:cTn id="37" dur="1000"/>
                                        <p:tgtEl>
                                          <p:spTgt spid="563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9" grpId="0" animBg="1"/>
      <p:bldP spid="56330" grpId="0" animBg="1"/>
      <p:bldP spid="56331" grpId="0" animBg="1"/>
      <p:bldP spid="56332" grpId="0" animBg="1"/>
      <p:bldP spid="56333" grpId="0" animBg="1"/>
      <p:bldP spid="56334" grpId="0" animBg="1"/>
      <p:bldP spid="56343"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0"/>
            <a:ext cx="2362200" cy="68580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3315" name="Rectangle 3"/>
          <p:cNvSpPr>
            <a:spLocks noGrp="1" noChangeArrowheads="1"/>
          </p:cNvSpPr>
          <p:nvPr>
            <p:ph type="title"/>
          </p:nvPr>
        </p:nvSpPr>
        <p:spPr>
          <a:xfrm>
            <a:off x="2667000" y="457200"/>
            <a:ext cx="5638800" cy="609600"/>
          </a:xfrm>
        </p:spPr>
        <p:txBody>
          <a:bodyPr/>
          <a:lstStyle/>
          <a:p>
            <a:pPr eaLnBrk="1" hangingPunct="1"/>
            <a:r>
              <a:rPr lang="en-US" sz="3200" dirty="0" smtClean="0">
                <a:solidFill>
                  <a:schemeClr val="tx1"/>
                </a:solidFill>
              </a:rPr>
              <a:t>Asch’s study of conformity</a:t>
            </a:r>
          </a:p>
        </p:txBody>
      </p:sp>
      <p:sp>
        <p:nvSpPr>
          <p:cNvPr id="13316" name="Text Box 5"/>
          <p:cNvSpPr txBox="1">
            <a:spLocks noChangeArrowheads="1"/>
          </p:cNvSpPr>
          <p:nvPr/>
        </p:nvSpPr>
        <p:spPr bwMode="auto">
          <a:xfrm>
            <a:off x="152400" y="42923"/>
            <a:ext cx="2133600" cy="6586418"/>
          </a:xfrm>
          <a:prstGeom prst="rect">
            <a:avLst/>
          </a:prstGeom>
          <a:noFill/>
          <a:ln w="9525">
            <a:noFill/>
            <a:miter lim="800000"/>
            <a:headEnd/>
            <a:tailEnd/>
          </a:ln>
        </p:spPr>
        <p:txBody>
          <a:bodyPr anchor="ctr">
            <a:spAutoFit/>
          </a:bodyPr>
          <a:lstStyle/>
          <a:p>
            <a:pPr eaLnBrk="0" hangingPunct="0"/>
            <a:r>
              <a:rPr lang="en-US" dirty="0">
                <a:latin typeface="Times New Roman" pitchFamily="18" charset="0"/>
              </a:rPr>
              <a:t>Ralph Waldo Emerson: </a:t>
            </a:r>
          </a:p>
          <a:p>
            <a:pPr eaLnBrk="0" hangingPunct="0"/>
            <a:r>
              <a:rPr lang="en-US" dirty="0">
                <a:latin typeface="Times New Roman" pitchFamily="18" charset="0"/>
              </a:rPr>
              <a:t>"</a:t>
            </a:r>
            <a:r>
              <a:rPr lang="en-US" i="1" dirty="0">
                <a:latin typeface="Times New Roman" pitchFamily="18" charset="0"/>
              </a:rPr>
              <a:t>I must be myself.  I will not hide any taste or aversions</a:t>
            </a:r>
            <a:r>
              <a:rPr lang="en-US" dirty="0">
                <a:latin typeface="Times New Roman" pitchFamily="18" charset="0"/>
              </a:rPr>
              <a:t>." (1926, p. 53)</a:t>
            </a:r>
            <a:r>
              <a:rPr lang="en-US" sz="2800" dirty="0">
                <a:latin typeface="Times New Roman" pitchFamily="18" charset="0"/>
              </a:rPr>
              <a:t> </a:t>
            </a:r>
          </a:p>
          <a:p>
            <a:pPr eaLnBrk="0" hangingPunct="0"/>
            <a:endParaRPr lang="en-US" sz="2800" dirty="0">
              <a:latin typeface="Times New Roman" pitchFamily="18" charset="0"/>
            </a:endParaRPr>
          </a:p>
          <a:p>
            <a:pPr eaLnBrk="0" hangingPunct="0"/>
            <a:endParaRPr lang="en-US" sz="2800" dirty="0">
              <a:latin typeface="Times New Roman" pitchFamily="18" charset="0"/>
            </a:endParaRPr>
          </a:p>
          <a:p>
            <a:pPr eaLnBrk="0" hangingPunct="0"/>
            <a:r>
              <a:rPr lang="en-US" sz="2800" b="1" dirty="0">
                <a:latin typeface="Times New Roman" pitchFamily="18" charset="0"/>
              </a:rPr>
              <a:t>Conformity</a:t>
            </a:r>
            <a:r>
              <a:rPr lang="en-US" sz="3200" b="1" dirty="0">
                <a:latin typeface="Times New Roman" pitchFamily="18" charset="0"/>
              </a:rPr>
              <a:t>:</a:t>
            </a:r>
            <a:r>
              <a:rPr lang="en-US" sz="2400" dirty="0">
                <a:latin typeface="Times New Roman" pitchFamily="18" charset="0"/>
              </a:rPr>
              <a:t> Changing one’s thoughts, feelings, and behavior to match the thoughts, feelings, and behavior of other people</a:t>
            </a:r>
            <a:r>
              <a:rPr lang="en-US" dirty="0">
                <a:latin typeface="Times New Roman" pitchFamily="18" charset="0"/>
              </a:rPr>
              <a:t> </a:t>
            </a:r>
            <a:endParaRPr lang="en-US" sz="2800" dirty="0">
              <a:latin typeface="Times New Roman" pitchFamily="18" charset="0"/>
            </a:endParaRPr>
          </a:p>
        </p:txBody>
      </p:sp>
      <p:sp>
        <p:nvSpPr>
          <p:cNvPr id="13317" name="Line 6"/>
          <p:cNvSpPr>
            <a:spLocks noChangeShapeType="1"/>
          </p:cNvSpPr>
          <p:nvPr/>
        </p:nvSpPr>
        <p:spPr bwMode="auto">
          <a:xfrm>
            <a:off x="2362200" y="0"/>
            <a:ext cx="0" cy="6858000"/>
          </a:xfrm>
          <a:prstGeom prst="line">
            <a:avLst/>
          </a:prstGeom>
          <a:noFill/>
          <a:ln w="25400">
            <a:solidFill>
              <a:schemeClr val="tx1"/>
            </a:solidFill>
            <a:round/>
            <a:headEnd/>
            <a:tailEnd/>
          </a:ln>
        </p:spPr>
        <p:txBody>
          <a:bodyPr wrap="none" anchor="ctr"/>
          <a:lstStyle/>
          <a:p>
            <a:endParaRPr lang="en-US"/>
          </a:p>
        </p:txBody>
      </p:sp>
      <p:sp>
        <p:nvSpPr>
          <p:cNvPr id="13319" name="Rectangle 24"/>
          <p:cNvSpPr>
            <a:spLocks noChangeArrowheads="1"/>
          </p:cNvSpPr>
          <p:nvPr/>
        </p:nvSpPr>
        <p:spPr bwMode="auto">
          <a:xfrm>
            <a:off x="2590800" y="1676400"/>
            <a:ext cx="6248400" cy="4876800"/>
          </a:xfrm>
          <a:prstGeom prst="rect">
            <a:avLst/>
          </a:prstGeom>
          <a:solidFill>
            <a:schemeClr val="bg2"/>
          </a:solidFill>
          <a:ln w="9525">
            <a:solidFill>
              <a:schemeClr val="tx1"/>
            </a:solidFill>
            <a:miter lim="800000"/>
            <a:headEnd/>
            <a:tailEnd/>
          </a:ln>
        </p:spPr>
        <p:txBody>
          <a:bodyPr wrap="none" anchor="ctr"/>
          <a:lstStyle/>
          <a:p>
            <a:endParaRPr lang="en-US"/>
          </a:p>
        </p:txBody>
      </p:sp>
      <p:sp>
        <p:nvSpPr>
          <p:cNvPr id="13330" name="Line 27"/>
          <p:cNvSpPr>
            <a:spLocks noChangeShapeType="1"/>
          </p:cNvSpPr>
          <p:nvPr/>
        </p:nvSpPr>
        <p:spPr bwMode="auto">
          <a:xfrm flipV="1">
            <a:off x="4302125" y="2468563"/>
            <a:ext cx="3382963" cy="1401763"/>
          </a:xfrm>
          <a:prstGeom prst="line">
            <a:avLst/>
          </a:prstGeom>
          <a:noFill/>
          <a:ln w="19050">
            <a:solidFill>
              <a:srgbClr val="000000"/>
            </a:solidFill>
            <a:round/>
            <a:headEnd/>
            <a:tailEnd type="triangle" w="med" len="med"/>
          </a:ln>
        </p:spPr>
        <p:txBody>
          <a:bodyPr/>
          <a:lstStyle/>
          <a:p>
            <a:endParaRPr lang="en-US"/>
          </a:p>
        </p:txBody>
      </p:sp>
      <p:sp>
        <p:nvSpPr>
          <p:cNvPr id="13331" name="Line 28"/>
          <p:cNvSpPr>
            <a:spLocks noChangeShapeType="1"/>
          </p:cNvSpPr>
          <p:nvPr/>
        </p:nvSpPr>
        <p:spPr bwMode="auto">
          <a:xfrm flipV="1">
            <a:off x="5051425" y="2789238"/>
            <a:ext cx="2779713" cy="1811338"/>
          </a:xfrm>
          <a:prstGeom prst="line">
            <a:avLst/>
          </a:prstGeom>
          <a:noFill/>
          <a:ln w="19050">
            <a:solidFill>
              <a:srgbClr val="000000"/>
            </a:solidFill>
            <a:round/>
            <a:headEnd/>
            <a:tailEnd type="triangle" w="med" len="med"/>
          </a:ln>
        </p:spPr>
        <p:txBody>
          <a:bodyPr/>
          <a:lstStyle/>
          <a:p>
            <a:endParaRPr lang="en-US"/>
          </a:p>
        </p:txBody>
      </p:sp>
      <p:sp>
        <p:nvSpPr>
          <p:cNvPr id="13332" name="Freeform 29"/>
          <p:cNvSpPr>
            <a:spLocks/>
          </p:cNvSpPr>
          <p:nvPr/>
        </p:nvSpPr>
        <p:spPr bwMode="auto">
          <a:xfrm>
            <a:off x="5743575" y="2286001"/>
            <a:ext cx="1970088" cy="381000"/>
          </a:xfrm>
          <a:custGeom>
            <a:avLst/>
            <a:gdLst>
              <a:gd name="T0" fmla="*/ 0 w 2144"/>
              <a:gd name="T1" fmla="*/ 144 h 400"/>
              <a:gd name="T2" fmla="*/ 718 w 2144"/>
              <a:gd name="T3" fmla="*/ 0 h 400"/>
              <a:gd name="T4" fmla="*/ 0 60000 65536"/>
              <a:gd name="T5" fmla="*/ 0 60000 65536"/>
              <a:gd name="T6" fmla="*/ 0 w 2144"/>
              <a:gd name="T7" fmla="*/ 0 h 400"/>
              <a:gd name="T8" fmla="*/ 2144 w 2144"/>
              <a:gd name="T9" fmla="*/ 400 h 400"/>
            </a:gdLst>
            <a:ahLst/>
            <a:cxnLst>
              <a:cxn ang="T4">
                <a:pos x="T0" y="T1"/>
              </a:cxn>
              <a:cxn ang="T5">
                <a:pos x="T2" y="T3"/>
              </a:cxn>
            </a:cxnLst>
            <a:rect l="T6" t="T7" r="T8" b="T9"/>
            <a:pathLst>
              <a:path w="2144" h="400">
                <a:moveTo>
                  <a:pt x="0" y="400"/>
                </a:moveTo>
                <a:lnTo>
                  <a:pt x="2144" y="0"/>
                </a:lnTo>
              </a:path>
            </a:pathLst>
          </a:custGeom>
          <a:noFill/>
          <a:ln w="19050">
            <a:solidFill>
              <a:srgbClr val="000000"/>
            </a:solidFill>
            <a:round/>
            <a:headEnd/>
            <a:tailEnd type="triangle" w="med" len="med"/>
          </a:ln>
        </p:spPr>
        <p:txBody>
          <a:bodyPr/>
          <a:lstStyle/>
          <a:p>
            <a:endParaRPr lang="en-US"/>
          </a:p>
        </p:txBody>
      </p:sp>
      <p:sp>
        <p:nvSpPr>
          <p:cNvPr id="13333" name="Line 30"/>
          <p:cNvSpPr>
            <a:spLocks noChangeShapeType="1"/>
          </p:cNvSpPr>
          <p:nvPr/>
        </p:nvSpPr>
        <p:spPr bwMode="auto">
          <a:xfrm flipV="1">
            <a:off x="3536950" y="2636838"/>
            <a:ext cx="4206875" cy="2222500"/>
          </a:xfrm>
          <a:prstGeom prst="line">
            <a:avLst/>
          </a:prstGeom>
          <a:noFill/>
          <a:ln w="19050">
            <a:solidFill>
              <a:srgbClr val="000000"/>
            </a:solidFill>
            <a:round/>
            <a:headEnd/>
            <a:tailEnd type="triangle" w="med" len="med"/>
          </a:ln>
        </p:spPr>
        <p:txBody>
          <a:bodyPr/>
          <a:lstStyle/>
          <a:p>
            <a:endParaRPr lang="en-US"/>
          </a:p>
        </p:txBody>
      </p:sp>
      <p:sp>
        <p:nvSpPr>
          <p:cNvPr id="13334" name="Line 31"/>
          <p:cNvSpPr>
            <a:spLocks noChangeShapeType="1"/>
          </p:cNvSpPr>
          <p:nvPr/>
        </p:nvSpPr>
        <p:spPr bwMode="auto">
          <a:xfrm flipV="1">
            <a:off x="5022850" y="2909888"/>
            <a:ext cx="2970213" cy="2679700"/>
          </a:xfrm>
          <a:prstGeom prst="line">
            <a:avLst/>
          </a:prstGeom>
          <a:noFill/>
          <a:ln w="19050">
            <a:solidFill>
              <a:srgbClr val="000000"/>
            </a:solidFill>
            <a:round/>
            <a:headEnd/>
            <a:tailEnd type="triangle" w="med" len="med"/>
          </a:ln>
        </p:spPr>
        <p:txBody>
          <a:bodyPr/>
          <a:lstStyle/>
          <a:p>
            <a:endParaRPr lang="en-US"/>
          </a:p>
        </p:txBody>
      </p:sp>
      <p:sp>
        <p:nvSpPr>
          <p:cNvPr id="13322" name="Oval 33"/>
          <p:cNvSpPr>
            <a:spLocks noChangeArrowheads="1"/>
          </p:cNvSpPr>
          <p:nvPr/>
        </p:nvSpPr>
        <p:spPr bwMode="auto">
          <a:xfrm>
            <a:off x="4183063" y="5346700"/>
            <a:ext cx="927100" cy="958850"/>
          </a:xfrm>
          <a:prstGeom prst="ellipse">
            <a:avLst/>
          </a:prstGeom>
          <a:solidFill>
            <a:srgbClr val="FFFFFF"/>
          </a:solidFill>
          <a:ln w="9525">
            <a:solidFill>
              <a:srgbClr val="000000"/>
            </a:solidFill>
            <a:round/>
            <a:headEnd/>
            <a:tailEnd/>
          </a:ln>
        </p:spPr>
        <p:txBody>
          <a:bodyPr/>
          <a:lstStyle/>
          <a:p>
            <a:endParaRPr lang="en-US"/>
          </a:p>
        </p:txBody>
      </p:sp>
      <p:sp>
        <p:nvSpPr>
          <p:cNvPr id="13323" name="Oval 34"/>
          <p:cNvSpPr>
            <a:spLocks noChangeArrowheads="1"/>
          </p:cNvSpPr>
          <p:nvPr/>
        </p:nvSpPr>
        <p:spPr bwMode="auto">
          <a:xfrm>
            <a:off x="7772400" y="1981200"/>
            <a:ext cx="927100" cy="960438"/>
          </a:xfrm>
          <a:prstGeom prst="ellipse">
            <a:avLst/>
          </a:prstGeom>
          <a:solidFill>
            <a:srgbClr val="FF0000"/>
          </a:solidFill>
          <a:ln w="9525">
            <a:solidFill>
              <a:srgbClr val="000000"/>
            </a:solidFill>
            <a:round/>
            <a:headEnd/>
            <a:tailEnd/>
          </a:ln>
        </p:spPr>
        <p:txBody>
          <a:bodyPr/>
          <a:lstStyle/>
          <a:p>
            <a:endParaRPr lang="en-US"/>
          </a:p>
        </p:txBody>
      </p:sp>
      <p:sp>
        <p:nvSpPr>
          <p:cNvPr id="13324" name="Oval 35"/>
          <p:cNvSpPr>
            <a:spLocks noChangeArrowheads="1"/>
          </p:cNvSpPr>
          <p:nvPr/>
        </p:nvSpPr>
        <p:spPr bwMode="auto">
          <a:xfrm>
            <a:off x="3506788" y="3154363"/>
            <a:ext cx="927100" cy="958850"/>
          </a:xfrm>
          <a:prstGeom prst="ellipse">
            <a:avLst/>
          </a:prstGeom>
          <a:solidFill>
            <a:srgbClr val="FFFFFF"/>
          </a:solidFill>
          <a:ln w="9525">
            <a:solidFill>
              <a:srgbClr val="000000"/>
            </a:solidFill>
            <a:round/>
            <a:headEnd/>
            <a:tailEnd/>
          </a:ln>
        </p:spPr>
        <p:txBody>
          <a:bodyPr/>
          <a:lstStyle/>
          <a:p>
            <a:endParaRPr lang="en-US"/>
          </a:p>
        </p:txBody>
      </p:sp>
      <p:sp>
        <p:nvSpPr>
          <p:cNvPr id="13325" name="Oval 36"/>
          <p:cNvSpPr>
            <a:spLocks noChangeArrowheads="1"/>
          </p:cNvSpPr>
          <p:nvPr/>
        </p:nvSpPr>
        <p:spPr bwMode="auto">
          <a:xfrm>
            <a:off x="4845050" y="2255838"/>
            <a:ext cx="927100" cy="958850"/>
          </a:xfrm>
          <a:prstGeom prst="ellipse">
            <a:avLst/>
          </a:prstGeom>
          <a:solidFill>
            <a:srgbClr val="FFFFFF"/>
          </a:solidFill>
          <a:ln w="9525">
            <a:solidFill>
              <a:srgbClr val="000000"/>
            </a:solidFill>
            <a:round/>
            <a:headEnd/>
            <a:tailEnd/>
          </a:ln>
        </p:spPr>
        <p:txBody>
          <a:bodyPr/>
          <a:lstStyle/>
          <a:p>
            <a:endParaRPr lang="en-US"/>
          </a:p>
        </p:txBody>
      </p:sp>
      <p:sp>
        <p:nvSpPr>
          <p:cNvPr id="13326" name="Oval 37"/>
          <p:cNvSpPr>
            <a:spLocks noChangeArrowheads="1"/>
          </p:cNvSpPr>
          <p:nvPr/>
        </p:nvSpPr>
        <p:spPr bwMode="auto">
          <a:xfrm>
            <a:off x="4565650" y="4067175"/>
            <a:ext cx="927100" cy="958850"/>
          </a:xfrm>
          <a:prstGeom prst="ellipse">
            <a:avLst/>
          </a:prstGeom>
          <a:solidFill>
            <a:srgbClr val="FFFFFF"/>
          </a:solidFill>
          <a:ln w="9525">
            <a:solidFill>
              <a:srgbClr val="000000"/>
            </a:solidFill>
            <a:round/>
            <a:headEnd/>
            <a:tailEnd/>
          </a:ln>
        </p:spPr>
        <p:txBody>
          <a:bodyPr/>
          <a:lstStyle/>
          <a:p>
            <a:endParaRPr lang="en-US"/>
          </a:p>
        </p:txBody>
      </p:sp>
      <p:sp>
        <p:nvSpPr>
          <p:cNvPr id="13327" name="Oval 38"/>
          <p:cNvSpPr>
            <a:spLocks noChangeArrowheads="1"/>
          </p:cNvSpPr>
          <p:nvPr/>
        </p:nvSpPr>
        <p:spPr bwMode="auto">
          <a:xfrm>
            <a:off x="2771775" y="4432300"/>
            <a:ext cx="927100" cy="960438"/>
          </a:xfrm>
          <a:prstGeom prst="ellipse">
            <a:avLst/>
          </a:prstGeom>
          <a:solidFill>
            <a:srgbClr val="FFFFFF"/>
          </a:solidFill>
          <a:ln w="9525">
            <a:solidFill>
              <a:srgbClr val="000000"/>
            </a:solidFill>
            <a:round/>
            <a:headEnd/>
            <a:tailEnd/>
          </a:ln>
        </p:spPr>
        <p:txBody>
          <a:bodyPr/>
          <a:lstStyle/>
          <a:p>
            <a:endParaRPr lang="en-US"/>
          </a:p>
        </p:txBody>
      </p:sp>
      <p:sp>
        <p:nvSpPr>
          <p:cNvPr id="13328" name="Text Box 39"/>
          <p:cNvSpPr txBox="1">
            <a:spLocks noChangeArrowheads="1"/>
          </p:cNvSpPr>
          <p:nvPr/>
        </p:nvSpPr>
        <p:spPr bwMode="auto">
          <a:xfrm>
            <a:off x="6705600" y="4419600"/>
            <a:ext cx="1981200" cy="1190625"/>
          </a:xfrm>
          <a:prstGeom prst="rect">
            <a:avLst/>
          </a:prstGeom>
          <a:noFill/>
          <a:ln w="9525">
            <a:noFill/>
            <a:miter lim="800000"/>
            <a:headEnd/>
            <a:tailEnd/>
          </a:ln>
        </p:spPr>
        <p:txBody>
          <a:bodyPr>
            <a:spAutoFit/>
          </a:bodyPr>
          <a:lstStyle/>
          <a:p>
            <a:r>
              <a:rPr lang="en-US"/>
              <a:t>When will a person bend to the pressure of the group?</a:t>
            </a:r>
          </a:p>
        </p:txBody>
      </p:sp>
      <p:pic>
        <p:nvPicPr>
          <p:cNvPr id="67586" name="Picture 2" descr="http://www.psychspace.com/psy/school/041/asch.jpg"/>
          <p:cNvPicPr>
            <a:picLocks noChangeAspect="1" noChangeArrowheads="1"/>
          </p:cNvPicPr>
          <p:nvPr/>
        </p:nvPicPr>
        <p:blipFill>
          <a:blip r:embed="rId3" cstate="print"/>
          <a:srcRect/>
          <a:stretch>
            <a:fillRect/>
          </a:stretch>
        </p:blipFill>
        <p:spPr bwMode="auto">
          <a:xfrm>
            <a:off x="0" y="0"/>
            <a:ext cx="2133600" cy="2678596"/>
          </a:xfrm>
          <a:prstGeom prst="rect">
            <a:avLst/>
          </a:prstGeom>
          <a:noFill/>
        </p:spPr>
      </p:pic>
      <p:sp>
        <p:nvSpPr>
          <p:cNvPr id="13321" name="Oval 32"/>
          <p:cNvSpPr>
            <a:spLocks noChangeArrowheads="1"/>
          </p:cNvSpPr>
          <p:nvPr/>
        </p:nvSpPr>
        <p:spPr bwMode="auto">
          <a:xfrm>
            <a:off x="3522663" y="1784350"/>
            <a:ext cx="925513" cy="958850"/>
          </a:xfrm>
          <a:prstGeom prst="ellipse">
            <a:avLst/>
          </a:prstGeom>
          <a:solidFill>
            <a:srgbClr val="FFFFFF"/>
          </a:solidFill>
          <a:ln w="9525">
            <a:solidFill>
              <a:srgbClr val="000000"/>
            </a:solidFill>
            <a:round/>
            <a:headEnd/>
            <a:tailEnd/>
          </a:ln>
        </p:spPr>
        <p:txBody>
          <a:bodyPr/>
          <a:lstStyle/>
          <a:p>
            <a:endParaRPr lang="en-US"/>
          </a:p>
        </p:txBody>
      </p:sp>
      <p:cxnSp>
        <p:nvCxnSpPr>
          <p:cNvPr id="27" name="Straight Arrow Connector 26"/>
          <p:cNvCxnSpPr>
            <a:stCxn id="13321" idx="7"/>
          </p:cNvCxnSpPr>
          <p:nvPr/>
        </p:nvCxnSpPr>
        <p:spPr>
          <a:xfrm rot="16200000" flipH="1">
            <a:off x="5976204" y="261204"/>
            <a:ext cx="208830" cy="35359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334"/>
                                        </p:tgtEl>
                                        <p:attrNameLst>
                                          <p:attrName>style.visibility</p:attrName>
                                        </p:attrNameLst>
                                      </p:cBhvr>
                                      <p:to>
                                        <p:strVal val="visible"/>
                                      </p:to>
                                    </p:set>
                                    <p:animEffect transition="in" filter="wipe(down)">
                                      <p:cBhvr>
                                        <p:cTn id="7" dur="500"/>
                                        <p:tgtEl>
                                          <p:spTgt spid="1333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3331"/>
                                        </p:tgtEl>
                                        <p:attrNameLst>
                                          <p:attrName>style.visibility</p:attrName>
                                        </p:attrNameLst>
                                      </p:cBhvr>
                                      <p:to>
                                        <p:strVal val="visible"/>
                                      </p:to>
                                    </p:set>
                                    <p:animEffect transition="in" filter="wipe(down)">
                                      <p:cBhvr>
                                        <p:cTn id="10" dur="500"/>
                                        <p:tgtEl>
                                          <p:spTgt spid="13331"/>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3333"/>
                                        </p:tgtEl>
                                        <p:attrNameLst>
                                          <p:attrName>style.visibility</p:attrName>
                                        </p:attrNameLst>
                                      </p:cBhvr>
                                      <p:to>
                                        <p:strVal val="visible"/>
                                      </p:to>
                                    </p:set>
                                    <p:animEffect transition="in" filter="wipe(down)">
                                      <p:cBhvr>
                                        <p:cTn id="13" dur="500"/>
                                        <p:tgtEl>
                                          <p:spTgt spid="13333"/>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3330"/>
                                        </p:tgtEl>
                                        <p:attrNameLst>
                                          <p:attrName>style.visibility</p:attrName>
                                        </p:attrNameLst>
                                      </p:cBhvr>
                                      <p:to>
                                        <p:strVal val="visible"/>
                                      </p:to>
                                    </p:set>
                                    <p:animEffect transition="in" filter="wipe(down)">
                                      <p:cBhvr>
                                        <p:cTn id="16" dur="500"/>
                                        <p:tgtEl>
                                          <p:spTgt spid="13330"/>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3332"/>
                                        </p:tgtEl>
                                        <p:attrNameLst>
                                          <p:attrName>style.visibility</p:attrName>
                                        </p:attrNameLst>
                                      </p:cBhvr>
                                      <p:to>
                                        <p:strVal val="visible"/>
                                      </p:to>
                                    </p:set>
                                    <p:animEffect transition="in" filter="wipe(down)">
                                      <p:cBhvr>
                                        <p:cTn id="19" dur="500"/>
                                        <p:tgtEl>
                                          <p:spTgt spid="1333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left)">
                                      <p:cBhvr>
                                        <p:cTn id="2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30" grpId="0" animBg="1"/>
      <p:bldP spid="13331" grpId="0" animBg="1"/>
      <p:bldP spid="13332" grpId="0" animBg="1"/>
      <p:bldP spid="13333" grpId="0" animBg="1"/>
      <p:bldP spid="1333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4724400" y="1600200"/>
            <a:ext cx="2667000" cy="2438400"/>
          </a:xfrm>
          <a:prstGeom prst="rect">
            <a:avLst/>
          </a:prstGeom>
          <a:solidFill>
            <a:schemeClr val="bg1"/>
          </a:solidFill>
          <a:ln w="28575">
            <a:solidFill>
              <a:schemeClr val="bg1"/>
            </a:solidFill>
            <a:miter lim="800000"/>
            <a:headEnd/>
            <a:tailEnd/>
          </a:ln>
        </p:spPr>
        <p:txBody>
          <a:bodyPr wrap="none" anchor="ctr">
            <a:spAutoFit/>
          </a:bodyPr>
          <a:lstStyle/>
          <a:p>
            <a:endParaRPr lang="en-US"/>
          </a:p>
        </p:txBody>
      </p:sp>
      <p:sp>
        <p:nvSpPr>
          <p:cNvPr id="14339" name="Text Box 3"/>
          <p:cNvSpPr txBox="1">
            <a:spLocks noChangeArrowheads="1"/>
          </p:cNvSpPr>
          <p:nvPr/>
        </p:nvSpPr>
        <p:spPr bwMode="auto">
          <a:xfrm>
            <a:off x="381000" y="457200"/>
            <a:ext cx="8229600" cy="579438"/>
          </a:xfrm>
          <a:prstGeom prst="rect">
            <a:avLst/>
          </a:prstGeom>
          <a:noFill/>
          <a:ln w="9525">
            <a:noFill/>
            <a:miter lim="800000"/>
            <a:headEnd/>
            <a:tailEnd/>
          </a:ln>
        </p:spPr>
        <p:txBody>
          <a:bodyPr anchor="ctr">
            <a:spAutoFit/>
          </a:bodyPr>
          <a:lstStyle/>
          <a:p>
            <a:pPr eaLnBrk="0" hangingPunct="0"/>
            <a:r>
              <a:rPr lang="en-US" sz="3200" dirty="0">
                <a:latin typeface="Times New Roman" pitchFamily="18" charset="0"/>
              </a:rPr>
              <a:t>    Example of the “stimulus lines”</a:t>
            </a:r>
            <a:endParaRPr lang="en-US" sz="2400" dirty="0">
              <a:latin typeface="Times New Roman" pitchFamily="18" charset="0"/>
            </a:endParaRPr>
          </a:p>
        </p:txBody>
      </p:sp>
      <p:sp>
        <p:nvSpPr>
          <p:cNvPr id="14340" name="Rectangle 4"/>
          <p:cNvSpPr>
            <a:spLocks noChangeArrowheads="1"/>
          </p:cNvSpPr>
          <p:nvPr/>
        </p:nvSpPr>
        <p:spPr bwMode="auto">
          <a:xfrm>
            <a:off x="5257800" y="3581400"/>
            <a:ext cx="2133600" cy="457200"/>
          </a:xfrm>
          <a:prstGeom prst="rect">
            <a:avLst/>
          </a:prstGeom>
          <a:noFill/>
          <a:ln w="28575">
            <a:noFill/>
            <a:miter lim="800000"/>
            <a:headEnd/>
            <a:tailEnd/>
          </a:ln>
        </p:spPr>
        <p:txBody>
          <a:bodyPr anchor="ctr">
            <a:spAutoFit/>
          </a:bodyPr>
          <a:lstStyle/>
          <a:p>
            <a:pPr eaLnBrk="0" hangingPunct="0"/>
            <a:r>
              <a:rPr lang="en-US" sz="2400">
                <a:latin typeface="Times New Roman" pitchFamily="18" charset="0"/>
              </a:rPr>
              <a:t>1       2        3</a:t>
            </a:r>
          </a:p>
        </p:txBody>
      </p:sp>
      <p:sp>
        <p:nvSpPr>
          <p:cNvPr id="14341" name="Rectangle 5"/>
          <p:cNvSpPr>
            <a:spLocks noChangeArrowheads="1"/>
          </p:cNvSpPr>
          <p:nvPr/>
        </p:nvSpPr>
        <p:spPr bwMode="auto">
          <a:xfrm>
            <a:off x="5029200" y="1676400"/>
            <a:ext cx="1981200" cy="2286000"/>
          </a:xfrm>
          <a:prstGeom prst="rect">
            <a:avLst/>
          </a:prstGeom>
          <a:noFill/>
          <a:ln w="28575">
            <a:noFill/>
            <a:miter lim="800000"/>
            <a:headEnd/>
            <a:tailEnd/>
          </a:ln>
        </p:spPr>
        <p:txBody>
          <a:bodyPr wrap="none" anchor="ctr">
            <a:spAutoFit/>
          </a:bodyPr>
          <a:lstStyle/>
          <a:p>
            <a:endParaRPr lang="en-US"/>
          </a:p>
        </p:txBody>
      </p:sp>
      <p:sp>
        <p:nvSpPr>
          <p:cNvPr id="14342" name="Rectangle 6"/>
          <p:cNvSpPr>
            <a:spLocks noChangeArrowheads="1"/>
          </p:cNvSpPr>
          <p:nvPr/>
        </p:nvSpPr>
        <p:spPr bwMode="auto">
          <a:xfrm>
            <a:off x="1447800" y="1676400"/>
            <a:ext cx="2362200" cy="2362200"/>
          </a:xfrm>
          <a:prstGeom prst="rect">
            <a:avLst/>
          </a:prstGeom>
          <a:noFill/>
          <a:ln w="28575">
            <a:noFill/>
            <a:miter lim="800000"/>
            <a:headEnd/>
            <a:tailEnd/>
          </a:ln>
        </p:spPr>
        <p:txBody>
          <a:bodyPr anchor="ctr">
            <a:spAutoFit/>
          </a:bodyPr>
          <a:lstStyle/>
          <a:p>
            <a:endParaRPr lang="en-US"/>
          </a:p>
        </p:txBody>
      </p:sp>
      <p:sp>
        <p:nvSpPr>
          <p:cNvPr id="14343" name="Rectangle 7"/>
          <p:cNvSpPr>
            <a:spLocks noChangeArrowheads="1"/>
          </p:cNvSpPr>
          <p:nvPr/>
        </p:nvSpPr>
        <p:spPr bwMode="auto">
          <a:xfrm>
            <a:off x="1447800" y="1676400"/>
            <a:ext cx="1905000" cy="2286000"/>
          </a:xfrm>
          <a:prstGeom prst="rect">
            <a:avLst/>
          </a:prstGeom>
          <a:solidFill>
            <a:schemeClr val="bg1"/>
          </a:solidFill>
          <a:ln w="28575">
            <a:solidFill>
              <a:schemeClr val="bg1"/>
            </a:solidFill>
            <a:miter lim="800000"/>
            <a:headEnd/>
            <a:tailEnd/>
          </a:ln>
        </p:spPr>
        <p:txBody>
          <a:bodyPr wrap="none" anchor="ctr">
            <a:spAutoFit/>
          </a:bodyPr>
          <a:lstStyle/>
          <a:p>
            <a:endParaRPr lang="en-US"/>
          </a:p>
        </p:txBody>
      </p:sp>
      <p:sp>
        <p:nvSpPr>
          <p:cNvPr id="14344" name="Line 8"/>
          <p:cNvSpPr>
            <a:spLocks noChangeShapeType="1"/>
          </p:cNvSpPr>
          <p:nvPr/>
        </p:nvSpPr>
        <p:spPr bwMode="auto">
          <a:xfrm>
            <a:off x="2438400" y="2819400"/>
            <a:ext cx="0" cy="762000"/>
          </a:xfrm>
          <a:prstGeom prst="line">
            <a:avLst/>
          </a:prstGeom>
          <a:noFill/>
          <a:ln w="79375">
            <a:solidFill>
              <a:srgbClr val="003300"/>
            </a:solidFill>
            <a:round/>
            <a:headEnd/>
            <a:tailEnd/>
          </a:ln>
        </p:spPr>
        <p:txBody>
          <a:bodyPr wrap="none" anchor="ctr">
            <a:spAutoFit/>
          </a:bodyPr>
          <a:lstStyle/>
          <a:p>
            <a:endParaRPr lang="en-US"/>
          </a:p>
        </p:txBody>
      </p:sp>
      <p:sp>
        <p:nvSpPr>
          <p:cNvPr id="14345" name="Line 9"/>
          <p:cNvSpPr>
            <a:spLocks noChangeShapeType="1"/>
          </p:cNvSpPr>
          <p:nvPr/>
        </p:nvSpPr>
        <p:spPr bwMode="auto">
          <a:xfrm>
            <a:off x="6858000" y="2438400"/>
            <a:ext cx="0" cy="1143000"/>
          </a:xfrm>
          <a:prstGeom prst="line">
            <a:avLst/>
          </a:prstGeom>
          <a:noFill/>
          <a:ln w="79375">
            <a:solidFill>
              <a:srgbClr val="003300"/>
            </a:solidFill>
            <a:round/>
            <a:headEnd/>
            <a:tailEnd/>
          </a:ln>
        </p:spPr>
        <p:txBody>
          <a:bodyPr anchor="ctr">
            <a:spAutoFit/>
          </a:bodyPr>
          <a:lstStyle/>
          <a:p>
            <a:endParaRPr lang="en-US"/>
          </a:p>
        </p:txBody>
      </p:sp>
      <p:sp>
        <p:nvSpPr>
          <p:cNvPr id="14346" name="Line 10"/>
          <p:cNvSpPr>
            <a:spLocks noChangeShapeType="1"/>
          </p:cNvSpPr>
          <p:nvPr/>
        </p:nvSpPr>
        <p:spPr bwMode="auto">
          <a:xfrm>
            <a:off x="6172200" y="2819400"/>
            <a:ext cx="0" cy="762000"/>
          </a:xfrm>
          <a:prstGeom prst="line">
            <a:avLst/>
          </a:prstGeom>
          <a:noFill/>
          <a:ln w="79375">
            <a:solidFill>
              <a:srgbClr val="003300"/>
            </a:solidFill>
            <a:round/>
            <a:headEnd/>
            <a:tailEnd/>
          </a:ln>
        </p:spPr>
        <p:txBody>
          <a:bodyPr wrap="none" anchor="ctr">
            <a:spAutoFit/>
          </a:bodyPr>
          <a:lstStyle/>
          <a:p>
            <a:endParaRPr lang="en-US"/>
          </a:p>
        </p:txBody>
      </p:sp>
      <p:sp>
        <p:nvSpPr>
          <p:cNvPr id="14347" name="Line 11"/>
          <p:cNvSpPr>
            <a:spLocks noChangeShapeType="1"/>
          </p:cNvSpPr>
          <p:nvPr/>
        </p:nvSpPr>
        <p:spPr bwMode="auto">
          <a:xfrm>
            <a:off x="5486400" y="2133600"/>
            <a:ext cx="0" cy="1447800"/>
          </a:xfrm>
          <a:prstGeom prst="line">
            <a:avLst/>
          </a:prstGeom>
          <a:noFill/>
          <a:ln w="79375">
            <a:solidFill>
              <a:srgbClr val="003300"/>
            </a:solidFill>
            <a:round/>
            <a:headEnd/>
            <a:tailEnd/>
          </a:ln>
        </p:spPr>
        <p:txBody>
          <a:bodyPr anchor="ctr">
            <a:spAutoFit/>
          </a:bodyPr>
          <a:lstStyle/>
          <a:p>
            <a:endParaRPr lang="en-US"/>
          </a:p>
        </p:txBody>
      </p:sp>
      <p:sp>
        <p:nvSpPr>
          <p:cNvPr id="14348" name="Text Box 12"/>
          <p:cNvSpPr txBox="1">
            <a:spLocks noChangeArrowheads="1"/>
          </p:cNvSpPr>
          <p:nvPr/>
        </p:nvSpPr>
        <p:spPr bwMode="auto">
          <a:xfrm>
            <a:off x="1371600" y="4191000"/>
            <a:ext cx="1900238" cy="457200"/>
          </a:xfrm>
          <a:prstGeom prst="rect">
            <a:avLst/>
          </a:prstGeom>
          <a:noFill/>
          <a:ln w="28575">
            <a:noFill/>
            <a:miter lim="800000"/>
            <a:headEnd/>
            <a:tailEnd/>
          </a:ln>
        </p:spPr>
        <p:txBody>
          <a:bodyPr wrap="none" anchor="ctr">
            <a:spAutoFit/>
          </a:bodyPr>
          <a:lstStyle/>
          <a:p>
            <a:pPr algn="ctr" eaLnBrk="0" hangingPunct="0"/>
            <a:r>
              <a:rPr lang="en-US" sz="2400">
                <a:solidFill>
                  <a:schemeClr val="bg1"/>
                </a:solidFill>
                <a:latin typeface="Times New Roman" pitchFamily="18" charset="0"/>
              </a:rPr>
              <a:t>Standard Line</a:t>
            </a:r>
          </a:p>
        </p:txBody>
      </p:sp>
      <p:sp>
        <p:nvSpPr>
          <p:cNvPr id="14349" name="Text Box 13"/>
          <p:cNvSpPr txBox="1">
            <a:spLocks noChangeArrowheads="1"/>
          </p:cNvSpPr>
          <p:nvPr/>
        </p:nvSpPr>
        <p:spPr bwMode="auto">
          <a:xfrm>
            <a:off x="4876800" y="4191000"/>
            <a:ext cx="2425700" cy="457200"/>
          </a:xfrm>
          <a:prstGeom prst="rect">
            <a:avLst/>
          </a:prstGeom>
          <a:noFill/>
          <a:ln w="28575">
            <a:noFill/>
            <a:miter lim="800000"/>
            <a:headEnd/>
            <a:tailEnd/>
          </a:ln>
        </p:spPr>
        <p:txBody>
          <a:bodyPr wrap="none" anchor="ctr">
            <a:spAutoFit/>
          </a:bodyPr>
          <a:lstStyle/>
          <a:p>
            <a:pPr algn="ctr" eaLnBrk="0" hangingPunct="0"/>
            <a:r>
              <a:rPr lang="en-US" sz="2400">
                <a:solidFill>
                  <a:schemeClr val="bg1"/>
                </a:solidFill>
                <a:latin typeface="Times New Roman" pitchFamily="18" charset="0"/>
              </a:rPr>
              <a:t>Comparison Lines</a:t>
            </a:r>
          </a:p>
        </p:txBody>
      </p:sp>
      <p:sp>
        <p:nvSpPr>
          <p:cNvPr id="14350" name="Text Box 14"/>
          <p:cNvSpPr txBox="1">
            <a:spLocks noChangeArrowheads="1"/>
          </p:cNvSpPr>
          <p:nvPr/>
        </p:nvSpPr>
        <p:spPr bwMode="auto">
          <a:xfrm>
            <a:off x="1447800" y="5257800"/>
            <a:ext cx="1003300" cy="457200"/>
          </a:xfrm>
          <a:prstGeom prst="rect">
            <a:avLst/>
          </a:prstGeom>
          <a:noFill/>
          <a:ln w="28575">
            <a:noFill/>
            <a:miter lim="800000"/>
            <a:headEnd/>
            <a:tailEnd/>
          </a:ln>
        </p:spPr>
        <p:txBody>
          <a:bodyPr wrap="none" anchor="ctr">
            <a:spAutoFit/>
          </a:bodyPr>
          <a:lstStyle/>
          <a:p>
            <a:pPr algn="ctr" eaLnBrk="0" hangingPunct="0"/>
            <a:r>
              <a:rPr lang="en-US" sz="2400">
                <a:solidFill>
                  <a:srgbClr val="FFFF99"/>
                </a:solidFill>
                <a:latin typeface="Times New Roman" pitchFamily="18" charset="0"/>
              </a:rPr>
              <a:t>Trial 1</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4724400" y="1600200"/>
            <a:ext cx="2667000" cy="2438400"/>
          </a:xfrm>
          <a:prstGeom prst="rect">
            <a:avLst/>
          </a:prstGeom>
          <a:solidFill>
            <a:schemeClr val="bg1"/>
          </a:solidFill>
          <a:ln w="28575">
            <a:solidFill>
              <a:schemeClr val="bg1"/>
            </a:solidFill>
            <a:miter lim="800000"/>
            <a:headEnd/>
            <a:tailEnd/>
          </a:ln>
        </p:spPr>
        <p:txBody>
          <a:bodyPr wrap="none" anchor="ctr">
            <a:spAutoFit/>
          </a:bodyPr>
          <a:lstStyle/>
          <a:p>
            <a:endParaRPr lang="en-US"/>
          </a:p>
        </p:txBody>
      </p:sp>
      <p:sp>
        <p:nvSpPr>
          <p:cNvPr id="15363" name="Rectangle 4"/>
          <p:cNvSpPr>
            <a:spLocks noChangeArrowheads="1"/>
          </p:cNvSpPr>
          <p:nvPr/>
        </p:nvSpPr>
        <p:spPr bwMode="auto">
          <a:xfrm>
            <a:off x="5257800" y="3581400"/>
            <a:ext cx="2133600" cy="457200"/>
          </a:xfrm>
          <a:prstGeom prst="rect">
            <a:avLst/>
          </a:prstGeom>
          <a:noFill/>
          <a:ln w="28575">
            <a:noFill/>
            <a:miter lim="800000"/>
            <a:headEnd/>
            <a:tailEnd/>
          </a:ln>
        </p:spPr>
        <p:txBody>
          <a:bodyPr anchor="ctr">
            <a:spAutoFit/>
          </a:bodyPr>
          <a:lstStyle/>
          <a:p>
            <a:pPr eaLnBrk="0" hangingPunct="0"/>
            <a:r>
              <a:rPr lang="en-US" sz="2400">
                <a:latin typeface="Times New Roman" pitchFamily="18" charset="0"/>
              </a:rPr>
              <a:t>1       2        3</a:t>
            </a:r>
          </a:p>
        </p:txBody>
      </p:sp>
      <p:sp>
        <p:nvSpPr>
          <p:cNvPr id="15364" name="Rectangle 5"/>
          <p:cNvSpPr>
            <a:spLocks noChangeArrowheads="1"/>
          </p:cNvSpPr>
          <p:nvPr/>
        </p:nvSpPr>
        <p:spPr bwMode="auto">
          <a:xfrm>
            <a:off x="5029200" y="1676400"/>
            <a:ext cx="1981200" cy="2286000"/>
          </a:xfrm>
          <a:prstGeom prst="rect">
            <a:avLst/>
          </a:prstGeom>
          <a:noFill/>
          <a:ln w="28575">
            <a:noFill/>
            <a:miter lim="800000"/>
            <a:headEnd/>
            <a:tailEnd/>
          </a:ln>
        </p:spPr>
        <p:txBody>
          <a:bodyPr wrap="none" anchor="ctr">
            <a:spAutoFit/>
          </a:bodyPr>
          <a:lstStyle/>
          <a:p>
            <a:endParaRPr lang="en-US"/>
          </a:p>
        </p:txBody>
      </p:sp>
      <p:sp>
        <p:nvSpPr>
          <p:cNvPr id="15365" name="Rectangle 6"/>
          <p:cNvSpPr>
            <a:spLocks noChangeArrowheads="1"/>
          </p:cNvSpPr>
          <p:nvPr/>
        </p:nvSpPr>
        <p:spPr bwMode="auto">
          <a:xfrm>
            <a:off x="1447800" y="1676400"/>
            <a:ext cx="2362200" cy="2362200"/>
          </a:xfrm>
          <a:prstGeom prst="rect">
            <a:avLst/>
          </a:prstGeom>
          <a:noFill/>
          <a:ln w="28575">
            <a:noFill/>
            <a:miter lim="800000"/>
            <a:headEnd/>
            <a:tailEnd/>
          </a:ln>
        </p:spPr>
        <p:txBody>
          <a:bodyPr anchor="ctr">
            <a:spAutoFit/>
          </a:bodyPr>
          <a:lstStyle/>
          <a:p>
            <a:endParaRPr lang="en-US"/>
          </a:p>
        </p:txBody>
      </p:sp>
      <p:sp>
        <p:nvSpPr>
          <p:cNvPr id="15366" name="Rectangle 7"/>
          <p:cNvSpPr>
            <a:spLocks noChangeArrowheads="1"/>
          </p:cNvSpPr>
          <p:nvPr/>
        </p:nvSpPr>
        <p:spPr bwMode="auto">
          <a:xfrm>
            <a:off x="1447800" y="1676400"/>
            <a:ext cx="1905000" cy="2286000"/>
          </a:xfrm>
          <a:prstGeom prst="rect">
            <a:avLst/>
          </a:prstGeom>
          <a:solidFill>
            <a:schemeClr val="bg1"/>
          </a:solidFill>
          <a:ln w="28575">
            <a:solidFill>
              <a:schemeClr val="bg1"/>
            </a:solidFill>
            <a:miter lim="800000"/>
            <a:headEnd/>
            <a:tailEnd/>
          </a:ln>
        </p:spPr>
        <p:txBody>
          <a:bodyPr wrap="none" anchor="ctr">
            <a:spAutoFit/>
          </a:bodyPr>
          <a:lstStyle/>
          <a:p>
            <a:endParaRPr lang="en-US"/>
          </a:p>
        </p:txBody>
      </p:sp>
      <p:sp>
        <p:nvSpPr>
          <p:cNvPr id="15367" name="Line 8"/>
          <p:cNvSpPr>
            <a:spLocks noChangeShapeType="1"/>
          </p:cNvSpPr>
          <p:nvPr/>
        </p:nvSpPr>
        <p:spPr bwMode="auto">
          <a:xfrm>
            <a:off x="2438400" y="2057400"/>
            <a:ext cx="0" cy="1524000"/>
          </a:xfrm>
          <a:prstGeom prst="line">
            <a:avLst/>
          </a:prstGeom>
          <a:noFill/>
          <a:ln w="79375">
            <a:solidFill>
              <a:srgbClr val="003300"/>
            </a:solidFill>
            <a:round/>
            <a:headEnd/>
            <a:tailEnd/>
          </a:ln>
        </p:spPr>
        <p:txBody>
          <a:bodyPr anchor="ctr">
            <a:spAutoFit/>
          </a:bodyPr>
          <a:lstStyle/>
          <a:p>
            <a:endParaRPr lang="en-US"/>
          </a:p>
        </p:txBody>
      </p:sp>
      <p:sp>
        <p:nvSpPr>
          <p:cNvPr id="15368" name="Line 9"/>
          <p:cNvSpPr>
            <a:spLocks noChangeShapeType="1"/>
          </p:cNvSpPr>
          <p:nvPr/>
        </p:nvSpPr>
        <p:spPr bwMode="auto">
          <a:xfrm>
            <a:off x="6858000" y="2133600"/>
            <a:ext cx="0" cy="1447800"/>
          </a:xfrm>
          <a:prstGeom prst="line">
            <a:avLst/>
          </a:prstGeom>
          <a:noFill/>
          <a:ln w="79375">
            <a:solidFill>
              <a:srgbClr val="003300"/>
            </a:solidFill>
            <a:round/>
            <a:headEnd/>
            <a:tailEnd/>
          </a:ln>
        </p:spPr>
        <p:txBody>
          <a:bodyPr anchor="ctr">
            <a:spAutoFit/>
          </a:bodyPr>
          <a:lstStyle/>
          <a:p>
            <a:endParaRPr lang="en-US"/>
          </a:p>
        </p:txBody>
      </p:sp>
      <p:sp>
        <p:nvSpPr>
          <p:cNvPr id="15369" name="Line 10"/>
          <p:cNvSpPr>
            <a:spLocks noChangeShapeType="1"/>
          </p:cNvSpPr>
          <p:nvPr/>
        </p:nvSpPr>
        <p:spPr bwMode="auto">
          <a:xfrm>
            <a:off x="6172200" y="2819400"/>
            <a:ext cx="0" cy="762000"/>
          </a:xfrm>
          <a:prstGeom prst="line">
            <a:avLst/>
          </a:prstGeom>
          <a:noFill/>
          <a:ln w="79375">
            <a:solidFill>
              <a:srgbClr val="003300"/>
            </a:solidFill>
            <a:round/>
            <a:headEnd/>
            <a:tailEnd/>
          </a:ln>
        </p:spPr>
        <p:txBody>
          <a:bodyPr wrap="none" anchor="ctr">
            <a:spAutoFit/>
          </a:bodyPr>
          <a:lstStyle/>
          <a:p>
            <a:endParaRPr lang="en-US"/>
          </a:p>
        </p:txBody>
      </p:sp>
      <p:sp>
        <p:nvSpPr>
          <p:cNvPr id="15370" name="Line 11"/>
          <p:cNvSpPr>
            <a:spLocks noChangeShapeType="1"/>
          </p:cNvSpPr>
          <p:nvPr/>
        </p:nvSpPr>
        <p:spPr bwMode="auto">
          <a:xfrm>
            <a:off x="5486400" y="2514600"/>
            <a:ext cx="0" cy="1066800"/>
          </a:xfrm>
          <a:prstGeom prst="line">
            <a:avLst/>
          </a:prstGeom>
          <a:noFill/>
          <a:ln w="79375">
            <a:solidFill>
              <a:srgbClr val="003300"/>
            </a:solidFill>
            <a:round/>
            <a:headEnd/>
            <a:tailEnd/>
          </a:ln>
        </p:spPr>
        <p:txBody>
          <a:bodyPr anchor="ctr">
            <a:spAutoFit/>
          </a:bodyPr>
          <a:lstStyle/>
          <a:p>
            <a:endParaRPr lang="en-US"/>
          </a:p>
        </p:txBody>
      </p:sp>
      <p:sp>
        <p:nvSpPr>
          <p:cNvPr id="15371" name="Text Box 12"/>
          <p:cNvSpPr txBox="1">
            <a:spLocks noChangeArrowheads="1"/>
          </p:cNvSpPr>
          <p:nvPr/>
        </p:nvSpPr>
        <p:spPr bwMode="auto">
          <a:xfrm>
            <a:off x="1371600" y="4191000"/>
            <a:ext cx="1900238" cy="457200"/>
          </a:xfrm>
          <a:prstGeom prst="rect">
            <a:avLst/>
          </a:prstGeom>
          <a:noFill/>
          <a:ln w="28575">
            <a:noFill/>
            <a:miter lim="800000"/>
            <a:headEnd/>
            <a:tailEnd/>
          </a:ln>
        </p:spPr>
        <p:txBody>
          <a:bodyPr wrap="none" anchor="ctr">
            <a:spAutoFit/>
          </a:bodyPr>
          <a:lstStyle/>
          <a:p>
            <a:pPr algn="ctr" eaLnBrk="0" hangingPunct="0"/>
            <a:r>
              <a:rPr lang="en-US" sz="2400">
                <a:solidFill>
                  <a:srgbClr val="FFFF99"/>
                </a:solidFill>
                <a:latin typeface="Times New Roman" pitchFamily="18" charset="0"/>
              </a:rPr>
              <a:t>Standard Line</a:t>
            </a:r>
          </a:p>
        </p:txBody>
      </p:sp>
      <p:sp>
        <p:nvSpPr>
          <p:cNvPr id="15372" name="Text Box 13"/>
          <p:cNvSpPr txBox="1">
            <a:spLocks noChangeArrowheads="1"/>
          </p:cNvSpPr>
          <p:nvPr/>
        </p:nvSpPr>
        <p:spPr bwMode="auto">
          <a:xfrm>
            <a:off x="4876800" y="4191000"/>
            <a:ext cx="2425700" cy="457200"/>
          </a:xfrm>
          <a:prstGeom prst="rect">
            <a:avLst/>
          </a:prstGeom>
          <a:noFill/>
          <a:ln w="28575">
            <a:noFill/>
            <a:miter lim="800000"/>
            <a:headEnd/>
            <a:tailEnd/>
          </a:ln>
        </p:spPr>
        <p:txBody>
          <a:bodyPr wrap="none" anchor="ctr">
            <a:spAutoFit/>
          </a:bodyPr>
          <a:lstStyle/>
          <a:p>
            <a:pPr algn="ctr" eaLnBrk="0" hangingPunct="0"/>
            <a:r>
              <a:rPr lang="en-US" sz="2400" dirty="0">
                <a:solidFill>
                  <a:srgbClr val="FFFF99"/>
                </a:solidFill>
                <a:latin typeface="Times New Roman" pitchFamily="18" charset="0"/>
              </a:rPr>
              <a:t>Comparison Lines</a:t>
            </a:r>
          </a:p>
        </p:txBody>
      </p:sp>
      <p:sp>
        <p:nvSpPr>
          <p:cNvPr id="15373" name="Text Box 14"/>
          <p:cNvSpPr txBox="1">
            <a:spLocks noChangeArrowheads="1"/>
          </p:cNvSpPr>
          <p:nvPr/>
        </p:nvSpPr>
        <p:spPr bwMode="auto">
          <a:xfrm>
            <a:off x="1447800" y="5257800"/>
            <a:ext cx="1003300" cy="457200"/>
          </a:xfrm>
          <a:prstGeom prst="rect">
            <a:avLst/>
          </a:prstGeom>
          <a:noFill/>
          <a:ln w="28575">
            <a:noFill/>
            <a:miter lim="800000"/>
            <a:headEnd/>
            <a:tailEnd/>
          </a:ln>
        </p:spPr>
        <p:txBody>
          <a:bodyPr wrap="none" anchor="ctr">
            <a:spAutoFit/>
          </a:bodyPr>
          <a:lstStyle/>
          <a:p>
            <a:pPr algn="ctr" eaLnBrk="0" hangingPunct="0"/>
            <a:r>
              <a:rPr lang="en-US" sz="2400">
                <a:solidFill>
                  <a:srgbClr val="FFFF99"/>
                </a:solidFill>
                <a:latin typeface="Times New Roman" pitchFamily="18" charset="0"/>
              </a:rPr>
              <a:t>Trial 2</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835</TotalTime>
  <Words>1139</Words>
  <Application>Microsoft Office PowerPoint</Application>
  <PresentationFormat>On-screen Show (4:3)</PresentationFormat>
  <Paragraphs>187</Paragraphs>
  <Slides>32</Slides>
  <Notes>32</Notes>
  <HiddenSlides>0</HiddenSlides>
  <MMClips>0</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32</vt:i4>
      </vt:variant>
    </vt:vector>
  </HeadingPairs>
  <TitlesOfParts>
    <vt:vector size="37" baseType="lpstr">
      <vt:lpstr>Civic</vt:lpstr>
      <vt:lpstr>Organization Chart</vt:lpstr>
      <vt:lpstr>Chart</vt:lpstr>
      <vt:lpstr>Worksheet</vt:lpstr>
      <vt:lpstr>Paint Shop Pro Image</vt:lpstr>
      <vt:lpstr>Chapter  7 Influence</vt:lpstr>
      <vt:lpstr>Slide 2</vt:lpstr>
      <vt:lpstr>Influence</vt:lpstr>
      <vt:lpstr>Issues</vt:lpstr>
      <vt:lpstr>Slide 5</vt:lpstr>
      <vt:lpstr>Slide 6</vt:lpstr>
      <vt:lpstr>Asch’s study of conformity</vt:lpstr>
      <vt:lpstr>Slide 8</vt:lpstr>
      <vt:lpstr>Slide 9</vt:lpstr>
      <vt:lpstr>Slide 10</vt:lpstr>
      <vt:lpstr>Slide 11</vt:lpstr>
      <vt:lpstr>Slide 12</vt:lpstr>
      <vt:lpstr>Latané, B. (1981). The psychology of social impact. American Psychologist, 36, 343-356.</vt:lpstr>
      <vt:lpstr>Slide 14</vt:lpstr>
      <vt:lpstr>Slide 15</vt:lpstr>
      <vt:lpstr>Slide 16</vt:lpstr>
      <vt:lpstr>When Do People Resist the Group's Influence and Instead Change the Group? </vt:lpstr>
      <vt:lpstr>Reversing Asch: Moscovici’s study of a consistent minority</vt:lpstr>
      <vt:lpstr>Theories of Minority Influence</vt:lpstr>
      <vt:lpstr>Slide 20</vt:lpstr>
      <vt:lpstr>Slide 21</vt:lpstr>
      <vt:lpstr>Slide 22</vt:lpstr>
      <vt:lpstr>Slide 23</vt:lpstr>
      <vt:lpstr>Slide 24</vt:lpstr>
      <vt:lpstr>Slide 25</vt:lpstr>
      <vt:lpstr>Reactions to Emergencies</vt:lpstr>
      <vt:lpstr> Darley and Latane analysis of reactions to emergencies (1968)</vt:lpstr>
      <vt:lpstr> Darley and Latane analysis of reactions to emergencies (1968)</vt:lpstr>
      <vt:lpstr>Slide 29</vt:lpstr>
      <vt:lpstr>Do Social Influence Processes Shape Juries' Verdicts? </vt:lpstr>
      <vt:lpstr>Slide 31</vt:lpstr>
      <vt:lpstr>Slide 32</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Don Forsyth</dc:creator>
  <cp:lastModifiedBy>Don Forsyth</cp:lastModifiedBy>
  <cp:revision>87</cp:revision>
  <dcterms:created xsi:type="dcterms:W3CDTF">2009-11-01T22:59:28Z</dcterms:created>
  <dcterms:modified xsi:type="dcterms:W3CDTF">2010-07-24T21:16:10Z</dcterms:modified>
</cp:coreProperties>
</file>